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8"/>
  </p:notesMasterIdLst>
  <p:sldIdLst>
    <p:sldId id="261" r:id="rId5"/>
    <p:sldId id="262" r:id="rId6"/>
    <p:sldId id="256" r:id="rId7"/>
    <p:sldId id="257" r:id="rId8"/>
    <p:sldId id="258" r:id="rId9"/>
    <p:sldId id="263" r:id="rId10"/>
    <p:sldId id="264" r:id="rId11"/>
    <p:sldId id="266" r:id="rId12"/>
    <p:sldId id="267" r:id="rId13"/>
    <p:sldId id="268" r:id="rId14"/>
    <p:sldId id="269" r:id="rId15"/>
    <p:sldId id="270" r:id="rId16"/>
    <p:sldId id="271" r:id="rId17"/>
    <p:sldId id="773" r:id="rId18"/>
    <p:sldId id="822" r:id="rId19"/>
    <p:sldId id="823" r:id="rId20"/>
    <p:sldId id="824" r:id="rId21"/>
    <p:sldId id="825" r:id="rId22"/>
    <p:sldId id="828" r:id="rId23"/>
    <p:sldId id="831" r:id="rId24"/>
    <p:sldId id="832" r:id="rId25"/>
    <p:sldId id="833" r:id="rId26"/>
    <p:sldId id="834" r:id="rId27"/>
    <p:sldId id="836" r:id="rId28"/>
    <p:sldId id="835" r:id="rId29"/>
    <p:sldId id="855" r:id="rId30"/>
    <p:sldId id="837" r:id="rId31"/>
    <p:sldId id="838" r:id="rId32"/>
    <p:sldId id="856" r:id="rId33"/>
    <p:sldId id="844" r:id="rId34"/>
    <p:sldId id="748" r:id="rId35"/>
    <p:sldId id="841" r:id="rId36"/>
    <p:sldId id="839" r:id="rId37"/>
    <p:sldId id="842" r:id="rId38"/>
    <p:sldId id="672" r:id="rId39"/>
    <p:sldId id="848" r:id="rId40"/>
    <p:sldId id="847" r:id="rId41"/>
    <p:sldId id="849" r:id="rId42"/>
    <p:sldId id="850" r:id="rId43"/>
    <p:sldId id="852" r:id="rId44"/>
    <p:sldId id="851" r:id="rId45"/>
    <p:sldId id="853" r:id="rId46"/>
    <p:sldId id="854" r:id="rId47"/>
  </p:sldIdLst>
  <p:sldSz cx="24387175" cy="18288000"/>
  <p:notesSz cx="7010400" cy="9296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95C3"/>
    <a:srgbClr val="EBD3B4"/>
    <a:srgbClr val="C38C69"/>
    <a:srgbClr val="10253F"/>
    <a:srgbClr val="DED0B9"/>
    <a:srgbClr val="A3C4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C6A731-3BC4-477D-8C89-803C750C31E6}" v="39" dt="2026-10-05T14:47:50.936"/>
    <p1510:client id="{E178FDCD-A66B-4478-915E-BE973CE14A9D}" v="12" dt="2026-10-05T11:23:28.3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g Huffman" userId="c3d41137-db77-4c01-800b-e7a1c0799373" providerId="ADAL" clId="{F0A1EA74-45DD-4630-8DBB-42CEFC8CB45E}"/>
    <pc:docChg chg="undo custSel addSld delSld modSld sldOrd">
      <pc:chgData name="Greg Huffman" userId="c3d41137-db77-4c01-800b-e7a1c0799373" providerId="ADAL" clId="{F0A1EA74-45DD-4630-8DBB-42CEFC8CB45E}" dt="2026-10-05T11:30:41.140" v="676" actId="2711"/>
      <pc:docMkLst>
        <pc:docMk/>
      </pc:docMkLst>
      <pc:sldChg chg="modSp mod">
        <pc:chgData name="Greg Huffman" userId="c3d41137-db77-4c01-800b-e7a1c0799373" providerId="ADAL" clId="{F0A1EA74-45DD-4630-8DBB-42CEFC8CB45E}" dt="2026-10-05T10:20:46.315" v="180" actId="2711"/>
        <pc:sldMkLst>
          <pc:docMk/>
          <pc:sldMk cId="0" sldId="256"/>
        </pc:sldMkLst>
        <pc:spChg chg="mod">
          <ac:chgData name="Greg Huffman" userId="c3d41137-db77-4c01-800b-e7a1c0799373" providerId="ADAL" clId="{F0A1EA74-45DD-4630-8DBB-42CEFC8CB45E}" dt="2026-10-05T10:20:17.042" v="175" actId="2711"/>
          <ac:spMkLst>
            <pc:docMk/>
            <pc:sldMk cId="0" sldId="256"/>
            <ac:spMk id="6" creationId="{00000000-0000-0000-0000-000000000000}"/>
          </ac:spMkLst>
        </pc:spChg>
        <pc:spChg chg="mod">
          <ac:chgData name="Greg Huffman" userId="c3d41137-db77-4c01-800b-e7a1c0799373" providerId="ADAL" clId="{F0A1EA74-45DD-4630-8DBB-42CEFC8CB45E}" dt="2026-10-05T10:20:11.558" v="174" actId="2711"/>
          <ac:spMkLst>
            <pc:docMk/>
            <pc:sldMk cId="0" sldId="256"/>
            <ac:spMk id="7" creationId="{00000000-0000-0000-0000-000000000000}"/>
          </ac:spMkLst>
        </pc:spChg>
        <pc:spChg chg="mod">
          <ac:chgData name="Greg Huffman" userId="c3d41137-db77-4c01-800b-e7a1c0799373" providerId="ADAL" clId="{F0A1EA74-45DD-4630-8DBB-42CEFC8CB45E}" dt="2026-10-05T10:20:24.939" v="176" actId="2711"/>
          <ac:spMkLst>
            <pc:docMk/>
            <pc:sldMk cId="0" sldId="256"/>
            <ac:spMk id="8" creationId="{00000000-0000-0000-0000-000000000000}"/>
          </ac:spMkLst>
        </pc:spChg>
        <pc:spChg chg="mod">
          <ac:chgData name="Greg Huffman" userId="c3d41137-db77-4c01-800b-e7a1c0799373" providerId="ADAL" clId="{F0A1EA74-45DD-4630-8DBB-42CEFC8CB45E}" dt="2026-10-05T10:20:46.315" v="180" actId="2711"/>
          <ac:spMkLst>
            <pc:docMk/>
            <pc:sldMk cId="0" sldId="256"/>
            <ac:spMk id="9" creationId="{00000000-0000-0000-0000-000000000000}"/>
          </ac:spMkLst>
        </pc:spChg>
        <pc:spChg chg="mod">
          <ac:chgData name="Greg Huffman" userId="c3d41137-db77-4c01-800b-e7a1c0799373" providerId="ADAL" clId="{F0A1EA74-45DD-4630-8DBB-42CEFC8CB45E}" dt="2026-10-05T10:20:37.865" v="179" actId="2711"/>
          <ac:spMkLst>
            <pc:docMk/>
            <pc:sldMk cId="0" sldId="256"/>
            <ac:spMk id="10" creationId="{00000000-0000-0000-0000-000000000000}"/>
          </ac:spMkLst>
        </pc:spChg>
        <pc:spChg chg="mod">
          <ac:chgData name="Greg Huffman" userId="c3d41137-db77-4c01-800b-e7a1c0799373" providerId="ADAL" clId="{F0A1EA74-45DD-4630-8DBB-42CEFC8CB45E}" dt="2026-10-05T10:20:02.238" v="173" actId="2711"/>
          <ac:spMkLst>
            <pc:docMk/>
            <pc:sldMk cId="0" sldId="256"/>
            <ac:spMk id="50" creationId="{00000000-0000-0000-0000-000000000000}"/>
          </ac:spMkLst>
        </pc:spChg>
      </pc:sldChg>
      <pc:sldChg chg="modSp mod">
        <pc:chgData name="Greg Huffman" userId="c3d41137-db77-4c01-800b-e7a1c0799373" providerId="ADAL" clId="{F0A1EA74-45DD-4630-8DBB-42CEFC8CB45E}" dt="2026-10-05T10:22:01.257" v="195" actId="2711"/>
        <pc:sldMkLst>
          <pc:docMk/>
          <pc:sldMk cId="0" sldId="257"/>
        </pc:sldMkLst>
        <pc:spChg chg="mod">
          <ac:chgData name="Greg Huffman" userId="c3d41137-db77-4c01-800b-e7a1c0799373" providerId="ADAL" clId="{F0A1EA74-45DD-4630-8DBB-42CEFC8CB45E}" dt="2026-10-05T10:21:09.118" v="184" actId="2711"/>
          <ac:spMkLst>
            <pc:docMk/>
            <pc:sldMk cId="0" sldId="257"/>
            <ac:spMk id="8" creationId="{00000000-0000-0000-0000-000000000000}"/>
          </ac:spMkLst>
        </pc:spChg>
        <pc:spChg chg="mod">
          <ac:chgData name="Greg Huffman" userId="c3d41137-db77-4c01-800b-e7a1c0799373" providerId="ADAL" clId="{F0A1EA74-45DD-4630-8DBB-42CEFC8CB45E}" dt="2026-10-05T10:21:45.133" v="193" actId="2711"/>
          <ac:spMkLst>
            <pc:docMk/>
            <pc:sldMk cId="0" sldId="257"/>
            <ac:spMk id="13" creationId="{00000000-0000-0000-0000-000000000000}"/>
          </ac:spMkLst>
        </pc:spChg>
        <pc:spChg chg="mod">
          <ac:chgData name="Greg Huffman" userId="c3d41137-db77-4c01-800b-e7a1c0799373" providerId="ADAL" clId="{F0A1EA74-45DD-4630-8DBB-42CEFC8CB45E}" dt="2026-10-05T10:21:23.124" v="190" actId="2711"/>
          <ac:spMkLst>
            <pc:docMk/>
            <pc:sldMk cId="0" sldId="257"/>
            <ac:spMk id="19" creationId="{00000000-0000-0000-0000-000000000000}"/>
          </ac:spMkLst>
        </pc:spChg>
        <pc:spChg chg="mod">
          <ac:chgData name="Greg Huffman" userId="c3d41137-db77-4c01-800b-e7a1c0799373" providerId="ADAL" clId="{F0A1EA74-45DD-4630-8DBB-42CEFC8CB45E}" dt="2026-10-05T10:21:51.701" v="194" actId="2711"/>
          <ac:spMkLst>
            <pc:docMk/>
            <pc:sldMk cId="0" sldId="257"/>
            <ac:spMk id="24" creationId="{00000000-0000-0000-0000-000000000000}"/>
          </ac:spMkLst>
        </pc:spChg>
        <pc:spChg chg="mod">
          <ac:chgData name="Greg Huffman" userId="c3d41137-db77-4c01-800b-e7a1c0799373" providerId="ADAL" clId="{F0A1EA74-45DD-4630-8DBB-42CEFC8CB45E}" dt="2026-10-05T10:21:31.403" v="191" actId="2711"/>
          <ac:spMkLst>
            <pc:docMk/>
            <pc:sldMk cId="0" sldId="257"/>
            <ac:spMk id="30" creationId="{00000000-0000-0000-0000-000000000000}"/>
          </ac:spMkLst>
        </pc:spChg>
        <pc:spChg chg="mod">
          <ac:chgData name="Greg Huffman" userId="c3d41137-db77-4c01-800b-e7a1c0799373" providerId="ADAL" clId="{F0A1EA74-45DD-4630-8DBB-42CEFC8CB45E}" dt="2026-10-05T10:22:01.257" v="195" actId="2711"/>
          <ac:spMkLst>
            <pc:docMk/>
            <pc:sldMk cId="0" sldId="257"/>
            <ac:spMk id="35" creationId="{00000000-0000-0000-0000-000000000000}"/>
          </ac:spMkLst>
        </pc:spChg>
        <pc:spChg chg="mod">
          <ac:chgData name="Greg Huffman" userId="c3d41137-db77-4c01-800b-e7a1c0799373" providerId="ADAL" clId="{F0A1EA74-45DD-4630-8DBB-42CEFC8CB45E}" dt="2026-10-05T10:20:55.702" v="181" actId="2711"/>
          <ac:spMkLst>
            <pc:docMk/>
            <pc:sldMk cId="0" sldId="257"/>
            <ac:spMk id="46" creationId="{00000000-0000-0000-0000-000000000000}"/>
          </ac:spMkLst>
        </pc:spChg>
      </pc:sldChg>
      <pc:sldChg chg="modSp mod">
        <pc:chgData name="Greg Huffman" userId="c3d41137-db77-4c01-800b-e7a1c0799373" providerId="ADAL" clId="{F0A1EA74-45DD-4630-8DBB-42CEFC8CB45E}" dt="2026-10-05T10:28:22.166" v="236" actId="2711"/>
        <pc:sldMkLst>
          <pc:docMk/>
          <pc:sldMk cId="0" sldId="258"/>
        </pc:sldMkLst>
        <pc:spChg chg="mod">
          <ac:chgData name="Greg Huffman" userId="c3d41137-db77-4c01-800b-e7a1c0799373" providerId="ADAL" clId="{F0A1EA74-45DD-4630-8DBB-42CEFC8CB45E}" dt="2026-10-05T10:28:22.166" v="236" actId="2711"/>
          <ac:spMkLst>
            <pc:docMk/>
            <pc:sldMk cId="0" sldId="258"/>
            <ac:spMk id="212" creationId="{00000000-0000-0000-0000-000000000000}"/>
          </ac:spMkLst>
        </pc:spChg>
        <pc:spChg chg="mod">
          <ac:chgData name="Greg Huffman" userId="c3d41137-db77-4c01-800b-e7a1c0799373" providerId="ADAL" clId="{F0A1EA74-45DD-4630-8DBB-42CEFC8CB45E}" dt="2026-10-05T10:22:08.635" v="196" actId="2711"/>
          <ac:spMkLst>
            <pc:docMk/>
            <pc:sldMk cId="0" sldId="258"/>
            <ac:spMk id="233" creationId="{00000000-0000-0000-0000-000000000000}"/>
          </ac:spMkLst>
        </pc:spChg>
      </pc:sldChg>
      <pc:sldChg chg="addSp delSp modSp del mod ord">
        <pc:chgData name="Greg Huffman" userId="c3d41137-db77-4c01-800b-e7a1c0799373" providerId="ADAL" clId="{F0A1EA74-45DD-4630-8DBB-42CEFC8CB45E}" dt="2026-10-05T11:26:39.121" v="630" actId="2696"/>
        <pc:sldMkLst>
          <pc:docMk/>
          <pc:sldMk cId="2863694286" sldId="260"/>
        </pc:sldMkLst>
        <pc:spChg chg="mod">
          <ac:chgData name="Greg Huffman" userId="c3d41137-db77-4c01-800b-e7a1c0799373" providerId="ADAL" clId="{F0A1EA74-45DD-4630-8DBB-42CEFC8CB45E}" dt="2026-10-05T10:44:33.502" v="399" actId="2711"/>
          <ac:spMkLst>
            <pc:docMk/>
            <pc:sldMk cId="2863694286" sldId="260"/>
            <ac:spMk id="46" creationId="{939D6CF3-1E45-E5EB-D3A3-DE51D85946D6}"/>
          </ac:spMkLst>
        </pc:spChg>
        <pc:spChg chg="mod">
          <ac:chgData name="Greg Huffman" userId="c3d41137-db77-4c01-800b-e7a1c0799373" providerId="ADAL" clId="{F0A1EA74-45DD-4630-8DBB-42CEFC8CB45E}" dt="2026-10-05T10:45:35.016" v="405" actId="2711"/>
          <ac:spMkLst>
            <pc:docMk/>
            <pc:sldMk cId="2863694286" sldId="260"/>
            <ac:spMk id="51" creationId="{DA7EF268-F0CC-674A-9D99-B314FC6AF740}"/>
          </ac:spMkLst>
        </pc:spChg>
        <pc:spChg chg="mod">
          <ac:chgData name="Greg Huffman" userId="c3d41137-db77-4c01-800b-e7a1c0799373" providerId="ADAL" clId="{F0A1EA74-45DD-4630-8DBB-42CEFC8CB45E}" dt="2026-10-05T10:45:28.613" v="404" actId="2711"/>
          <ac:spMkLst>
            <pc:docMk/>
            <pc:sldMk cId="2863694286" sldId="260"/>
            <ac:spMk id="55" creationId="{613612F1-E3E9-98EE-D596-C59B1D8CCFBA}"/>
          </ac:spMkLst>
        </pc:spChg>
        <pc:spChg chg="mod">
          <ac:chgData name="Greg Huffman" userId="c3d41137-db77-4c01-800b-e7a1c0799373" providerId="ADAL" clId="{F0A1EA74-45DD-4630-8DBB-42CEFC8CB45E}" dt="2026-10-05T10:44:45.700" v="401" actId="2711"/>
          <ac:spMkLst>
            <pc:docMk/>
            <pc:sldMk cId="2863694286" sldId="260"/>
            <ac:spMk id="57" creationId="{FA424492-E762-34CE-33DB-59B302439C4A}"/>
          </ac:spMkLst>
        </pc:spChg>
        <pc:spChg chg="mod">
          <ac:chgData name="Greg Huffman" userId="c3d41137-db77-4c01-800b-e7a1c0799373" providerId="ADAL" clId="{F0A1EA74-45DD-4630-8DBB-42CEFC8CB45E}" dt="2026-10-05T10:44:40.057" v="400" actId="2711"/>
          <ac:spMkLst>
            <pc:docMk/>
            <pc:sldMk cId="2863694286" sldId="260"/>
            <ac:spMk id="59" creationId="{A03178F7-0D40-38B2-9427-87EB3C8CB822}"/>
          </ac:spMkLst>
        </pc:spChg>
        <pc:graphicFrameChg chg="add mod">
          <ac:chgData name="Greg Huffman" userId="c3d41137-db77-4c01-800b-e7a1c0799373" providerId="ADAL" clId="{F0A1EA74-45DD-4630-8DBB-42CEFC8CB45E}" dt="2026-10-05T11:22:06.439" v="595"/>
          <ac:graphicFrameMkLst>
            <pc:docMk/>
            <pc:sldMk cId="2863694286" sldId="260"/>
            <ac:graphicFrameMk id="4" creationId="{26D8EBEB-AD7A-459B-A3CE-266AEE721C84}"/>
          </ac:graphicFrameMkLst>
        </pc:graphicFrameChg>
        <pc:graphicFrameChg chg="add mod">
          <ac:chgData name="Greg Huffman" userId="c3d41137-db77-4c01-800b-e7a1c0799373" providerId="ADAL" clId="{F0A1EA74-45DD-4630-8DBB-42CEFC8CB45E}" dt="2026-10-05T11:22:33.969" v="602"/>
          <ac:graphicFrameMkLst>
            <pc:docMk/>
            <pc:sldMk cId="2863694286" sldId="260"/>
            <ac:graphicFrameMk id="5" creationId="{26D8EBEB-AD7A-459B-A3CE-266AEE721C84}"/>
          </ac:graphicFrameMkLst>
        </pc:graphicFrameChg>
        <pc:graphicFrameChg chg="add mod">
          <ac:chgData name="Greg Huffman" userId="c3d41137-db77-4c01-800b-e7a1c0799373" providerId="ADAL" clId="{F0A1EA74-45DD-4630-8DBB-42CEFC8CB45E}" dt="2026-10-05T11:23:28.382" v="613"/>
          <ac:graphicFrameMkLst>
            <pc:docMk/>
            <pc:sldMk cId="2863694286" sldId="260"/>
            <ac:graphicFrameMk id="6" creationId="{26D8EBEB-AD7A-459B-A3CE-266AEE721C84}"/>
          </ac:graphicFrameMkLst>
        </pc:graphicFrameChg>
        <pc:graphicFrameChg chg="modGraphic">
          <ac:chgData name="Greg Huffman" userId="c3d41137-db77-4c01-800b-e7a1c0799373" providerId="ADAL" clId="{F0A1EA74-45DD-4630-8DBB-42CEFC8CB45E}" dt="2026-10-05T10:45:52.521" v="407" actId="2711"/>
          <ac:graphicFrameMkLst>
            <pc:docMk/>
            <pc:sldMk cId="2863694286" sldId="260"/>
            <ac:graphicFrameMk id="37" creationId="{D0E99BA1-F78F-A2C5-2548-4E341BAA70D4}"/>
          </ac:graphicFrameMkLst>
        </pc:graphicFrameChg>
        <pc:graphicFrameChg chg="add del mod">
          <ac:chgData name="Greg Huffman" userId="c3d41137-db77-4c01-800b-e7a1c0799373" providerId="ADAL" clId="{F0A1EA74-45DD-4630-8DBB-42CEFC8CB45E}" dt="2026-10-05T11:23:26.071" v="611" actId="478"/>
          <ac:graphicFrameMkLst>
            <pc:docMk/>
            <pc:sldMk cId="2863694286" sldId="260"/>
            <ac:graphicFrameMk id="43" creationId="{01458CCB-D01D-A3C4-2488-96E38FDA9114}"/>
          </ac:graphicFrameMkLst>
        </pc:graphicFrameChg>
        <pc:graphicFrameChg chg="modGraphic">
          <ac:chgData name="Greg Huffman" userId="c3d41137-db77-4c01-800b-e7a1c0799373" providerId="ADAL" clId="{F0A1EA74-45DD-4630-8DBB-42CEFC8CB45E}" dt="2026-10-05T10:46:12.712" v="409" actId="2711"/>
          <ac:graphicFrameMkLst>
            <pc:docMk/>
            <pc:sldMk cId="2863694286" sldId="260"/>
            <ac:graphicFrameMk id="49" creationId="{205ADCEE-C851-C4E1-5367-F6E8488AF816}"/>
          </ac:graphicFrameMkLst>
        </pc:graphicFrameChg>
        <pc:graphicFrameChg chg="modGraphic">
          <ac:chgData name="Greg Huffman" userId="c3d41137-db77-4c01-800b-e7a1c0799373" providerId="ADAL" clId="{F0A1EA74-45DD-4630-8DBB-42CEFC8CB45E}" dt="2026-10-05T10:45:59.883" v="408" actId="2711"/>
          <ac:graphicFrameMkLst>
            <pc:docMk/>
            <pc:sldMk cId="2863694286" sldId="260"/>
            <ac:graphicFrameMk id="53" creationId="{FD24883D-C3EA-C412-80D7-95B5178788AF}"/>
          </ac:graphicFrameMkLst>
        </pc:graphicFrameChg>
      </pc:sldChg>
      <pc:sldChg chg="modSp mod modNotes">
        <pc:chgData name="Greg Huffman" userId="c3d41137-db77-4c01-800b-e7a1c0799373" providerId="ADAL" clId="{F0A1EA74-45DD-4630-8DBB-42CEFC8CB45E}" dt="2026-10-05T11:30:41.140" v="676" actId="2711"/>
        <pc:sldMkLst>
          <pc:docMk/>
          <pc:sldMk cId="0" sldId="261"/>
        </pc:sldMkLst>
        <pc:spChg chg="mod">
          <ac:chgData name="Greg Huffman" userId="c3d41137-db77-4c01-800b-e7a1c0799373" providerId="ADAL" clId="{F0A1EA74-45DD-4630-8DBB-42CEFC8CB45E}" dt="2026-10-05T10:19:00.653" v="167" actId="2711"/>
          <ac:spMkLst>
            <pc:docMk/>
            <pc:sldMk cId="0" sldId="261"/>
            <ac:spMk id="25" creationId="{00000000-0000-0000-0000-000000000000}"/>
          </ac:spMkLst>
        </pc:spChg>
        <pc:spChg chg="mod">
          <ac:chgData name="Greg Huffman" userId="c3d41137-db77-4c01-800b-e7a1c0799373" providerId="ADAL" clId="{F0A1EA74-45DD-4630-8DBB-42CEFC8CB45E}" dt="2026-10-05T10:19:07.498" v="168" actId="2711"/>
          <ac:spMkLst>
            <pc:docMk/>
            <pc:sldMk cId="0" sldId="261"/>
            <ac:spMk id="27" creationId="{00000000-0000-0000-0000-000000000000}"/>
          </ac:spMkLst>
        </pc:spChg>
        <pc:spChg chg="mod">
          <ac:chgData name="Greg Huffman" userId="c3d41137-db77-4c01-800b-e7a1c0799373" providerId="ADAL" clId="{F0A1EA74-45DD-4630-8DBB-42CEFC8CB45E}" dt="2026-10-05T10:19:12.650" v="169" actId="2711"/>
          <ac:spMkLst>
            <pc:docMk/>
            <pc:sldMk cId="0" sldId="261"/>
            <ac:spMk id="29" creationId="{00000000-0000-0000-0000-000000000000}"/>
          </ac:spMkLst>
        </pc:spChg>
        <pc:spChg chg="mod">
          <ac:chgData name="Greg Huffman" userId="c3d41137-db77-4c01-800b-e7a1c0799373" providerId="ADAL" clId="{F0A1EA74-45DD-4630-8DBB-42CEFC8CB45E}" dt="2026-10-05T11:30:41.140" v="676" actId="2711"/>
          <ac:spMkLst>
            <pc:docMk/>
            <pc:sldMk cId="0" sldId="261"/>
            <ac:spMk id="31" creationId="{00000000-0000-0000-0000-000000000000}"/>
          </ac:spMkLst>
        </pc:spChg>
        <pc:spChg chg="mod">
          <ac:chgData name="Greg Huffman" userId="c3d41137-db77-4c01-800b-e7a1c0799373" providerId="ADAL" clId="{F0A1EA74-45DD-4630-8DBB-42CEFC8CB45E}" dt="2026-10-05T11:30:04.419" v="655" actId="1076"/>
          <ac:spMkLst>
            <pc:docMk/>
            <pc:sldMk cId="0" sldId="261"/>
            <ac:spMk id="38" creationId="{00000000-0000-0000-0000-000000000000}"/>
          </ac:spMkLst>
        </pc:spChg>
        <pc:picChg chg="mod">
          <ac:chgData name="Greg Huffman" userId="c3d41137-db77-4c01-800b-e7a1c0799373" providerId="ADAL" clId="{F0A1EA74-45DD-4630-8DBB-42CEFC8CB45E}" dt="2026-10-05T11:30:14.558" v="675" actId="1037"/>
          <ac:picMkLst>
            <pc:docMk/>
            <pc:sldMk cId="0" sldId="261"/>
            <ac:picMk id="35" creationId="{00000000-0000-0000-0000-000000000000}"/>
          </ac:picMkLst>
        </pc:picChg>
        <pc:picChg chg="mod">
          <ac:chgData name="Greg Huffman" userId="c3d41137-db77-4c01-800b-e7a1c0799373" providerId="ADAL" clId="{F0A1EA74-45DD-4630-8DBB-42CEFC8CB45E}" dt="2026-10-05T11:30:14.558" v="675" actId="1037"/>
          <ac:picMkLst>
            <pc:docMk/>
            <pc:sldMk cId="0" sldId="261"/>
            <ac:picMk id="36" creationId="{00000000-0000-0000-0000-000000000000}"/>
          </ac:picMkLst>
        </pc:picChg>
        <pc:picChg chg="mod">
          <ac:chgData name="Greg Huffman" userId="c3d41137-db77-4c01-800b-e7a1c0799373" providerId="ADAL" clId="{F0A1EA74-45DD-4630-8DBB-42CEFC8CB45E}" dt="2026-10-05T11:30:14.558" v="675" actId="1037"/>
          <ac:picMkLst>
            <pc:docMk/>
            <pc:sldMk cId="0" sldId="261"/>
            <ac:picMk id="37" creationId="{00000000-0000-0000-0000-000000000000}"/>
          </ac:picMkLst>
        </pc:picChg>
      </pc:sldChg>
      <pc:sldChg chg="modSp mod">
        <pc:chgData name="Greg Huffman" userId="c3d41137-db77-4c01-800b-e7a1c0799373" providerId="ADAL" clId="{F0A1EA74-45DD-4630-8DBB-42CEFC8CB45E}" dt="2026-10-05T10:19:46.535" v="172" actId="2711"/>
        <pc:sldMkLst>
          <pc:docMk/>
          <pc:sldMk cId="1916008760" sldId="262"/>
        </pc:sldMkLst>
        <pc:spChg chg="mod">
          <ac:chgData name="Greg Huffman" userId="c3d41137-db77-4c01-800b-e7a1c0799373" providerId="ADAL" clId="{F0A1EA74-45DD-4630-8DBB-42CEFC8CB45E}" dt="2026-10-05T10:19:34.632" v="171" actId="2711"/>
          <ac:spMkLst>
            <pc:docMk/>
            <pc:sldMk cId="1916008760" sldId="262"/>
            <ac:spMk id="37" creationId="{FD74201F-7A0E-2427-75D3-7BCA912FDEDF}"/>
          </ac:spMkLst>
        </pc:spChg>
        <pc:spChg chg="mod">
          <ac:chgData name="Greg Huffman" userId="c3d41137-db77-4c01-800b-e7a1c0799373" providerId="ADAL" clId="{F0A1EA74-45DD-4630-8DBB-42CEFC8CB45E}" dt="2026-10-05T10:19:46.535" v="172" actId="2711"/>
          <ac:spMkLst>
            <pc:docMk/>
            <pc:sldMk cId="1916008760" sldId="262"/>
            <ac:spMk id="46" creationId="{88C3706A-37A6-5970-C1FF-C96DE4CBE38C}"/>
          </ac:spMkLst>
        </pc:spChg>
      </pc:sldChg>
      <pc:sldChg chg="modSp mod">
        <pc:chgData name="Greg Huffman" userId="c3d41137-db77-4c01-800b-e7a1c0799373" providerId="ADAL" clId="{F0A1EA74-45DD-4630-8DBB-42CEFC8CB45E}" dt="2026-10-05T10:27:38.979" v="233" actId="1076"/>
        <pc:sldMkLst>
          <pc:docMk/>
          <pc:sldMk cId="0" sldId="263"/>
        </pc:sldMkLst>
        <pc:spChg chg="mod">
          <ac:chgData name="Greg Huffman" userId="c3d41137-db77-4c01-800b-e7a1c0799373" providerId="ADAL" clId="{F0A1EA74-45DD-4630-8DBB-42CEFC8CB45E}" dt="2026-10-05T10:26:59.269" v="227" actId="1076"/>
          <ac:spMkLst>
            <pc:docMk/>
            <pc:sldMk cId="0" sldId="263"/>
            <ac:spMk id="7" creationId="{00000000-0000-0000-0000-000000000000}"/>
          </ac:spMkLst>
        </pc:spChg>
        <pc:spChg chg="mod">
          <ac:chgData name="Greg Huffman" userId="c3d41137-db77-4c01-800b-e7a1c0799373" providerId="ADAL" clId="{F0A1EA74-45DD-4630-8DBB-42CEFC8CB45E}" dt="2026-10-05T10:26:59.269" v="227" actId="1076"/>
          <ac:spMkLst>
            <pc:docMk/>
            <pc:sldMk cId="0" sldId="263"/>
            <ac:spMk id="8" creationId="{00000000-0000-0000-0000-000000000000}"/>
          </ac:spMkLst>
        </pc:spChg>
        <pc:spChg chg="mod">
          <ac:chgData name="Greg Huffman" userId="c3d41137-db77-4c01-800b-e7a1c0799373" providerId="ADAL" clId="{F0A1EA74-45DD-4630-8DBB-42CEFC8CB45E}" dt="2026-10-05T10:26:59.269" v="227" actId="1076"/>
          <ac:spMkLst>
            <pc:docMk/>
            <pc:sldMk cId="0" sldId="263"/>
            <ac:spMk id="9" creationId="{00000000-0000-0000-0000-000000000000}"/>
          </ac:spMkLst>
        </pc:spChg>
        <pc:spChg chg="mod">
          <ac:chgData name="Greg Huffman" userId="c3d41137-db77-4c01-800b-e7a1c0799373" providerId="ADAL" clId="{F0A1EA74-45DD-4630-8DBB-42CEFC8CB45E}" dt="2026-10-05T10:27:05.114" v="229" actId="1035"/>
          <ac:spMkLst>
            <pc:docMk/>
            <pc:sldMk cId="0" sldId="263"/>
            <ac:spMk id="10" creationId="{00000000-0000-0000-0000-000000000000}"/>
          </ac:spMkLst>
        </pc:spChg>
        <pc:spChg chg="mod">
          <ac:chgData name="Greg Huffman" userId="c3d41137-db77-4c01-800b-e7a1c0799373" providerId="ADAL" clId="{F0A1EA74-45DD-4630-8DBB-42CEFC8CB45E}" dt="2026-10-05T10:26:59.269" v="227" actId="1076"/>
          <ac:spMkLst>
            <pc:docMk/>
            <pc:sldMk cId="0" sldId="263"/>
            <ac:spMk id="11" creationId="{00000000-0000-0000-0000-000000000000}"/>
          </ac:spMkLst>
        </pc:spChg>
        <pc:spChg chg="mod">
          <ac:chgData name="Greg Huffman" userId="c3d41137-db77-4c01-800b-e7a1c0799373" providerId="ADAL" clId="{F0A1EA74-45DD-4630-8DBB-42CEFC8CB45E}" dt="2026-10-05T10:26:59.269" v="227" actId="1076"/>
          <ac:spMkLst>
            <pc:docMk/>
            <pc:sldMk cId="0" sldId="263"/>
            <ac:spMk id="12" creationId="{00000000-0000-0000-0000-000000000000}"/>
          </ac:spMkLst>
        </pc:spChg>
        <pc:spChg chg="mod">
          <ac:chgData name="Greg Huffman" userId="c3d41137-db77-4c01-800b-e7a1c0799373" providerId="ADAL" clId="{F0A1EA74-45DD-4630-8DBB-42CEFC8CB45E}" dt="2026-10-05T10:26:14.431" v="221" actId="1076"/>
          <ac:spMkLst>
            <pc:docMk/>
            <pc:sldMk cId="0" sldId="263"/>
            <ac:spMk id="13" creationId="{00000000-0000-0000-0000-000000000000}"/>
          </ac:spMkLst>
        </pc:spChg>
        <pc:spChg chg="mod">
          <ac:chgData name="Greg Huffman" userId="c3d41137-db77-4c01-800b-e7a1c0799373" providerId="ADAL" clId="{F0A1EA74-45DD-4630-8DBB-42CEFC8CB45E}" dt="2026-10-05T10:26:14.431" v="221" actId="1076"/>
          <ac:spMkLst>
            <pc:docMk/>
            <pc:sldMk cId="0" sldId="263"/>
            <ac:spMk id="15" creationId="{00000000-0000-0000-0000-000000000000}"/>
          </ac:spMkLst>
        </pc:spChg>
        <pc:spChg chg="mod">
          <ac:chgData name="Greg Huffman" userId="c3d41137-db77-4c01-800b-e7a1c0799373" providerId="ADAL" clId="{F0A1EA74-45DD-4630-8DBB-42CEFC8CB45E}" dt="2026-10-05T10:25:30.313" v="217" actId="1076"/>
          <ac:spMkLst>
            <pc:docMk/>
            <pc:sldMk cId="0" sldId="263"/>
            <ac:spMk id="16" creationId="{00000000-0000-0000-0000-000000000000}"/>
          </ac:spMkLst>
        </pc:spChg>
        <pc:spChg chg="mod">
          <ac:chgData name="Greg Huffman" userId="c3d41137-db77-4c01-800b-e7a1c0799373" providerId="ADAL" clId="{F0A1EA74-45DD-4630-8DBB-42CEFC8CB45E}" dt="2026-10-05T10:26:14.431" v="221" actId="1076"/>
          <ac:spMkLst>
            <pc:docMk/>
            <pc:sldMk cId="0" sldId="263"/>
            <ac:spMk id="17" creationId="{00000000-0000-0000-0000-000000000000}"/>
          </ac:spMkLst>
        </pc:spChg>
        <pc:spChg chg="mod">
          <ac:chgData name="Greg Huffman" userId="c3d41137-db77-4c01-800b-e7a1c0799373" providerId="ADAL" clId="{F0A1EA74-45DD-4630-8DBB-42CEFC8CB45E}" dt="2026-10-05T10:23:24.848" v="206" actId="2711"/>
          <ac:spMkLst>
            <pc:docMk/>
            <pc:sldMk cId="0" sldId="263"/>
            <ac:spMk id="19" creationId="{00000000-0000-0000-0000-000000000000}"/>
          </ac:spMkLst>
        </pc:spChg>
        <pc:spChg chg="mod">
          <ac:chgData name="Greg Huffman" userId="c3d41137-db77-4c01-800b-e7a1c0799373" providerId="ADAL" clId="{F0A1EA74-45DD-4630-8DBB-42CEFC8CB45E}" dt="2026-10-05T10:25:47.249" v="219" actId="1076"/>
          <ac:spMkLst>
            <pc:docMk/>
            <pc:sldMk cId="0" sldId="263"/>
            <ac:spMk id="20" creationId="{00000000-0000-0000-0000-000000000000}"/>
          </ac:spMkLst>
        </pc:spChg>
        <pc:spChg chg="mod">
          <ac:chgData name="Greg Huffman" userId="c3d41137-db77-4c01-800b-e7a1c0799373" providerId="ADAL" clId="{F0A1EA74-45DD-4630-8DBB-42CEFC8CB45E}" dt="2026-10-05T10:25:30.313" v="217" actId="1076"/>
          <ac:spMkLst>
            <pc:docMk/>
            <pc:sldMk cId="0" sldId="263"/>
            <ac:spMk id="21" creationId="{00000000-0000-0000-0000-000000000000}"/>
          </ac:spMkLst>
        </pc:spChg>
        <pc:spChg chg="mod">
          <ac:chgData name="Greg Huffman" userId="c3d41137-db77-4c01-800b-e7a1c0799373" providerId="ADAL" clId="{F0A1EA74-45DD-4630-8DBB-42CEFC8CB45E}" dt="2026-10-05T10:26:14.431" v="221" actId="1076"/>
          <ac:spMkLst>
            <pc:docMk/>
            <pc:sldMk cId="0" sldId="263"/>
            <ac:spMk id="23" creationId="{00000000-0000-0000-0000-000000000000}"/>
          </ac:spMkLst>
        </pc:spChg>
        <pc:spChg chg="mod">
          <ac:chgData name="Greg Huffman" userId="c3d41137-db77-4c01-800b-e7a1c0799373" providerId="ADAL" clId="{F0A1EA74-45DD-4630-8DBB-42CEFC8CB45E}" dt="2026-10-05T10:26:14.431" v="221" actId="1076"/>
          <ac:spMkLst>
            <pc:docMk/>
            <pc:sldMk cId="0" sldId="263"/>
            <ac:spMk id="24" creationId="{00000000-0000-0000-0000-000000000000}"/>
          </ac:spMkLst>
        </pc:spChg>
        <pc:spChg chg="mod">
          <ac:chgData name="Greg Huffman" userId="c3d41137-db77-4c01-800b-e7a1c0799373" providerId="ADAL" clId="{F0A1EA74-45DD-4630-8DBB-42CEFC8CB45E}" dt="2026-10-05T10:26:14.431" v="221" actId="1076"/>
          <ac:spMkLst>
            <pc:docMk/>
            <pc:sldMk cId="0" sldId="263"/>
            <ac:spMk id="25" creationId="{00000000-0000-0000-0000-000000000000}"/>
          </ac:spMkLst>
        </pc:spChg>
        <pc:spChg chg="mod">
          <ac:chgData name="Greg Huffman" userId="c3d41137-db77-4c01-800b-e7a1c0799373" providerId="ADAL" clId="{F0A1EA74-45DD-4630-8DBB-42CEFC8CB45E}" dt="2026-10-05T10:26:14.431" v="221" actId="1076"/>
          <ac:spMkLst>
            <pc:docMk/>
            <pc:sldMk cId="0" sldId="263"/>
            <ac:spMk id="26" creationId="{00000000-0000-0000-0000-000000000000}"/>
          </ac:spMkLst>
        </pc:spChg>
        <pc:spChg chg="mod">
          <ac:chgData name="Greg Huffman" userId="c3d41137-db77-4c01-800b-e7a1c0799373" providerId="ADAL" clId="{F0A1EA74-45DD-4630-8DBB-42CEFC8CB45E}" dt="2026-10-05T10:26:14.431" v="221" actId="1076"/>
          <ac:spMkLst>
            <pc:docMk/>
            <pc:sldMk cId="0" sldId="263"/>
            <ac:spMk id="27" creationId="{00000000-0000-0000-0000-000000000000}"/>
          </ac:spMkLst>
        </pc:spChg>
        <pc:spChg chg="mod">
          <ac:chgData name="Greg Huffman" userId="c3d41137-db77-4c01-800b-e7a1c0799373" providerId="ADAL" clId="{F0A1EA74-45DD-4630-8DBB-42CEFC8CB45E}" dt="2026-10-05T10:26:40.979" v="226" actId="1076"/>
          <ac:spMkLst>
            <pc:docMk/>
            <pc:sldMk cId="0" sldId="263"/>
            <ac:spMk id="28" creationId="{00000000-0000-0000-0000-000000000000}"/>
          </ac:spMkLst>
        </pc:spChg>
        <pc:spChg chg="mod">
          <ac:chgData name="Greg Huffman" userId="c3d41137-db77-4c01-800b-e7a1c0799373" providerId="ADAL" clId="{F0A1EA74-45DD-4630-8DBB-42CEFC8CB45E}" dt="2026-10-05T10:25:30.313" v="217" actId="1076"/>
          <ac:spMkLst>
            <pc:docMk/>
            <pc:sldMk cId="0" sldId="263"/>
            <ac:spMk id="29" creationId="{00000000-0000-0000-0000-000000000000}"/>
          </ac:spMkLst>
        </pc:spChg>
        <pc:spChg chg="mod">
          <ac:chgData name="Greg Huffman" userId="c3d41137-db77-4c01-800b-e7a1c0799373" providerId="ADAL" clId="{F0A1EA74-45DD-4630-8DBB-42CEFC8CB45E}" dt="2026-10-05T10:26:14.431" v="221" actId="1076"/>
          <ac:spMkLst>
            <pc:docMk/>
            <pc:sldMk cId="0" sldId="263"/>
            <ac:spMk id="30" creationId="{00000000-0000-0000-0000-000000000000}"/>
          </ac:spMkLst>
        </pc:spChg>
        <pc:spChg chg="mod">
          <ac:chgData name="Greg Huffman" userId="c3d41137-db77-4c01-800b-e7a1c0799373" providerId="ADAL" clId="{F0A1EA74-45DD-4630-8DBB-42CEFC8CB45E}" dt="2026-10-05T10:22:46.181" v="200" actId="2711"/>
          <ac:spMkLst>
            <pc:docMk/>
            <pc:sldMk cId="0" sldId="263"/>
            <ac:spMk id="31" creationId="{00000000-0000-0000-0000-000000000000}"/>
          </ac:spMkLst>
        </pc:spChg>
        <pc:spChg chg="mod">
          <ac:chgData name="Greg Huffman" userId="c3d41137-db77-4c01-800b-e7a1c0799373" providerId="ADAL" clId="{F0A1EA74-45DD-4630-8DBB-42CEFC8CB45E}" dt="2026-10-05T10:25:30.313" v="217" actId="1076"/>
          <ac:spMkLst>
            <pc:docMk/>
            <pc:sldMk cId="0" sldId="263"/>
            <ac:spMk id="32" creationId="{00000000-0000-0000-0000-000000000000}"/>
          </ac:spMkLst>
        </pc:spChg>
        <pc:spChg chg="mod">
          <ac:chgData name="Greg Huffman" userId="c3d41137-db77-4c01-800b-e7a1c0799373" providerId="ADAL" clId="{F0A1EA74-45DD-4630-8DBB-42CEFC8CB45E}" dt="2026-10-05T10:26:14.431" v="221" actId="1076"/>
          <ac:spMkLst>
            <pc:docMk/>
            <pc:sldMk cId="0" sldId="263"/>
            <ac:spMk id="33" creationId="{00000000-0000-0000-0000-000000000000}"/>
          </ac:spMkLst>
        </pc:spChg>
        <pc:spChg chg="mod">
          <ac:chgData name="Greg Huffman" userId="c3d41137-db77-4c01-800b-e7a1c0799373" providerId="ADAL" clId="{F0A1EA74-45DD-4630-8DBB-42CEFC8CB45E}" dt="2026-10-05T10:22:37.970" v="199" actId="2711"/>
          <ac:spMkLst>
            <pc:docMk/>
            <pc:sldMk cId="0" sldId="263"/>
            <ac:spMk id="34" creationId="{00000000-0000-0000-0000-000000000000}"/>
          </ac:spMkLst>
        </pc:spChg>
        <pc:spChg chg="mod">
          <ac:chgData name="Greg Huffman" userId="c3d41137-db77-4c01-800b-e7a1c0799373" providerId="ADAL" clId="{F0A1EA74-45DD-4630-8DBB-42CEFC8CB45E}" dt="2026-10-05T10:22:23.016" v="197" actId="2711"/>
          <ac:spMkLst>
            <pc:docMk/>
            <pc:sldMk cId="0" sldId="263"/>
            <ac:spMk id="39" creationId="{69DA37A9-E94B-E83C-4E22-A92B5C5AE5A6}"/>
          </ac:spMkLst>
        </pc:spChg>
        <pc:spChg chg="mod">
          <ac:chgData name="Greg Huffman" userId="c3d41137-db77-4c01-800b-e7a1c0799373" providerId="ADAL" clId="{F0A1EA74-45DD-4630-8DBB-42CEFC8CB45E}" dt="2026-10-05T10:26:59.269" v="227" actId="1076"/>
          <ac:spMkLst>
            <pc:docMk/>
            <pc:sldMk cId="0" sldId="263"/>
            <ac:spMk id="41" creationId="{EC4A6A29-F24A-69DC-51C2-7D2F932EABE0}"/>
          </ac:spMkLst>
        </pc:spChg>
        <pc:spChg chg="mod">
          <ac:chgData name="Greg Huffman" userId="c3d41137-db77-4c01-800b-e7a1c0799373" providerId="ADAL" clId="{F0A1EA74-45DD-4630-8DBB-42CEFC8CB45E}" dt="2026-10-05T10:26:27.738" v="225" actId="1038"/>
          <ac:spMkLst>
            <pc:docMk/>
            <pc:sldMk cId="0" sldId="263"/>
            <ac:spMk id="47" creationId="{2ACB1738-E0B8-6D1A-708F-AC00C9722B53}"/>
          </ac:spMkLst>
        </pc:spChg>
        <pc:spChg chg="mod">
          <ac:chgData name="Greg Huffman" userId="c3d41137-db77-4c01-800b-e7a1c0799373" providerId="ADAL" clId="{F0A1EA74-45DD-4630-8DBB-42CEFC8CB45E}" dt="2026-10-05T10:27:31.132" v="232" actId="1076"/>
          <ac:spMkLst>
            <pc:docMk/>
            <pc:sldMk cId="0" sldId="263"/>
            <ac:spMk id="65" creationId="{8B0F582F-7C67-3882-23DB-D31D9449BF44}"/>
          </ac:spMkLst>
        </pc:spChg>
        <pc:spChg chg="mod">
          <ac:chgData name="Greg Huffman" userId="c3d41137-db77-4c01-800b-e7a1c0799373" providerId="ADAL" clId="{F0A1EA74-45DD-4630-8DBB-42CEFC8CB45E}" dt="2026-10-05T10:27:38.979" v="233" actId="1076"/>
          <ac:spMkLst>
            <pc:docMk/>
            <pc:sldMk cId="0" sldId="263"/>
            <ac:spMk id="67" creationId="{817BAE3B-4878-E066-50AC-D626BB1F6568}"/>
          </ac:spMkLst>
        </pc:spChg>
        <pc:picChg chg="mod">
          <ac:chgData name="Greg Huffman" userId="c3d41137-db77-4c01-800b-e7a1c0799373" providerId="ADAL" clId="{F0A1EA74-45DD-4630-8DBB-42CEFC8CB45E}" dt="2026-10-05T10:27:25.715" v="231" actId="1076"/>
          <ac:picMkLst>
            <pc:docMk/>
            <pc:sldMk cId="0" sldId="263"/>
            <ac:picMk id="37" creationId="{37FF0E39-8085-0874-5590-538986B5CA28}"/>
          </ac:picMkLst>
        </pc:picChg>
      </pc:sldChg>
      <pc:sldChg chg="addSp delSp modSp mod ord">
        <pc:chgData name="Greg Huffman" userId="c3d41137-db77-4c01-800b-e7a1c0799373" providerId="ADAL" clId="{F0A1EA74-45DD-4630-8DBB-42CEFC8CB45E}" dt="2026-10-05T10:28:09.380" v="235" actId="478"/>
        <pc:sldMkLst>
          <pc:docMk/>
          <pc:sldMk cId="2752516906" sldId="264"/>
        </pc:sldMkLst>
        <pc:spChg chg="add mod">
          <ac:chgData name="Greg Huffman" userId="c3d41137-db77-4c01-800b-e7a1c0799373" providerId="ADAL" clId="{F0A1EA74-45DD-4630-8DBB-42CEFC8CB45E}" dt="2026-09-18T17:17:49.306" v="14" actId="164"/>
          <ac:spMkLst>
            <pc:docMk/>
            <pc:sldMk cId="2752516906" sldId="264"/>
            <ac:spMk id="8" creationId="{DF94D07F-FE40-7BC9-14F1-586C92AAE46A}"/>
          </ac:spMkLst>
        </pc:spChg>
        <pc:spChg chg="add mod">
          <ac:chgData name="Greg Huffman" userId="c3d41137-db77-4c01-800b-e7a1c0799373" providerId="ADAL" clId="{F0A1EA74-45DD-4630-8DBB-42CEFC8CB45E}" dt="2026-09-18T17:17:49.306" v="14" actId="164"/>
          <ac:spMkLst>
            <pc:docMk/>
            <pc:sldMk cId="2752516906" sldId="264"/>
            <ac:spMk id="9" creationId="{15E64FF1-3DCA-B497-F5D7-46C7C01FB34E}"/>
          </ac:spMkLst>
        </pc:spChg>
        <pc:spChg chg="add mod">
          <ac:chgData name="Greg Huffman" userId="c3d41137-db77-4c01-800b-e7a1c0799373" providerId="ADAL" clId="{F0A1EA74-45DD-4630-8DBB-42CEFC8CB45E}" dt="2026-09-18T17:17:49.306" v="14" actId="164"/>
          <ac:spMkLst>
            <pc:docMk/>
            <pc:sldMk cId="2752516906" sldId="264"/>
            <ac:spMk id="10" creationId="{40BA1A60-59AD-CAD3-A6FF-C5A18A7968FE}"/>
          </ac:spMkLst>
        </pc:spChg>
        <pc:spChg chg="mod">
          <ac:chgData name="Greg Huffman" userId="c3d41137-db77-4c01-800b-e7a1c0799373" providerId="ADAL" clId="{F0A1EA74-45DD-4630-8DBB-42CEFC8CB45E}" dt="2026-10-05T10:27:59.558" v="234" actId="2711"/>
          <ac:spMkLst>
            <pc:docMk/>
            <pc:sldMk cId="2752516906" sldId="264"/>
            <ac:spMk id="233" creationId="{7C4E9462-96CB-B18A-DAEC-5A30EAA851F3}"/>
          </ac:spMkLst>
        </pc:spChg>
        <pc:spChg chg="add mod">
          <ac:chgData name="Greg Huffman" userId="c3d41137-db77-4c01-800b-e7a1c0799373" providerId="ADAL" clId="{F0A1EA74-45DD-4630-8DBB-42CEFC8CB45E}" dt="2026-09-18T17:17:49.306" v="14" actId="164"/>
          <ac:spMkLst>
            <pc:docMk/>
            <pc:sldMk cId="2752516906" sldId="264"/>
            <ac:spMk id="234" creationId="{9745C427-E0D5-64E1-E9DA-DD532CAC1C04}"/>
          </ac:spMkLst>
        </pc:spChg>
        <pc:spChg chg="add mod">
          <ac:chgData name="Greg Huffman" userId="c3d41137-db77-4c01-800b-e7a1c0799373" providerId="ADAL" clId="{F0A1EA74-45DD-4630-8DBB-42CEFC8CB45E}" dt="2026-09-18T17:17:49.306" v="14" actId="164"/>
          <ac:spMkLst>
            <pc:docMk/>
            <pc:sldMk cId="2752516906" sldId="264"/>
            <ac:spMk id="236" creationId="{A9B2BC2E-3500-BF76-E68E-CF02F4CF108F}"/>
          </ac:spMkLst>
        </pc:spChg>
        <pc:spChg chg="add mod">
          <ac:chgData name="Greg Huffman" userId="c3d41137-db77-4c01-800b-e7a1c0799373" providerId="ADAL" clId="{F0A1EA74-45DD-4630-8DBB-42CEFC8CB45E}" dt="2026-09-18T17:17:49.306" v="14" actId="164"/>
          <ac:spMkLst>
            <pc:docMk/>
            <pc:sldMk cId="2752516906" sldId="264"/>
            <ac:spMk id="239" creationId="{E4413ED7-0423-FC28-A43F-F0E74F47C6A7}"/>
          </ac:spMkLst>
        </pc:spChg>
        <pc:spChg chg="add mod">
          <ac:chgData name="Greg Huffman" userId="c3d41137-db77-4c01-800b-e7a1c0799373" providerId="ADAL" clId="{F0A1EA74-45DD-4630-8DBB-42CEFC8CB45E}" dt="2026-09-18T17:17:49.306" v="14" actId="164"/>
          <ac:spMkLst>
            <pc:docMk/>
            <pc:sldMk cId="2752516906" sldId="264"/>
            <ac:spMk id="241" creationId="{E7D3CAE2-0702-385A-1841-AC3A1B0D4799}"/>
          </ac:spMkLst>
        </pc:spChg>
        <pc:spChg chg="add mod">
          <ac:chgData name="Greg Huffman" userId="c3d41137-db77-4c01-800b-e7a1c0799373" providerId="ADAL" clId="{F0A1EA74-45DD-4630-8DBB-42CEFC8CB45E}" dt="2026-09-18T17:17:49.306" v="14" actId="164"/>
          <ac:spMkLst>
            <pc:docMk/>
            <pc:sldMk cId="2752516906" sldId="264"/>
            <ac:spMk id="242" creationId="{73D74BCE-D665-B418-A4A9-EF480C6B7FEA}"/>
          </ac:spMkLst>
        </pc:spChg>
        <pc:spChg chg="add mod">
          <ac:chgData name="Greg Huffman" userId="c3d41137-db77-4c01-800b-e7a1c0799373" providerId="ADAL" clId="{F0A1EA74-45DD-4630-8DBB-42CEFC8CB45E}" dt="2026-09-18T17:17:49.306" v="14" actId="164"/>
          <ac:spMkLst>
            <pc:docMk/>
            <pc:sldMk cId="2752516906" sldId="264"/>
            <ac:spMk id="244" creationId="{2204BAC1-CACA-1A51-2DD6-349B538B1866}"/>
          </ac:spMkLst>
        </pc:spChg>
        <pc:spChg chg="add mod">
          <ac:chgData name="Greg Huffman" userId="c3d41137-db77-4c01-800b-e7a1c0799373" providerId="ADAL" clId="{F0A1EA74-45DD-4630-8DBB-42CEFC8CB45E}" dt="2026-09-18T17:13:54.881" v="13" actId="164"/>
          <ac:spMkLst>
            <pc:docMk/>
            <pc:sldMk cId="2752516906" sldId="264"/>
            <ac:spMk id="247" creationId="{F6293680-63A4-77DE-6BC0-DE1EB59AE3CD}"/>
          </ac:spMkLst>
        </pc:spChg>
        <pc:grpChg chg="add mod">
          <ac:chgData name="Greg Huffman" userId="c3d41137-db77-4c01-800b-e7a1c0799373" providerId="ADAL" clId="{F0A1EA74-45DD-4630-8DBB-42CEFC8CB45E}" dt="2026-09-18T17:17:49.306" v="14" actId="164"/>
          <ac:grpSpMkLst>
            <pc:docMk/>
            <pc:sldMk cId="2752516906" sldId="264"/>
            <ac:grpSpMk id="249" creationId="{894E1FE9-30EC-B31A-E3FB-C556AD0CA535}"/>
          </ac:grpSpMkLst>
        </pc:grpChg>
        <pc:picChg chg="del">
          <ac:chgData name="Greg Huffman" userId="c3d41137-db77-4c01-800b-e7a1c0799373" providerId="ADAL" clId="{F0A1EA74-45DD-4630-8DBB-42CEFC8CB45E}" dt="2026-10-05T10:28:09.380" v="235" actId="478"/>
          <ac:picMkLst>
            <pc:docMk/>
            <pc:sldMk cId="2752516906" sldId="264"/>
            <ac:picMk id="246" creationId="{71EA781F-7510-BA46-BBF6-66C96AEBEE61}"/>
          </ac:picMkLst>
        </pc:picChg>
      </pc:sldChg>
      <pc:sldChg chg="addSp modSp mod ord">
        <pc:chgData name="Greg Huffman" userId="c3d41137-db77-4c01-800b-e7a1c0799373" providerId="ADAL" clId="{F0A1EA74-45DD-4630-8DBB-42CEFC8CB45E}" dt="2026-10-05T10:29:25.018" v="246" actId="2711"/>
        <pc:sldMkLst>
          <pc:docMk/>
          <pc:sldMk cId="1817607562" sldId="266"/>
        </pc:sldMkLst>
        <pc:spChg chg="add mod">
          <ac:chgData name="Greg Huffman" userId="c3d41137-db77-4c01-800b-e7a1c0799373" providerId="ADAL" clId="{F0A1EA74-45DD-4630-8DBB-42CEFC8CB45E}" dt="2026-09-18T17:03:49.819" v="6"/>
          <ac:spMkLst>
            <pc:docMk/>
            <pc:sldMk cId="1817607562" sldId="266"/>
            <ac:spMk id="19" creationId="{18735325-F5CF-1A41-9D55-D759844DA8E0}"/>
          </ac:spMkLst>
        </pc:spChg>
        <pc:spChg chg="add mod">
          <ac:chgData name="Greg Huffman" userId="c3d41137-db77-4c01-800b-e7a1c0799373" providerId="ADAL" clId="{F0A1EA74-45DD-4630-8DBB-42CEFC8CB45E}" dt="2026-10-05T10:29:13.605" v="244" actId="2711"/>
          <ac:spMkLst>
            <pc:docMk/>
            <pc:sldMk cId="1817607562" sldId="266"/>
            <ac:spMk id="20" creationId="{FE4CFF43-710F-A213-C98D-6578CF9B8005}"/>
          </ac:spMkLst>
        </pc:spChg>
        <pc:spChg chg="add mod">
          <ac:chgData name="Greg Huffman" userId="c3d41137-db77-4c01-800b-e7a1c0799373" providerId="ADAL" clId="{F0A1EA74-45DD-4630-8DBB-42CEFC8CB45E}" dt="2026-10-05T10:29:18.644" v="245" actId="2711"/>
          <ac:spMkLst>
            <pc:docMk/>
            <pc:sldMk cId="1817607562" sldId="266"/>
            <ac:spMk id="21" creationId="{4612F67A-DEC0-A4F4-5998-8D9E16F8A5D8}"/>
          </ac:spMkLst>
        </pc:spChg>
        <pc:spChg chg="add mod">
          <ac:chgData name="Greg Huffman" userId="c3d41137-db77-4c01-800b-e7a1c0799373" providerId="ADAL" clId="{F0A1EA74-45DD-4630-8DBB-42CEFC8CB45E}" dt="2026-10-05T10:29:01.402" v="242" actId="2711"/>
          <ac:spMkLst>
            <pc:docMk/>
            <pc:sldMk cId="1817607562" sldId="266"/>
            <ac:spMk id="22" creationId="{AB0A7A3B-A063-57BE-F86F-3A12F4BE6219}"/>
          </ac:spMkLst>
        </pc:spChg>
        <pc:spChg chg="add mod">
          <ac:chgData name="Greg Huffman" userId="c3d41137-db77-4c01-800b-e7a1c0799373" providerId="ADAL" clId="{F0A1EA74-45DD-4630-8DBB-42CEFC8CB45E}" dt="2026-10-05T10:29:07.824" v="243" actId="2711"/>
          <ac:spMkLst>
            <pc:docMk/>
            <pc:sldMk cId="1817607562" sldId="266"/>
            <ac:spMk id="23" creationId="{E35666D9-0E8B-C44F-DF83-F4C95C2B0C34}"/>
          </ac:spMkLst>
        </pc:spChg>
        <pc:spChg chg="add mod">
          <ac:chgData name="Greg Huffman" userId="c3d41137-db77-4c01-800b-e7a1c0799373" providerId="ADAL" clId="{F0A1EA74-45DD-4630-8DBB-42CEFC8CB45E}" dt="2026-10-05T10:29:25.018" v="246" actId="2711"/>
          <ac:spMkLst>
            <pc:docMk/>
            <pc:sldMk cId="1817607562" sldId="266"/>
            <ac:spMk id="24" creationId="{95163F44-873D-4EC9-D551-FB0C88FD4140}"/>
          </ac:spMkLst>
        </pc:spChg>
        <pc:spChg chg="mod">
          <ac:chgData name="Greg Huffman" userId="c3d41137-db77-4c01-800b-e7a1c0799373" providerId="ADAL" clId="{F0A1EA74-45DD-4630-8DBB-42CEFC8CB45E}" dt="2026-10-05T10:28:35.705" v="237" actId="2711"/>
          <ac:spMkLst>
            <pc:docMk/>
            <pc:sldMk cId="1817607562" sldId="266"/>
            <ac:spMk id="233" creationId="{E8FD9823-F7BC-F686-461B-F02BA1C56DDF}"/>
          </ac:spMkLst>
        </pc:spChg>
        <pc:cxnChg chg="add mod">
          <ac:chgData name="Greg Huffman" userId="c3d41137-db77-4c01-800b-e7a1c0799373" providerId="ADAL" clId="{F0A1EA74-45DD-4630-8DBB-42CEFC8CB45E}" dt="2026-09-18T17:03:49.819" v="6"/>
          <ac:cxnSpMkLst>
            <pc:docMk/>
            <pc:sldMk cId="1817607562" sldId="266"/>
            <ac:cxnSpMk id="16" creationId="{1D20F61F-C584-2D31-48FF-91FD22349B6B}"/>
          </ac:cxnSpMkLst>
        </pc:cxnChg>
        <pc:cxnChg chg="add mod">
          <ac:chgData name="Greg Huffman" userId="c3d41137-db77-4c01-800b-e7a1c0799373" providerId="ADAL" clId="{F0A1EA74-45DD-4630-8DBB-42CEFC8CB45E}" dt="2026-09-18T17:03:49.819" v="6"/>
          <ac:cxnSpMkLst>
            <pc:docMk/>
            <pc:sldMk cId="1817607562" sldId="266"/>
            <ac:cxnSpMk id="17" creationId="{ED60034E-096A-B727-5E49-B223B39B3D5F}"/>
          </ac:cxnSpMkLst>
        </pc:cxnChg>
        <pc:cxnChg chg="add mod">
          <ac:chgData name="Greg Huffman" userId="c3d41137-db77-4c01-800b-e7a1c0799373" providerId="ADAL" clId="{F0A1EA74-45DD-4630-8DBB-42CEFC8CB45E}" dt="2026-09-18T17:03:49.819" v="6"/>
          <ac:cxnSpMkLst>
            <pc:docMk/>
            <pc:sldMk cId="1817607562" sldId="266"/>
            <ac:cxnSpMk id="18" creationId="{67712B8F-03C3-977C-C168-76A7D8F4A495}"/>
          </ac:cxnSpMkLst>
        </pc:cxnChg>
        <pc:cxnChg chg="add mod">
          <ac:chgData name="Greg Huffman" userId="c3d41137-db77-4c01-800b-e7a1c0799373" providerId="ADAL" clId="{F0A1EA74-45DD-4630-8DBB-42CEFC8CB45E}" dt="2026-09-18T17:03:49.819" v="6"/>
          <ac:cxnSpMkLst>
            <pc:docMk/>
            <pc:sldMk cId="1817607562" sldId="266"/>
            <ac:cxnSpMk id="25" creationId="{A868B027-60C8-B9B2-8016-11977560A2A8}"/>
          </ac:cxnSpMkLst>
        </pc:cxnChg>
      </pc:sldChg>
      <pc:sldChg chg="addSp modSp mod ord">
        <pc:chgData name="Greg Huffman" userId="c3d41137-db77-4c01-800b-e7a1c0799373" providerId="ADAL" clId="{F0A1EA74-45DD-4630-8DBB-42CEFC8CB45E}" dt="2026-10-05T10:29:41.637" v="248" actId="2711"/>
        <pc:sldMkLst>
          <pc:docMk/>
          <pc:sldMk cId="1574631560" sldId="267"/>
        </pc:sldMkLst>
        <pc:spChg chg="mod">
          <ac:chgData name="Greg Huffman" userId="c3d41137-db77-4c01-800b-e7a1c0799373" providerId="ADAL" clId="{F0A1EA74-45DD-4630-8DBB-42CEFC8CB45E}" dt="2026-09-18T17:23:49.090" v="18"/>
          <ac:spMkLst>
            <pc:docMk/>
            <pc:sldMk cId="1574631560" sldId="267"/>
            <ac:spMk id="8" creationId="{E724785D-62EE-E443-9D91-D31A2ED590DE}"/>
          </ac:spMkLst>
        </pc:spChg>
        <pc:spChg chg="mod">
          <ac:chgData name="Greg Huffman" userId="c3d41137-db77-4c01-800b-e7a1c0799373" providerId="ADAL" clId="{F0A1EA74-45DD-4630-8DBB-42CEFC8CB45E}" dt="2026-09-18T17:23:49.090" v="18"/>
          <ac:spMkLst>
            <pc:docMk/>
            <pc:sldMk cId="1574631560" sldId="267"/>
            <ac:spMk id="9" creationId="{286FD635-A480-C389-81CE-377FA9DF38E5}"/>
          </ac:spMkLst>
        </pc:spChg>
        <pc:spChg chg="mod">
          <ac:chgData name="Greg Huffman" userId="c3d41137-db77-4c01-800b-e7a1c0799373" providerId="ADAL" clId="{F0A1EA74-45DD-4630-8DBB-42CEFC8CB45E}" dt="2026-10-05T10:29:31.828" v="247" actId="2711"/>
          <ac:spMkLst>
            <pc:docMk/>
            <pc:sldMk cId="1574631560" sldId="267"/>
            <ac:spMk id="16" creationId="{12CA81BB-5795-F3CC-C760-934015AE6C48}"/>
          </ac:spMkLst>
        </pc:spChg>
        <pc:spChg chg="mod">
          <ac:chgData name="Greg Huffman" userId="c3d41137-db77-4c01-800b-e7a1c0799373" providerId="ADAL" clId="{F0A1EA74-45DD-4630-8DBB-42CEFC8CB45E}" dt="2026-10-05T10:29:41.637" v="248" actId="2711"/>
          <ac:spMkLst>
            <pc:docMk/>
            <pc:sldMk cId="1574631560" sldId="267"/>
            <ac:spMk id="18" creationId="{E01D2F3A-67E6-4965-FC8B-B96CB5DCFE10}"/>
          </ac:spMkLst>
        </pc:spChg>
        <pc:grpChg chg="add mod">
          <ac:chgData name="Greg Huffman" userId="c3d41137-db77-4c01-800b-e7a1c0799373" providerId="ADAL" clId="{F0A1EA74-45DD-4630-8DBB-42CEFC8CB45E}" dt="2026-09-18T17:23:49.090" v="18"/>
          <ac:grpSpMkLst>
            <pc:docMk/>
            <pc:sldMk cId="1574631560" sldId="267"/>
            <ac:grpSpMk id="6" creationId="{02A7EFE1-20A6-8375-BE43-C8A0B024754B}"/>
          </ac:grpSpMkLst>
        </pc:grpChg>
        <pc:grpChg chg="mod">
          <ac:chgData name="Greg Huffman" userId="c3d41137-db77-4c01-800b-e7a1c0799373" providerId="ADAL" clId="{F0A1EA74-45DD-4630-8DBB-42CEFC8CB45E}" dt="2026-09-18T17:23:49.090" v="18"/>
          <ac:grpSpMkLst>
            <pc:docMk/>
            <pc:sldMk cId="1574631560" sldId="267"/>
            <ac:grpSpMk id="7" creationId="{6AF80CF3-ED12-303C-0E70-AEA0FB9F7ACA}"/>
          </ac:grpSpMkLst>
        </pc:grpChg>
        <pc:picChg chg="add mod">
          <ac:chgData name="Greg Huffman" userId="c3d41137-db77-4c01-800b-e7a1c0799373" providerId="ADAL" clId="{F0A1EA74-45DD-4630-8DBB-42CEFC8CB45E}" dt="2026-09-18T17:23:49.090" v="18"/>
          <ac:picMkLst>
            <pc:docMk/>
            <pc:sldMk cId="1574631560" sldId="267"/>
            <ac:picMk id="5" creationId="{2298FC4B-437C-375D-B954-516F05DC264E}"/>
          </ac:picMkLst>
        </pc:picChg>
        <pc:cxnChg chg="mod">
          <ac:chgData name="Greg Huffman" userId="c3d41137-db77-4c01-800b-e7a1c0799373" providerId="ADAL" clId="{F0A1EA74-45DD-4630-8DBB-42CEFC8CB45E}" dt="2026-09-18T17:23:49.090" v="18"/>
          <ac:cxnSpMkLst>
            <pc:docMk/>
            <pc:sldMk cId="1574631560" sldId="267"/>
            <ac:cxnSpMk id="10" creationId="{37CDA229-EA5E-361D-BFC6-625031EE9A2A}"/>
          </ac:cxnSpMkLst>
        </pc:cxnChg>
        <pc:cxnChg chg="mod">
          <ac:chgData name="Greg Huffman" userId="c3d41137-db77-4c01-800b-e7a1c0799373" providerId="ADAL" clId="{F0A1EA74-45DD-4630-8DBB-42CEFC8CB45E}" dt="2026-09-18T17:23:49.090" v="18"/>
          <ac:cxnSpMkLst>
            <pc:docMk/>
            <pc:sldMk cId="1574631560" sldId="267"/>
            <ac:cxnSpMk id="11" creationId="{F07D0BB2-A87C-DC9C-3C12-AE3CCC148468}"/>
          </ac:cxnSpMkLst>
        </pc:cxnChg>
      </pc:sldChg>
      <pc:sldChg chg="modSp mod ord">
        <pc:chgData name="Greg Huffman" userId="c3d41137-db77-4c01-800b-e7a1c0799373" providerId="ADAL" clId="{F0A1EA74-45DD-4630-8DBB-42CEFC8CB45E}" dt="2026-10-05T10:30:05.173" v="251" actId="2711"/>
        <pc:sldMkLst>
          <pc:docMk/>
          <pc:sldMk cId="2793302598" sldId="268"/>
        </pc:sldMkLst>
        <pc:spChg chg="mod">
          <ac:chgData name="Greg Huffman" userId="c3d41137-db77-4c01-800b-e7a1c0799373" providerId="ADAL" clId="{F0A1EA74-45DD-4630-8DBB-42CEFC8CB45E}" dt="2026-10-05T10:30:05.173" v="251" actId="2711"/>
          <ac:spMkLst>
            <pc:docMk/>
            <pc:sldMk cId="2793302598" sldId="268"/>
            <ac:spMk id="6" creationId="{7933E039-FACC-88C0-D567-D625E4AF88E6}"/>
          </ac:spMkLst>
        </pc:spChg>
        <pc:spChg chg="mod">
          <ac:chgData name="Greg Huffman" userId="c3d41137-db77-4c01-800b-e7a1c0799373" providerId="ADAL" clId="{F0A1EA74-45DD-4630-8DBB-42CEFC8CB45E}" dt="2026-10-05T10:29:54.365" v="250" actId="2711"/>
          <ac:spMkLst>
            <pc:docMk/>
            <pc:sldMk cId="2793302598" sldId="268"/>
            <ac:spMk id="8" creationId="{829D9833-04EE-77ED-62E5-32FAC9942C13}"/>
          </ac:spMkLst>
        </pc:spChg>
        <pc:spChg chg="mod">
          <ac:chgData name="Greg Huffman" userId="c3d41137-db77-4c01-800b-e7a1c0799373" providerId="ADAL" clId="{F0A1EA74-45DD-4630-8DBB-42CEFC8CB45E}" dt="2026-10-05T10:29:48.764" v="249" actId="2711"/>
          <ac:spMkLst>
            <pc:docMk/>
            <pc:sldMk cId="2793302598" sldId="268"/>
            <ac:spMk id="233" creationId="{0415D604-AEB8-88B8-DBE9-2EFC59B52DD5}"/>
          </ac:spMkLst>
        </pc:spChg>
      </pc:sldChg>
      <pc:sldChg chg="modSp mod ord">
        <pc:chgData name="Greg Huffman" userId="c3d41137-db77-4c01-800b-e7a1c0799373" providerId="ADAL" clId="{F0A1EA74-45DD-4630-8DBB-42CEFC8CB45E}" dt="2026-10-05T10:30:56.326" v="255" actId="2711"/>
        <pc:sldMkLst>
          <pc:docMk/>
          <pc:sldMk cId="2779638895" sldId="269"/>
        </pc:sldMkLst>
        <pc:spChg chg="mod">
          <ac:chgData name="Greg Huffman" userId="c3d41137-db77-4c01-800b-e7a1c0799373" providerId="ADAL" clId="{F0A1EA74-45DD-4630-8DBB-42CEFC8CB45E}" dt="2026-10-05T10:30:26.740" v="253" actId="2711"/>
          <ac:spMkLst>
            <pc:docMk/>
            <pc:sldMk cId="2779638895" sldId="269"/>
            <ac:spMk id="10" creationId="{B701BB6B-C9C6-B49B-0019-7D26A43D80C4}"/>
          </ac:spMkLst>
        </pc:spChg>
        <pc:spChg chg="mod">
          <ac:chgData name="Greg Huffman" userId="c3d41137-db77-4c01-800b-e7a1c0799373" providerId="ADAL" clId="{F0A1EA74-45DD-4630-8DBB-42CEFC8CB45E}" dt="2026-10-05T10:30:56.326" v="255" actId="2711"/>
          <ac:spMkLst>
            <pc:docMk/>
            <pc:sldMk cId="2779638895" sldId="269"/>
            <ac:spMk id="233" creationId="{439DFA39-EDAC-D58B-CD78-D5D993EF6579}"/>
          </ac:spMkLst>
        </pc:spChg>
        <pc:graphicFrameChg chg="modGraphic">
          <ac:chgData name="Greg Huffman" userId="c3d41137-db77-4c01-800b-e7a1c0799373" providerId="ADAL" clId="{F0A1EA74-45DD-4630-8DBB-42CEFC8CB45E}" dt="2026-10-05T10:30:16.970" v="252" actId="2711"/>
          <ac:graphicFrameMkLst>
            <pc:docMk/>
            <pc:sldMk cId="2779638895" sldId="269"/>
            <ac:graphicFrameMk id="6" creationId="{ED1FCBBE-1383-A467-A12C-A3181E4B7BA6}"/>
          </ac:graphicFrameMkLst>
        </pc:graphicFrameChg>
      </pc:sldChg>
      <pc:sldChg chg="addSp modSp mod ord">
        <pc:chgData name="Greg Huffman" userId="c3d41137-db77-4c01-800b-e7a1c0799373" providerId="ADAL" clId="{F0A1EA74-45DD-4630-8DBB-42CEFC8CB45E}" dt="2026-10-05T10:31:22.626" v="258" actId="2711"/>
        <pc:sldMkLst>
          <pc:docMk/>
          <pc:sldMk cId="2386929513" sldId="270"/>
        </pc:sldMkLst>
        <pc:spChg chg="add mod">
          <ac:chgData name="Greg Huffman" userId="c3d41137-db77-4c01-800b-e7a1c0799373" providerId="ADAL" clId="{F0A1EA74-45DD-4630-8DBB-42CEFC8CB45E}" dt="2026-09-18T18:03:16.942" v="29"/>
          <ac:spMkLst>
            <pc:docMk/>
            <pc:sldMk cId="2386929513" sldId="270"/>
            <ac:spMk id="4" creationId="{FBC66955-EC43-E0CC-8481-15B8BC3C1BDB}"/>
          </ac:spMkLst>
        </pc:spChg>
        <pc:spChg chg="add mod">
          <ac:chgData name="Greg Huffman" userId="c3d41137-db77-4c01-800b-e7a1c0799373" providerId="ADAL" clId="{F0A1EA74-45DD-4630-8DBB-42CEFC8CB45E}" dt="2026-09-18T18:03:16.942" v="29"/>
          <ac:spMkLst>
            <pc:docMk/>
            <pc:sldMk cId="2386929513" sldId="270"/>
            <ac:spMk id="5" creationId="{1183F7A8-C3E8-0107-0DF2-2884D9481F74}"/>
          </ac:spMkLst>
        </pc:spChg>
        <pc:spChg chg="add mod">
          <ac:chgData name="Greg Huffman" userId="c3d41137-db77-4c01-800b-e7a1c0799373" providerId="ADAL" clId="{F0A1EA74-45DD-4630-8DBB-42CEFC8CB45E}" dt="2026-09-18T18:03:16.942" v="29"/>
          <ac:spMkLst>
            <pc:docMk/>
            <pc:sldMk cId="2386929513" sldId="270"/>
            <ac:spMk id="6" creationId="{9D2778F2-4FC8-5247-6FAD-73F82FD8AED8}"/>
          </ac:spMkLst>
        </pc:spChg>
        <pc:spChg chg="add mod">
          <ac:chgData name="Greg Huffman" userId="c3d41137-db77-4c01-800b-e7a1c0799373" providerId="ADAL" clId="{F0A1EA74-45DD-4630-8DBB-42CEFC8CB45E}" dt="2026-09-18T18:03:16.942" v="29"/>
          <ac:spMkLst>
            <pc:docMk/>
            <pc:sldMk cId="2386929513" sldId="270"/>
            <ac:spMk id="7" creationId="{0EAE053C-B901-B6D4-2225-D7231C8B5DF3}"/>
          </ac:spMkLst>
        </pc:spChg>
        <pc:spChg chg="add mod">
          <ac:chgData name="Greg Huffman" userId="c3d41137-db77-4c01-800b-e7a1c0799373" providerId="ADAL" clId="{F0A1EA74-45DD-4630-8DBB-42CEFC8CB45E}" dt="2026-09-18T18:03:16.942" v="29"/>
          <ac:spMkLst>
            <pc:docMk/>
            <pc:sldMk cId="2386929513" sldId="270"/>
            <ac:spMk id="8" creationId="{C4CB84EF-4942-6592-8F2D-63772CF79500}"/>
          </ac:spMkLst>
        </pc:spChg>
        <pc:spChg chg="mod">
          <ac:chgData name="Greg Huffman" userId="c3d41137-db77-4c01-800b-e7a1c0799373" providerId="ADAL" clId="{F0A1EA74-45DD-4630-8DBB-42CEFC8CB45E}" dt="2026-09-18T18:03:16.942" v="29"/>
          <ac:spMkLst>
            <pc:docMk/>
            <pc:sldMk cId="2386929513" sldId="270"/>
            <ac:spMk id="11" creationId="{D3A04A17-4AAE-6FCD-5922-EB063DD55121}"/>
          </ac:spMkLst>
        </pc:spChg>
        <pc:spChg chg="mod">
          <ac:chgData name="Greg Huffman" userId="c3d41137-db77-4c01-800b-e7a1c0799373" providerId="ADAL" clId="{F0A1EA74-45DD-4630-8DBB-42CEFC8CB45E}" dt="2026-09-18T18:03:16.942" v="29"/>
          <ac:spMkLst>
            <pc:docMk/>
            <pc:sldMk cId="2386929513" sldId="270"/>
            <ac:spMk id="12" creationId="{5EFF35F0-3240-8D6F-CBEC-73AC2D497FA9}"/>
          </ac:spMkLst>
        </pc:spChg>
        <pc:spChg chg="add mod">
          <ac:chgData name="Greg Huffman" userId="c3d41137-db77-4c01-800b-e7a1c0799373" providerId="ADAL" clId="{F0A1EA74-45DD-4630-8DBB-42CEFC8CB45E}" dt="2026-09-18T18:03:16.942" v="29"/>
          <ac:spMkLst>
            <pc:docMk/>
            <pc:sldMk cId="2386929513" sldId="270"/>
            <ac:spMk id="14" creationId="{3C4B71C8-0EE2-629D-99CC-F37B358DFA01}"/>
          </ac:spMkLst>
        </pc:spChg>
        <pc:spChg chg="add mod">
          <ac:chgData name="Greg Huffman" userId="c3d41137-db77-4c01-800b-e7a1c0799373" providerId="ADAL" clId="{F0A1EA74-45DD-4630-8DBB-42CEFC8CB45E}" dt="2026-09-18T18:03:16.942" v="29"/>
          <ac:spMkLst>
            <pc:docMk/>
            <pc:sldMk cId="2386929513" sldId="270"/>
            <ac:spMk id="15" creationId="{24197A21-7F18-CF29-1158-6B20A5A9C490}"/>
          </ac:spMkLst>
        </pc:spChg>
        <pc:spChg chg="mod">
          <ac:chgData name="Greg Huffman" userId="c3d41137-db77-4c01-800b-e7a1c0799373" providerId="ADAL" clId="{F0A1EA74-45DD-4630-8DBB-42CEFC8CB45E}" dt="2026-10-05T10:31:09.960" v="257" actId="2711"/>
          <ac:spMkLst>
            <pc:docMk/>
            <pc:sldMk cId="2386929513" sldId="270"/>
            <ac:spMk id="17" creationId="{286D36AC-8DA1-35CD-0CED-D2C5A24A1A30}"/>
          </ac:spMkLst>
        </pc:spChg>
        <pc:spChg chg="mod">
          <ac:chgData name="Greg Huffman" userId="c3d41137-db77-4c01-800b-e7a1c0799373" providerId="ADAL" clId="{F0A1EA74-45DD-4630-8DBB-42CEFC8CB45E}" dt="2026-10-05T10:31:22.626" v="258" actId="2711"/>
          <ac:spMkLst>
            <pc:docMk/>
            <pc:sldMk cId="2386929513" sldId="270"/>
            <ac:spMk id="19" creationId="{D8C17305-1BD9-2BC8-A4EB-70582CD506BA}"/>
          </ac:spMkLst>
        </pc:spChg>
        <pc:spChg chg="mod">
          <ac:chgData name="Greg Huffman" userId="c3d41137-db77-4c01-800b-e7a1c0799373" providerId="ADAL" clId="{F0A1EA74-45DD-4630-8DBB-42CEFC8CB45E}" dt="2026-10-05T10:31:03.636" v="256" actId="2711"/>
          <ac:spMkLst>
            <pc:docMk/>
            <pc:sldMk cId="2386929513" sldId="270"/>
            <ac:spMk id="233" creationId="{B2630EBF-1CB5-3A7E-4458-C7C0EF4913AD}"/>
          </ac:spMkLst>
        </pc:spChg>
        <pc:picChg chg="add mod">
          <ac:chgData name="Greg Huffman" userId="c3d41137-db77-4c01-800b-e7a1c0799373" providerId="ADAL" clId="{F0A1EA74-45DD-4630-8DBB-42CEFC8CB45E}" dt="2026-09-18T18:03:16.942" v="29"/>
          <ac:picMkLst>
            <pc:docMk/>
            <pc:sldMk cId="2386929513" sldId="270"/>
            <ac:picMk id="3" creationId="{59057F84-93A6-C402-6FF8-714D2684BC00}"/>
          </ac:picMkLst>
        </pc:picChg>
      </pc:sldChg>
      <pc:sldChg chg="addSp modSp mod ord">
        <pc:chgData name="Greg Huffman" userId="c3d41137-db77-4c01-800b-e7a1c0799373" providerId="ADAL" clId="{F0A1EA74-45DD-4630-8DBB-42CEFC8CB45E}" dt="2026-10-05T10:33:37.830" v="311" actId="1035"/>
        <pc:sldMkLst>
          <pc:docMk/>
          <pc:sldMk cId="1664956251" sldId="271"/>
        </pc:sldMkLst>
        <pc:spChg chg="add mod">
          <ac:chgData name="Greg Huffman" userId="c3d41137-db77-4c01-800b-e7a1c0799373" providerId="ADAL" clId="{F0A1EA74-45DD-4630-8DBB-42CEFC8CB45E}" dt="2026-09-18T18:17:37.165" v="33"/>
          <ac:spMkLst>
            <pc:docMk/>
            <pc:sldMk cId="1664956251" sldId="271"/>
            <ac:spMk id="4" creationId="{E94F06E8-389E-ACC5-E173-62E2C7A06403}"/>
          </ac:spMkLst>
        </pc:spChg>
        <pc:spChg chg="add mod">
          <ac:chgData name="Greg Huffman" userId="c3d41137-db77-4c01-800b-e7a1c0799373" providerId="ADAL" clId="{F0A1EA74-45DD-4630-8DBB-42CEFC8CB45E}" dt="2026-10-05T10:33:12.762" v="296" actId="1036"/>
          <ac:spMkLst>
            <pc:docMk/>
            <pc:sldMk cId="1664956251" sldId="271"/>
            <ac:spMk id="5" creationId="{A5A9C603-8DFB-C86E-823E-2F3ACABCBD80}"/>
          </ac:spMkLst>
        </pc:spChg>
        <pc:spChg chg="add mod">
          <ac:chgData name="Greg Huffman" userId="c3d41137-db77-4c01-800b-e7a1c0799373" providerId="ADAL" clId="{F0A1EA74-45DD-4630-8DBB-42CEFC8CB45E}" dt="2026-10-05T10:33:37.830" v="311" actId="1035"/>
          <ac:spMkLst>
            <pc:docMk/>
            <pc:sldMk cId="1664956251" sldId="271"/>
            <ac:spMk id="7" creationId="{42E248FB-AD83-E90B-AC20-DC877B9E3A8C}"/>
          </ac:spMkLst>
        </pc:spChg>
        <pc:spChg chg="add mod">
          <ac:chgData name="Greg Huffman" userId="c3d41137-db77-4c01-800b-e7a1c0799373" providerId="ADAL" clId="{F0A1EA74-45DD-4630-8DBB-42CEFC8CB45E}" dt="2026-10-05T10:33:12.762" v="296" actId="1036"/>
          <ac:spMkLst>
            <pc:docMk/>
            <pc:sldMk cId="1664956251" sldId="271"/>
            <ac:spMk id="8" creationId="{AADBA90F-EAB3-1BD1-FAF0-C48E49A842F5}"/>
          </ac:spMkLst>
        </pc:spChg>
        <pc:spChg chg="add mod">
          <ac:chgData name="Greg Huffman" userId="c3d41137-db77-4c01-800b-e7a1c0799373" providerId="ADAL" clId="{F0A1EA74-45DD-4630-8DBB-42CEFC8CB45E}" dt="2026-10-05T10:33:12.762" v="296" actId="1036"/>
          <ac:spMkLst>
            <pc:docMk/>
            <pc:sldMk cId="1664956251" sldId="271"/>
            <ac:spMk id="10" creationId="{966A258B-F95C-7ADB-2524-F23C612013C3}"/>
          </ac:spMkLst>
        </pc:spChg>
        <pc:spChg chg="add mod">
          <ac:chgData name="Greg Huffman" userId="c3d41137-db77-4c01-800b-e7a1c0799373" providerId="ADAL" clId="{F0A1EA74-45DD-4630-8DBB-42CEFC8CB45E}" dt="2026-10-05T10:33:12.762" v="296" actId="1036"/>
          <ac:spMkLst>
            <pc:docMk/>
            <pc:sldMk cId="1664956251" sldId="271"/>
            <ac:spMk id="12" creationId="{CA63B5E5-DC17-9CF8-411D-64BC81A55826}"/>
          </ac:spMkLst>
        </pc:spChg>
        <pc:spChg chg="mod">
          <ac:chgData name="Greg Huffman" userId="c3d41137-db77-4c01-800b-e7a1c0799373" providerId="ADAL" clId="{F0A1EA74-45DD-4630-8DBB-42CEFC8CB45E}" dt="2026-10-05T10:32:26.463" v="272" actId="2711"/>
          <ac:spMkLst>
            <pc:docMk/>
            <pc:sldMk cId="1664956251" sldId="271"/>
            <ac:spMk id="14" creationId="{B96994A7-2519-2EDE-8976-E9B7394F994A}"/>
          </ac:spMkLst>
        </pc:spChg>
        <pc:spChg chg="mod">
          <ac:chgData name="Greg Huffman" userId="c3d41137-db77-4c01-800b-e7a1c0799373" providerId="ADAL" clId="{F0A1EA74-45DD-4630-8DBB-42CEFC8CB45E}" dt="2026-10-05T10:32:57.042" v="275" actId="14100"/>
          <ac:spMkLst>
            <pc:docMk/>
            <pc:sldMk cId="1664956251" sldId="271"/>
            <ac:spMk id="17" creationId="{A1F4F776-4351-236E-C12A-7F4B711904C5}"/>
          </ac:spMkLst>
        </pc:spChg>
        <pc:spChg chg="add mod">
          <ac:chgData name="Greg Huffman" userId="c3d41137-db77-4c01-800b-e7a1c0799373" providerId="ADAL" clId="{F0A1EA74-45DD-4630-8DBB-42CEFC8CB45E}" dt="2026-10-05T10:32:31.994" v="273" actId="2711"/>
          <ac:spMkLst>
            <pc:docMk/>
            <pc:sldMk cId="1664956251" sldId="271"/>
            <ac:spMk id="20" creationId="{1D5BDB46-ADB0-F5E7-A827-6BC132D0B8AF}"/>
          </ac:spMkLst>
        </pc:spChg>
        <pc:spChg chg="add mod">
          <ac:chgData name="Greg Huffman" userId="c3d41137-db77-4c01-800b-e7a1c0799373" providerId="ADAL" clId="{F0A1EA74-45DD-4630-8DBB-42CEFC8CB45E}" dt="2026-10-05T10:32:07.250" v="269" actId="2711"/>
          <ac:spMkLst>
            <pc:docMk/>
            <pc:sldMk cId="1664956251" sldId="271"/>
            <ac:spMk id="22" creationId="{FBE69940-4159-14D2-CD1A-EB26AB3C8486}"/>
          </ac:spMkLst>
        </pc:spChg>
        <pc:spChg chg="add mod">
          <ac:chgData name="Greg Huffman" userId="c3d41137-db77-4c01-800b-e7a1c0799373" providerId="ADAL" clId="{F0A1EA74-45DD-4630-8DBB-42CEFC8CB45E}" dt="2026-10-05T10:33:34.515" v="310" actId="1036"/>
          <ac:spMkLst>
            <pc:docMk/>
            <pc:sldMk cId="1664956251" sldId="271"/>
            <ac:spMk id="25" creationId="{88A27240-4D8D-99E3-D2A9-36D6030A425B}"/>
          </ac:spMkLst>
        </pc:spChg>
        <pc:spChg chg="mod">
          <ac:chgData name="Greg Huffman" userId="c3d41137-db77-4c01-800b-e7a1c0799373" providerId="ADAL" clId="{F0A1EA74-45DD-4630-8DBB-42CEFC8CB45E}" dt="2026-10-05T10:31:32.924" v="259" actId="2711"/>
          <ac:spMkLst>
            <pc:docMk/>
            <pc:sldMk cId="1664956251" sldId="271"/>
            <ac:spMk id="233" creationId="{1893F713-A873-77C9-84F5-BCE728F05982}"/>
          </ac:spMkLst>
        </pc:spChg>
        <pc:cxnChg chg="mod">
          <ac:chgData name="Greg Huffman" userId="c3d41137-db77-4c01-800b-e7a1c0799373" providerId="ADAL" clId="{F0A1EA74-45DD-4630-8DBB-42CEFC8CB45E}" dt="2026-10-05T10:33:27.181" v="302" actId="1036"/>
          <ac:cxnSpMkLst>
            <pc:docMk/>
            <pc:sldMk cId="1664956251" sldId="271"/>
            <ac:cxnSpMk id="9" creationId="{B1943BB5-4EB4-31AC-3490-5A0121476CB7}"/>
          </ac:cxnSpMkLst>
        </pc:cxnChg>
        <pc:cxnChg chg="mod">
          <ac:chgData name="Greg Huffman" userId="c3d41137-db77-4c01-800b-e7a1c0799373" providerId="ADAL" clId="{F0A1EA74-45DD-4630-8DBB-42CEFC8CB45E}" dt="2026-10-05T10:33:24.629" v="300" actId="1035"/>
          <ac:cxnSpMkLst>
            <pc:docMk/>
            <pc:sldMk cId="1664956251" sldId="271"/>
            <ac:cxnSpMk id="11" creationId="{32BDFF2A-533A-86F2-F24A-6A2E4C486E44}"/>
          </ac:cxnSpMkLst>
        </pc:cxnChg>
        <pc:cxnChg chg="mod">
          <ac:chgData name="Greg Huffman" userId="c3d41137-db77-4c01-800b-e7a1c0799373" providerId="ADAL" clId="{F0A1EA74-45DD-4630-8DBB-42CEFC8CB45E}" dt="2026-10-05T10:33:21.225" v="297" actId="14100"/>
          <ac:cxnSpMkLst>
            <pc:docMk/>
            <pc:sldMk cId="1664956251" sldId="271"/>
            <ac:cxnSpMk id="16" creationId="{8A87B23D-E516-F1FA-08A2-1760E18ADFE0}"/>
          </ac:cxnSpMkLst>
        </pc:cxnChg>
      </pc:sldChg>
      <pc:sldChg chg="modSp add mod">
        <pc:chgData name="Greg Huffman" userId="c3d41137-db77-4c01-800b-e7a1c0799373" providerId="ADAL" clId="{F0A1EA74-45DD-4630-8DBB-42CEFC8CB45E}" dt="2026-10-05T10:51:49.790" v="457" actId="2711"/>
        <pc:sldMkLst>
          <pc:docMk/>
          <pc:sldMk cId="2780526040" sldId="672"/>
        </pc:sldMkLst>
        <pc:spChg chg="mod">
          <ac:chgData name="Greg Huffman" userId="c3d41137-db77-4c01-800b-e7a1c0799373" providerId="ADAL" clId="{F0A1EA74-45DD-4630-8DBB-42CEFC8CB45E}" dt="2026-10-05T10:51:42.898" v="456" actId="2711"/>
          <ac:spMkLst>
            <pc:docMk/>
            <pc:sldMk cId="2780526040" sldId="672"/>
            <ac:spMk id="14" creationId="{8652674A-9D3F-7E67-B718-E9BD10DC90BF}"/>
          </ac:spMkLst>
        </pc:spChg>
        <pc:spChg chg="mod">
          <ac:chgData name="Greg Huffman" userId="c3d41137-db77-4c01-800b-e7a1c0799373" providerId="ADAL" clId="{F0A1EA74-45DD-4630-8DBB-42CEFC8CB45E}" dt="2026-10-05T10:51:49.790" v="457" actId="2711"/>
          <ac:spMkLst>
            <pc:docMk/>
            <pc:sldMk cId="2780526040" sldId="672"/>
            <ac:spMk id="132" creationId="{7C8E6068-7992-13B4-CBAB-341288F7BFA5}"/>
          </ac:spMkLst>
        </pc:spChg>
      </pc:sldChg>
      <pc:sldChg chg="modSp add mod modNotes">
        <pc:chgData name="Greg Huffman" userId="c3d41137-db77-4c01-800b-e7a1c0799373" providerId="ADAL" clId="{F0A1EA74-45DD-4630-8DBB-42CEFC8CB45E}" dt="2026-10-05T10:47:20.917" v="424" actId="2711"/>
        <pc:sldMkLst>
          <pc:docMk/>
          <pc:sldMk cId="3371675687" sldId="748"/>
        </pc:sldMkLst>
        <pc:spChg chg="mod">
          <ac:chgData name="Greg Huffman" userId="c3d41137-db77-4c01-800b-e7a1c0799373" providerId="ADAL" clId="{F0A1EA74-45DD-4630-8DBB-42CEFC8CB45E}" dt="2026-10-05T10:46:54.803" v="420" actId="2711"/>
          <ac:spMkLst>
            <pc:docMk/>
            <pc:sldMk cId="3371675687" sldId="748"/>
            <ac:spMk id="20" creationId="{B51A33F9-D41B-CD40-066F-4791A73DA8ED}"/>
          </ac:spMkLst>
        </pc:spChg>
        <pc:spChg chg="mod">
          <ac:chgData name="Greg Huffman" userId="c3d41137-db77-4c01-800b-e7a1c0799373" providerId="ADAL" clId="{F0A1EA74-45DD-4630-8DBB-42CEFC8CB45E}" dt="2026-10-05T10:47:14.972" v="423" actId="2711"/>
          <ac:spMkLst>
            <pc:docMk/>
            <pc:sldMk cId="3371675687" sldId="748"/>
            <ac:spMk id="22" creationId="{689BBB28-BBCF-2C0C-CF89-67DB352720C2}"/>
          </ac:spMkLst>
        </pc:spChg>
        <pc:spChg chg="mod">
          <ac:chgData name="Greg Huffman" userId="c3d41137-db77-4c01-800b-e7a1c0799373" providerId="ADAL" clId="{F0A1EA74-45DD-4630-8DBB-42CEFC8CB45E}" dt="2026-10-05T10:47:20.917" v="424" actId="2711"/>
          <ac:spMkLst>
            <pc:docMk/>
            <pc:sldMk cId="3371675687" sldId="748"/>
            <ac:spMk id="23" creationId="{25FAF306-B82B-FDA0-3258-0259E92F0E0D}"/>
          </ac:spMkLst>
        </pc:spChg>
        <pc:spChg chg="mod">
          <ac:chgData name="Greg Huffman" userId="c3d41137-db77-4c01-800b-e7a1c0799373" providerId="ADAL" clId="{F0A1EA74-45DD-4630-8DBB-42CEFC8CB45E}" dt="2026-10-05T10:47:08.586" v="422" actId="2711"/>
          <ac:spMkLst>
            <pc:docMk/>
            <pc:sldMk cId="3371675687" sldId="748"/>
            <ac:spMk id="27" creationId="{77256572-B33B-1936-6E75-E221C9A1132E}"/>
          </ac:spMkLst>
        </pc:spChg>
        <pc:spChg chg="mod">
          <ac:chgData name="Greg Huffman" userId="c3d41137-db77-4c01-800b-e7a1c0799373" providerId="ADAL" clId="{F0A1EA74-45DD-4630-8DBB-42CEFC8CB45E}" dt="2026-10-05T10:46:59.992" v="421" actId="2711"/>
          <ac:spMkLst>
            <pc:docMk/>
            <pc:sldMk cId="3371675687" sldId="748"/>
            <ac:spMk id="28" creationId="{E25BCB03-8B74-C732-6773-F08B6A7E4273}"/>
          </ac:spMkLst>
        </pc:spChg>
      </pc:sldChg>
      <pc:sldChg chg="addSp delSp modSp mod ord">
        <pc:chgData name="Greg Huffman" userId="c3d41137-db77-4c01-800b-e7a1c0799373" providerId="ADAL" clId="{F0A1EA74-45DD-4630-8DBB-42CEFC8CB45E}" dt="2026-10-05T10:37:15.819" v="338" actId="14100"/>
        <pc:sldMkLst>
          <pc:docMk/>
          <pc:sldMk cId="2601160117" sldId="773"/>
        </pc:sldMkLst>
        <pc:spChg chg="add mod">
          <ac:chgData name="Greg Huffman" userId="c3d41137-db77-4c01-800b-e7a1c0799373" providerId="ADAL" clId="{F0A1EA74-45DD-4630-8DBB-42CEFC8CB45E}" dt="2026-10-05T10:34:04.665" v="314" actId="2711"/>
          <ac:spMkLst>
            <pc:docMk/>
            <pc:sldMk cId="2601160117" sldId="773"/>
            <ac:spMk id="28" creationId="{6AB5F967-87B2-6083-A4BB-16BD14964547}"/>
          </ac:spMkLst>
        </pc:spChg>
        <pc:spChg chg="add mod">
          <ac:chgData name="Greg Huffman" userId="c3d41137-db77-4c01-800b-e7a1c0799373" providerId="ADAL" clId="{F0A1EA74-45DD-4630-8DBB-42CEFC8CB45E}" dt="2026-10-05T10:34:55.139" v="323" actId="1076"/>
          <ac:spMkLst>
            <pc:docMk/>
            <pc:sldMk cId="2601160117" sldId="773"/>
            <ac:spMk id="29" creationId="{221BE291-590B-C173-C5B4-429BD274FA94}"/>
          </ac:spMkLst>
        </pc:spChg>
        <pc:spChg chg="mod">
          <ac:chgData name="Greg Huffman" userId="c3d41137-db77-4c01-800b-e7a1c0799373" providerId="ADAL" clId="{F0A1EA74-45DD-4630-8DBB-42CEFC8CB45E}" dt="2026-10-05T10:36:39.024" v="330" actId="2711"/>
          <ac:spMkLst>
            <pc:docMk/>
            <pc:sldMk cId="2601160117" sldId="773"/>
            <ac:spMk id="32" creationId="{57729B41-0241-1767-15FE-A41AF81E12BB}"/>
          </ac:spMkLst>
        </pc:spChg>
        <pc:spChg chg="add mod">
          <ac:chgData name="Greg Huffman" userId="c3d41137-db77-4c01-800b-e7a1c0799373" providerId="ADAL" clId="{F0A1EA74-45DD-4630-8DBB-42CEFC8CB45E}" dt="2026-10-05T10:36:33.108" v="329" actId="2711"/>
          <ac:spMkLst>
            <pc:docMk/>
            <pc:sldMk cId="2601160117" sldId="773"/>
            <ac:spMk id="36" creationId="{4DE53863-47ED-B767-833F-05A48298A97A}"/>
          </ac:spMkLst>
        </pc:spChg>
        <pc:spChg chg="mod">
          <ac:chgData name="Greg Huffman" userId="c3d41137-db77-4c01-800b-e7a1c0799373" providerId="ADAL" clId="{F0A1EA74-45DD-4630-8DBB-42CEFC8CB45E}" dt="2026-10-05T10:36:15.912" v="326" actId="2711"/>
          <ac:spMkLst>
            <pc:docMk/>
            <pc:sldMk cId="2601160117" sldId="773"/>
            <ac:spMk id="37" creationId="{9B8C3EED-C067-3C01-D10A-C95C8658B4E0}"/>
          </ac:spMkLst>
        </pc:spChg>
        <pc:spChg chg="add mod">
          <ac:chgData name="Greg Huffman" userId="c3d41137-db77-4c01-800b-e7a1c0799373" providerId="ADAL" clId="{F0A1EA74-45DD-4630-8DBB-42CEFC8CB45E}" dt="2026-10-05T10:34:25.236" v="318" actId="2711"/>
          <ac:spMkLst>
            <pc:docMk/>
            <pc:sldMk cId="2601160117" sldId="773"/>
            <ac:spMk id="39" creationId="{2EB43AC6-E2CB-6A54-D89C-6BEE7E2444C9}"/>
          </ac:spMkLst>
        </pc:spChg>
        <pc:spChg chg="add mod">
          <ac:chgData name="Greg Huffman" userId="c3d41137-db77-4c01-800b-e7a1c0799373" providerId="ADAL" clId="{F0A1EA74-45DD-4630-8DBB-42CEFC8CB45E}" dt="2026-10-05T10:34:09.517" v="315" actId="2711"/>
          <ac:spMkLst>
            <pc:docMk/>
            <pc:sldMk cId="2601160117" sldId="773"/>
            <ac:spMk id="41" creationId="{C9271434-D4B9-9F5E-2AC8-2695206B4CD6}"/>
          </ac:spMkLst>
        </pc:spChg>
        <pc:spChg chg="add mod">
          <ac:chgData name="Greg Huffman" userId="c3d41137-db77-4c01-800b-e7a1c0799373" providerId="ADAL" clId="{F0A1EA74-45DD-4630-8DBB-42CEFC8CB45E}" dt="2026-10-05T10:34:14.441" v="316" actId="2711"/>
          <ac:spMkLst>
            <pc:docMk/>
            <pc:sldMk cId="2601160117" sldId="773"/>
            <ac:spMk id="42" creationId="{44F1D5D1-C32D-8586-2BA5-C3335742B878}"/>
          </ac:spMkLst>
        </pc:spChg>
        <pc:spChg chg="add mod">
          <ac:chgData name="Greg Huffman" userId="c3d41137-db77-4c01-800b-e7a1c0799373" providerId="ADAL" clId="{F0A1EA74-45DD-4630-8DBB-42CEFC8CB45E}" dt="2026-10-05T10:36:28.420" v="328" actId="2711"/>
          <ac:spMkLst>
            <pc:docMk/>
            <pc:sldMk cId="2601160117" sldId="773"/>
            <ac:spMk id="45" creationId="{B70975A0-55AB-FE9F-BCE3-8C06D54E771A}"/>
          </ac:spMkLst>
        </pc:spChg>
        <pc:spChg chg="add mod">
          <ac:chgData name="Greg Huffman" userId="c3d41137-db77-4c01-800b-e7a1c0799373" providerId="ADAL" clId="{F0A1EA74-45DD-4630-8DBB-42CEFC8CB45E}" dt="2026-10-05T10:36:22.543" v="327" actId="2711"/>
          <ac:spMkLst>
            <pc:docMk/>
            <pc:sldMk cId="2601160117" sldId="773"/>
            <ac:spMk id="46" creationId="{EC2007E0-223C-02D9-E95C-DF6660C19D01}"/>
          </ac:spMkLst>
        </pc:spChg>
        <pc:spChg chg="add mod">
          <ac:chgData name="Greg Huffman" userId="c3d41137-db77-4c01-800b-e7a1c0799373" providerId="ADAL" clId="{F0A1EA74-45DD-4630-8DBB-42CEFC8CB45E}" dt="2026-10-05T10:34:20.320" v="317" actId="2711"/>
          <ac:spMkLst>
            <pc:docMk/>
            <pc:sldMk cId="2601160117" sldId="773"/>
            <ac:spMk id="48" creationId="{66ABCDD8-C076-E30B-377A-0029D022D299}"/>
          </ac:spMkLst>
        </pc:spChg>
        <pc:spChg chg="mod">
          <ac:chgData name="Greg Huffman" userId="c3d41137-db77-4c01-800b-e7a1c0799373" providerId="ADAL" clId="{F0A1EA74-45DD-4630-8DBB-42CEFC8CB45E}" dt="2026-10-05T10:33:59.295" v="313" actId="2711"/>
          <ac:spMkLst>
            <pc:docMk/>
            <pc:sldMk cId="2601160117" sldId="773"/>
            <ac:spMk id="52" creationId="{9FBF4C0B-3685-57AD-A0AA-4F1C1308E1E6}"/>
          </ac:spMkLst>
        </pc:spChg>
        <pc:spChg chg="mod">
          <ac:chgData name="Greg Huffman" userId="c3d41137-db77-4c01-800b-e7a1c0799373" providerId="ADAL" clId="{F0A1EA74-45DD-4630-8DBB-42CEFC8CB45E}" dt="2026-10-05T10:33:53.355" v="312" actId="2711"/>
          <ac:spMkLst>
            <pc:docMk/>
            <pc:sldMk cId="2601160117" sldId="773"/>
            <ac:spMk id="233" creationId="{E42CC3F0-FA14-5532-F2CF-52358F95B9FD}"/>
          </ac:spMkLst>
        </pc:spChg>
        <pc:grpChg chg="add mod">
          <ac:chgData name="Greg Huffman" userId="c3d41137-db77-4c01-800b-e7a1c0799373" providerId="ADAL" clId="{F0A1EA74-45DD-4630-8DBB-42CEFC8CB45E}" dt="2026-10-05T10:35:38.254" v="325" actId="164"/>
          <ac:grpSpMkLst>
            <pc:docMk/>
            <pc:sldMk cId="2601160117" sldId="773"/>
            <ac:grpSpMk id="3" creationId="{CD85A2CA-0B06-2193-83D0-9E99ABA804B8}"/>
          </ac:grpSpMkLst>
        </pc:grpChg>
        <pc:cxnChg chg="add mod">
          <ac:chgData name="Greg Huffman" userId="c3d41137-db77-4c01-800b-e7a1c0799373" providerId="ADAL" clId="{F0A1EA74-45DD-4630-8DBB-42CEFC8CB45E}" dt="2026-10-05T10:36:59.262" v="334" actId="1076"/>
          <ac:cxnSpMkLst>
            <pc:docMk/>
            <pc:sldMk cId="2601160117" sldId="773"/>
            <ac:cxnSpMk id="4" creationId="{311E63A6-516C-B4E0-7E79-645B9F8CDC68}"/>
          </ac:cxnSpMkLst>
        </pc:cxnChg>
        <pc:cxnChg chg="add mod">
          <ac:chgData name="Greg Huffman" userId="c3d41137-db77-4c01-800b-e7a1c0799373" providerId="ADAL" clId="{F0A1EA74-45DD-4630-8DBB-42CEFC8CB45E}" dt="2026-10-05T10:37:05.536" v="337" actId="14100"/>
          <ac:cxnSpMkLst>
            <pc:docMk/>
            <pc:sldMk cId="2601160117" sldId="773"/>
            <ac:cxnSpMk id="5" creationId="{C7DFB256-C2E3-5B61-9A18-B8E66F004A9F}"/>
          </ac:cxnSpMkLst>
        </pc:cxnChg>
        <pc:cxnChg chg="del mod">
          <ac:chgData name="Greg Huffman" userId="c3d41137-db77-4c01-800b-e7a1c0799373" providerId="ADAL" clId="{F0A1EA74-45DD-4630-8DBB-42CEFC8CB45E}" dt="2026-10-05T10:36:49.195" v="332" actId="478"/>
          <ac:cxnSpMkLst>
            <pc:docMk/>
            <pc:sldMk cId="2601160117" sldId="773"/>
            <ac:cxnSpMk id="34" creationId="{22BAA1FB-982E-5B40-5243-B8E7FB9A2BAD}"/>
          </ac:cxnSpMkLst>
        </pc:cxnChg>
        <pc:cxnChg chg="del mod">
          <ac:chgData name="Greg Huffman" userId="c3d41137-db77-4c01-800b-e7a1c0799373" providerId="ADAL" clId="{F0A1EA74-45DD-4630-8DBB-42CEFC8CB45E}" dt="2026-10-05T10:36:46.528" v="331" actId="478"/>
          <ac:cxnSpMkLst>
            <pc:docMk/>
            <pc:sldMk cId="2601160117" sldId="773"/>
            <ac:cxnSpMk id="35" creationId="{9AE086EA-CD85-5DA0-EE53-103BF3EFA107}"/>
          </ac:cxnSpMkLst>
        </pc:cxnChg>
        <pc:cxnChg chg="mod">
          <ac:chgData name="Greg Huffman" userId="c3d41137-db77-4c01-800b-e7a1c0799373" providerId="ADAL" clId="{F0A1EA74-45DD-4630-8DBB-42CEFC8CB45E}" dt="2026-10-05T10:37:15.819" v="338" actId="14100"/>
          <ac:cxnSpMkLst>
            <pc:docMk/>
            <pc:sldMk cId="2601160117" sldId="773"/>
            <ac:cxnSpMk id="38" creationId="{CF41D645-F4FA-630C-6067-15C1EBA5E99B}"/>
          </ac:cxnSpMkLst>
        </pc:cxnChg>
      </pc:sldChg>
      <pc:sldChg chg="addSp modSp mod ord">
        <pc:chgData name="Greg Huffman" userId="c3d41137-db77-4c01-800b-e7a1c0799373" providerId="ADAL" clId="{F0A1EA74-45DD-4630-8DBB-42CEFC8CB45E}" dt="2026-10-05T10:37:41.244" v="340" actId="2711"/>
        <pc:sldMkLst>
          <pc:docMk/>
          <pc:sldMk cId="3980834418" sldId="822"/>
        </pc:sldMkLst>
        <pc:spChg chg="mod">
          <ac:chgData name="Greg Huffman" userId="c3d41137-db77-4c01-800b-e7a1c0799373" providerId="ADAL" clId="{F0A1EA74-45DD-4630-8DBB-42CEFC8CB45E}" dt="2026-10-05T10:37:41.244" v="340" actId="2711"/>
          <ac:spMkLst>
            <pc:docMk/>
            <pc:sldMk cId="3980834418" sldId="822"/>
            <ac:spMk id="9" creationId="{F6F0C280-96BB-3FE4-B67C-3B9990C8E959}"/>
          </ac:spMkLst>
        </pc:spChg>
        <pc:spChg chg="mod">
          <ac:chgData name="Greg Huffman" userId="c3d41137-db77-4c01-800b-e7a1c0799373" providerId="ADAL" clId="{F0A1EA74-45DD-4630-8DBB-42CEFC8CB45E}" dt="2026-10-05T10:37:31.068" v="339" actId="2711"/>
          <ac:spMkLst>
            <pc:docMk/>
            <pc:sldMk cId="3980834418" sldId="822"/>
            <ac:spMk id="233" creationId="{F7D455B2-0DC6-A507-2E68-1A80FCAD77C3}"/>
          </ac:spMkLst>
        </pc:spChg>
      </pc:sldChg>
      <pc:sldChg chg="modSp mod ord">
        <pc:chgData name="Greg Huffman" userId="c3d41137-db77-4c01-800b-e7a1c0799373" providerId="ADAL" clId="{F0A1EA74-45DD-4630-8DBB-42CEFC8CB45E}" dt="2026-10-05T10:38:10.846" v="344" actId="2711"/>
        <pc:sldMkLst>
          <pc:docMk/>
          <pc:sldMk cId="551739651" sldId="823"/>
        </pc:sldMkLst>
        <pc:spChg chg="mod">
          <ac:chgData name="Greg Huffman" userId="c3d41137-db77-4c01-800b-e7a1c0799373" providerId="ADAL" clId="{F0A1EA74-45DD-4630-8DBB-42CEFC8CB45E}" dt="2026-10-05T10:37:58.113" v="342" actId="2711"/>
          <ac:spMkLst>
            <pc:docMk/>
            <pc:sldMk cId="551739651" sldId="823"/>
            <ac:spMk id="10" creationId="{414E9F86-E935-19AB-A873-D0565299C50A}"/>
          </ac:spMkLst>
        </pc:spChg>
        <pc:spChg chg="mod">
          <ac:chgData name="Greg Huffman" userId="c3d41137-db77-4c01-800b-e7a1c0799373" providerId="ADAL" clId="{F0A1EA74-45DD-4630-8DBB-42CEFC8CB45E}" dt="2026-10-05T10:38:05.227" v="343" actId="2711"/>
          <ac:spMkLst>
            <pc:docMk/>
            <pc:sldMk cId="551739651" sldId="823"/>
            <ac:spMk id="12" creationId="{8B5F3A35-4A1D-2146-74A0-3047F2BEDA74}"/>
          </ac:spMkLst>
        </pc:spChg>
        <pc:spChg chg="mod">
          <ac:chgData name="Greg Huffman" userId="c3d41137-db77-4c01-800b-e7a1c0799373" providerId="ADAL" clId="{F0A1EA74-45DD-4630-8DBB-42CEFC8CB45E}" dt="2026-10-05T10:38:10.846" v="344" actId="2711"/>
          <ac:spMkLst>
            <pc:docMk/>
            <pc:sldMk cId="551739651" sldId="823"/>
            <ac:spMk id="15" creationId="{F41068C1-9AE0-34F9-2721-CCC4215DD50D}"/>
          </ac:spMkLst>
        </pc:spChg>
        <pc:spChg chg="mod">
          <ac:chgData name="Greg Huffman" userId="c3d41137-db77-4c01-800b-e7a1c0799373" providerId="ADAL" clId="{F0A1EA74-45DD-4630-8DBB-42CEFC8CB45E}" dt="2026-10-05T10:37:50.701" v="341" actId="2711"/>
          <ac:spMkLst>
            <pc:docMk/>
            <pc:sldMk cId="551739651" sldId="823"/>
            <ac:spMk id="233" creationId="{1727290D-52E7-9E56-201A-C047572FF553}"/>
          </ac:spMkLst>
        </pc:spChg>
      </pc:sldChg>
      <pc:sldChg chg="modSp mod ord">
        <pc:chgData name="Greg Huffman" userId="c3d41137-db77-4c01-800b-e7a1c0799373" providerId="ADAL" clId="{F0A1EA74-45DD-4630-8DBB-42CEFC8CB45E}" dt="2026-10-05T10:38:27.611" v="346" actId="2711"/>
        <pc:sldMkLst>
          <pc:docMk/>
          <pc:sldMk cId="3139513352" sldId="824"/>
        </pc:sldMkLst>
        <pc:spChg chg="mod">
          <ac:chgData name="Greg Huffman" userId="c3d41137-db77-4c01-800b-e7a1c0799373" providerId="ADAL" clId="{F0A1EA74-45DD-4630-8DBB-42CEFC8CB45E}" dt="2026-10-05T10:38:27.611" v="346" actId="2711"/>
          <ac:spMkLst>
            <pc:docMk/>
            <pc:sldMk cId="3139513352" sldId="824"/>
            <ac:spMk id="6" creationId="{8D88A9CB-A4AA-6465-1C46-6E30350B6871}"/>
          </ac:spMkLst>
        </pc:spChg>
        <pc:spChg chg="mod">
          <ac:chgData name="Greg Huffman" userId="c3d41137-db77-4c01-800b-e7a1c0799373" providerId="ADAL" clId="{F0A1EA74-45DD-4630-8DBB-42CEFC8CB45E}" dt="2026-10-05T10:38:19.394" v="345" actId="2711"/>
          <ac:spMkLst>
            <pc:docMk/>
            <pc:sldMk cId="3139513352" sldId="824"/>
            <ac:spMk id="233" creationId="{516FDE62-ACDA-FDC2-C155-5CBD6C9163F3}"/>
          </ac:spMkLst>
        </pc:spChg>
      </pc:sldChg>
      <pc:sldChg chg="modSp mod ord">
        <pc:chgData name="Greg Huffman" userId="c3d41137-db77-4c01-800b-e7a1c0799373" providerId="ADAL" clId="{F0A1EA74-45DD-4630-8DBB-42CEFC8CB45E}" dt="2026-10-05T10:38:41.153" v="348" actId="2711"/>
        <pc:sldMkLst>
          <pc:docMk/>
          <pc:sldMk cId="3929289655" sldId="825"/>
        </pc:sldMkLst>
        <pc:spChg chg="mod">
          <ac:chgData name="Greg Huffman" userId="c3d41137-db77-4c01-800b-e7a1c0799373" providerId="ADAL" clId="{F0A1EA74-45DD-4630-8DBB-42CEFC8CB45E}" dt="2026-10-05T10:38:34.153" v="347" actId="2711"/>
          <ac:spMkLst>
            <pc:docMk/>
            <pc:sldMk cId="3929289655" sldId="825"/>
            <ac:spMk id="4" creationId="{9663A083-0921-8D3B-0973-9244AE7B82EF}"/>
          </ac:spMkLst>
        </pc:spChg>
        <pc:spChg chg="mod">
          <ac:chgData name="Greg Huffman" userId="c3d41137-db77-4c01-800b-e7a1c0799373" providerId="ADAL" clId="{F0A1EA74-45DD-4630-8DBB-42CEFC8CB45E}" dt="2026-10-05T10:38:41.153" v="348" actId="2711"/>
          <ac:spMkLst>
            <pc:docMk/>
            <pc:sldMk cId="3929289655" sldId="825"/>
            <ac:spMk id="10" creationId="{D5F77DE4-08AF-186F-BAA3-B00BE1304D0D}"/>
          </ac:spMkLst>
        </pc:spChg>
      </pc:sldChg>
      <pc:sldChg chg="addSp modSp mod ord">
        <pc:chgData name="Greg Huffman" userId="c3d41137-db77-4c01-800b-e7a1c0799373" providerId="ADAL" clId="{F0A1EA74-45DD-4630-8DBB-42CEFC8CB45E}" dt="2026-10-05T10:38:55.796" v="350" actId="2711"/>
        <pc:sldMkLst>
          <pc:docMk/>
          <pc:sldMk cId="2867335190" sldId="828"/>
        </pc:sldMkLst>
        <pc:spChg chg="mod">
          <ac:chgData name="Greg Huffman" userId="c3d41137-db77-4c01-800b-e7a1c0799373" providerId="ADAL" clId="{F0A1EA74-45DD-4630-8DBB-42CEFC8CB45E}" dt="2026-10-05T10:38:49.466" v="349" actId="2711"/>
          <ac:spMkLst>
            <pc:docMk/>
            <pc:sldMk cId="2867335190" sldId="828"/>
            <ac:spMk id="4" creationId="{56A4EBC3-4E32-6E61-5477-2056E019C4AB}"/>
          </ac:spMkLst>
        </pc:spChg>
        <pc:spChg chg="mod">
          <ac:chgData name="Greg Huffman" userId="c3d41137-db77-4c01-800b-e7a1c0799373" providerId="ADAL" clId="{F0A1EA74-45DD-4630-8DBB-42CEFC8CB45E}" dt="2026-09-18T20:29:49.697" v="58"/>
          <ac:spMkLst>
            <pc:docMk/>
            <pc:sldMk cId="2867335190" sldId="828"/>
            <ac:spMk id="15" creationId="{BF0EC604-3C33-6068-B324-F47319B15E40}"/>
          </ac:spMkLst>
        </pc:spChg>
        <pc:spChg chg="add mod">
          <ac:chgData name="Greg Huffman" userId="c3d41137-db77-4c01-800b-e7a1c0799373" providerId="ADAL" clId="{F0A1EA74-45DD-4630-8DBB-42CEFC8CB45E}" dt="2026-09-18T20:29:49.697" v="58"/>
          <ac:spMkLst>
            <pc:docMk/>
            <pc:sldMk cId="2867335190" sldId="828"/>
            <ac:spMk id="16" creationId="{032CD88A-AD9D-80BD-5133-4CFAA8068D7C}"/>
          </ac:spMkLst>
        </pc:spChg>
        <pc:spChg chg="mod">
          <ac:chgData name="Greg Huffman" userId="c3d41137-db77-4c01-800b-e7a1c0799373" providerId="ADAL" clId="{F0A1EA74-45DD-4630-8DBB-42CEFC8CB45E}" dt="2026-09-18T20:29:49.697" v="58"/>
          <ac:spMkLst>
            <pc:docMk/>
            <pc:sldMk cId="2867335190" sldId="828"/>
            <ac:spMk id="30" creationId="{FCEDF685-0064-FF58-10FD-08303C0E63AF}"/>
          </ac:spMkLst>
        </pc:spChg>
        <pc:spChg chg="add mod">
          <ac:chgData name="Greg Huffman" userId="c3d41137-db77-4c01-800b-e7a1c0799373" providerId="ADAL" clId="{F0A1EA74-45DD-4630-8DBB-42CEFC8CB45E}" dt="2026-09-18T20:29:49.697" v="58"/>
          <ac:spMkLst>
            <pc:docMk/>
            <pc:sldMk cId="2867335190" sldId="828"/>
            <ac:spMk id="35" creationId="{E1D2731C-0B78-61D2-EE41-4E7B00681645}"/>
          </ac:spMkLst>
        </pc:spChg>
        <pc:spChg chg="add mod">
          <ac:chgData name="Greg Huffman" userId="c3d41137-db77-4c01-800b-e7a1c0799373" providerId="ADAL" clId="{F0A1EA74-45DD-4630-8DBB-42CEFC8CB45E}" dt="2026-09-18T20:29:49.697" v="58"/>
          <ac:spMkLst>
            <pc:docMk/>
            <pc:sldMk cId="2867335190" sldId="828"/>
            <ac:spMk id="40" creationId="{2B6504F9-DB73-0C73-181F-0DA03E3C5E54}"/>
          </ac:spMkLst>
        </pc:spChg>
        <pc:spChg chg="mod">
          <ac:chgData name="Greg Huffman" userId="c3d41137-db77-4c01-800b-e7a1c0799373" providerId="ADAL" clId="{F0A1EA74-45DD-4630-8DBB-42CEFC8CB45E}" dt="2026-09-18T20:29:49.697" v="58"/>
          <ac:spMkLst>
            <pc:docMk/>
            <pc:sldMk cId="2867335190" sldId="828"/>
            <ac:spMk id="48" creationId="{CEF17B59-13AA-5FC3-5756-C777A30FEFC8}"/>
          </ac:spMkLst>
        </pc:spChg>
        <pc:spChg chg="mod">
          <ac:chgData name="Greg Huffman" userId="c3d41137-db77-4c01-800b-e7a1c0799373" providerId="ADAL" clId="{F0A1EA74-45DD-4630-8DBB-42CEFC8CB45E}" dt="2026-09-18T20:29:49.697" v="58"/>
          <ac:spMkLst>
            <pc:docMk/>
            <pc:sldMk cId="2867335190" sldId="828"/>
            <ac:spMk id="59" creationId="{F24038AF-EEC1-1D56-817B-4910DD804949}"/>
          </ac:spMkLst>
        </pc:spChg>
        <pc:spChg chg="mod">
          <ac:chgData name="Greg Huffman" userId="c3d41137-db77-4c01-800b-e7a1c0799373" providerId="ADAL" clId="{F0A1EA74-45DD-4630-8DBB-42CEFC8CB45E}" dt="2026-09-18T20:29:49.697" v="58"/>
          <ac:spMkLst>
            <pc:docMk/>
            <pc:sldMk cId="2867335190" sldId="828"/>
            <ac:spMk id="62" creationId="{8ED4D236-B1BF-CFFE-523A-A2FAC06300DA}"/>
          </ac:spMkLst>
        </pc:spChg>
        <pc:spChg chg="mod">
          <ac:chgData name="Greg Huffman" userId="c3d41137-db77-4c01-800b-e7a1c0799373" providerId="ADAL" clId="{F0A1EA74-45DD-4630-8DBB-42CEFC8CB45E}" dt="2026-09-18T20:29:49.697" v="58"/>
          <ac:spMkLst>
            <pc:docMk/>
            <pc:sldMk cId="2867335190" sldId="828"/>
            <ac:spMk id="192" creationId="{9C0B4949-153E-9CE9-0C69-E49033A53D61}"/>
          </ac:spMkLst>
        </pc:spChg>
        <pc:spChg chg="mod">
          <ac:chgData name="Greg Huffman" userId="c3d41137-db77-4c01-800b-e7a1c0799373" providerId="ADAL" clId="{F0A1EA74-45DD-4630-8DBB-42CEFC8CB45E}" dt="2026-09-18T20:29:49.697" v="58"/>
          <ac:spMkLst>
            <pc:docMk/>
            <pc:sldMk cId="2867335190" sldId="828"/>
            <ac:spMk id="194" creationId="{1185C361-0239-3EA7-7AF7-9F3D1BB6342A}"/>
          </ac:spMkLst>
        </pc:spChg>
        <pc:spChg chg="mod">
          <ac:chgData name="Greg Huffman" userId="c3d41137-db77-4c01-800b-e7a1c0799373" providerId="ADAL" clId="{F0A1EA74-45DD-4630-8DBB-42CEFC8CB45E}" dt="2026-10-05T10:38:55.796" v="350" actId="2711"/>
          <ac:spMkLst>
            <pc:docMk/>
            <pc:sldMk cId="2867335190" sldId="828"/>
            <ac:spMk id="197" creationId="{DC721AE1-EEE9-49F6-7BCA-C1BAB6BD61FB}"/>
          </ac:spMkLst>
        </pc:spChg>
      </pc:sldChg>
      <pc:sldChg chg="modSp mod ord">
        <pc:chgData name="Greg Huffman" userId="c3d41137-db77-4c01-800b-e7a1c0799373" providerId="ADAL" clId="{F0A1EA74-45DD-4630-8DBB-42CEFC8CB45E}" dt="2026-10-05T10:39:14.713" v="354" actId="2711"/>
        <pc:sldMkLst>
          <pc:docMk/>
          <pc:sldMk cId="472928840" sldId="831"/>
        </pc:sldMkLst>
        <pc:spChg chg="mod">
          <ac:chgData name="Greg Huffman" userId="c3d41137-db77-4c01-800b-e7a1c0799373" providerId="ADAL" clId="{F0A1EA74-45DD-4630-8DBB-42CEFC8CB45E}" dt="2026-10-05T10:39:05.839" v="353" actId="2711"/>
          <ac:spMkLst>
            <pc:docMk/>
            <pc:sldMk cId="472928840" sldId="831"/>
            <ac:spMk id="4" creationId="{21F110CC-1908-121C-8B60-B148F9F2AC9D}"/>
          </ac:spMkLst>
        </pc:spChg>
        <pc:spChg chg="mod">
          <ac:chgData name="Greg Huffman" userId="c3d41137-db77-4c01-800b-e7a1c0799373" providerId="ADAL" clId="{F0A1EA74-45DD-4630-8DBB-42CEFC8CB45E}" dt="2026-10-05T10:39:14.713" v="354" actId="2711"/>
          <ac:spMkLst>
            <pc:docMk/>
            <pc:sldMk cId="472928840" sldId="831"/>
            <ac:spMk id="10" creationId="{8E461ED3-2853-D1AF-D519-A81D51EE42A8}"/>
          </ac:spMkLst>
        </pc:spChg>
        <pc:picChg chg="mod">
          <ac:chgData name="Greg Huffman" userId="c3d41137-db77-4c01-800b-e7a1c0799373" providerId="ADAL" clId="{F0A1EA74-45DD-4630-8DBB-42CEFC8CB45E}" dt="2026-10-05T10:39:00.641" v="352" actId="1076"/>
          <ac:picMkLst>
            <pc:docMk/>
            <pc:sldMk cId="472928840" sldId="831"/>
            <ac:picMk id="2" creationId="{3A95A28B-5D43-A211-1CAD-4C6C249656E5}"/>
          </ac:picMkLst>
        </pc:picChg>
      </pc:sldChg>
      <pc:sldChg chg="addSp modSp mod ord">
        <pc:chgData name="Greg Huffman" userId="c3d41137-db77-4c01-800b-e7a1c0799373" providerId="ADAL" clId="{F0A1EA74-45DD-4630-8DBB-42CEFC8CB45E}" dt="2026-10-05T10:40:02.819" v="362" actId="2711"/>
        <pc:sldMkLst>
          <pc:docMk/>
          <pc:sldMk cId="3527647112" sldId="832"/>
        </pc:sldMkLst>
        <pc:spChg chg="add mod">
          <ac:chgData name="Greg Huffman" userId="c3d41137-db77-4c01-800b-e7a1c0799373" providerId="ADAL" clId="{F0A1EA74-45DD-4630-8DBB-42CEFC8CB45E}" dt="2026-10-05T10:39:52.804" v="360" actId="2711"/>
          <ac:spMkLst>
            <pc:docMk/>
            <pc:sldMk cId="3527647112" sldId="832"/>
            <ac:spMk id="19" creationId="{5A7F90C9-6EBF-97F9-893C-4223F1CA1661}"/>
          </ac:spMkLst>
        </pc:spChg>
        <pc:spChg chg="add mod">
          <ac:chgData name="Greg Huffman" userId="c3d41137-db77-4c01-800b-e7a1c0799373" providerId="ADAL" clId="{F0A1EA74-45DD-4630-8DBB-42CEFC8CB45E}" dt="2026-10-05T10:39:40.027" v="358" actId="2711"/>
          <ac:spMkLst>
            <pc:docMk/>
            <pc:sldMk cId="3527647112" sldId="832"/>
            <ac:spMk id="20" creationId="{2803223C-6AAE-C618-7FDE-AEE1EDA028E8}"/>
          </ac:spMkLst>
        </pc:spChg>
        <pc:spChg chg="add mod">
          <ac:chgData name="Greg Huffman" userId="c3d41137-db77-4c01-800b-e7a1c0799373" providerId="ADAL" clId="{F0A1EA74-45DD-4630-8DBB-42CEFC8CB45E}" dt="2026-10-05T10:40:02.819" v="362" actId="2711"/>
          <ac:spMkLst>
            <pc:docMk/>
            <pc:sldMk cId="3527647112" sldId="832"/>
            <ac:spMk id="21" creationId="{CD5E1660-BB29-066A-BDB6-729E23E5E6CB}"/>
          </ac:spMkLst>
        </pc:spChg>
        <pc:spChg chg="add mod">
          <ac:chgData name="Greg Huffman" userId="c3d41137-db77-4c01-800b-e7a1c0799373" providerId="ADAL" clId="{F0A1EA74-45DD-4630-8DBB-42CEFC8CB45E}" dt="2026-10-05T10:39:34.194" v="357" actId="2711"/>
          <ac:spMkLst>
            <pc:docMk/>
            <pc:sldMk cId="3527647112" sldId="832"/>
            <ac:spMk id="22" creationId="{24DF8834-E465-BAF4-0C68-E8F40E1A38DC}"/>
          </ac:spMkLst>
        </pc:spChg>
        <pc:spChg chg="add mod">
          <ac:chgData name="Greg Huffman" userId="c3d41137-db77-4c01-800b-e7a1c0799373" providerId="ADAL" clId="{F0A1EA74-45DD-4630-8DBB-42CEFC8CB45E}" dt="2026-10-05T10:39:29.055" v="356" actId="2711"/>
          <ac:spMkLst>
            <pc:docMk/>
            <pc:sldMk cId="3527647112" sldId="832"/>
            <ac:spMk id="24" creationId="{BCAC261C-99F2-1F42-24C0-BE8A559B9F45}"/>
          </ac:spMkLst>
        </pc:spChg>
        <pc:spChg chg="add mod">
          <ac:chgData name="Greg Huffman" userId="c3d41137-db77-4c01-800b-e7a1c0799373" providerId="ADAL" clId="{F0A1EA74-45DD-4630-8DBB-42CEFC8CB45E}" dt="2026-10-05T10:39:57.509" v="361" actId="2711"/>
          <ac:spMkLst>
            <pc:docMk/>
            <pc:sldMk cId="3527647112" sldId="832"/>
            <ac:spMk id="25" creationId="{00836D46-0FD4-A62A-6982-2EBADF250A44}"/>
          </ac:spMkLst>
        </pc:spChg>
        <pc:spChg chg="add mod">
          <ac:chgData name="Greg Huffman" userId="c3d41137-db77-4c01-800b-e7a1c0799373" providerId="ADAL" clId="{F0A1EA74-45DD-4630-8DBB-42CEFC8CB45E}" dt="2026-10-05T10:39:46.608" v="359" actId="2711"/>
          <ac:spMkLst>
            <pc:docMk/>
            <pc:sldMk cId="3527647112" sldId="832"/>
            <ac:spMk id="28" creationId="{D814A181-F320-0287-E504-7B0E314A36A9}"/>
          </ac:spMkLst>
        </pc:spChg>
        <pc:spChg chg="add mod">
          <ac:chgData name="Greg Huffman" userId="c3d41137-db77-4c01-800b-e7a1c0799373" providerId="ADAL" clId="{F0A1EA74-45DD-4630-8DBB-42CEFC8CB45E}" dt="2026-09-18T20:45:01.409" v="68"/>
          <ac:spMkLst>
            <pc:docMk/>
            <pc:sldMk cId="3527647112" sldId="832"/>
            <ac:spMk id="30" creationId="{EBD0371A-EFF2-8607-73F7-17C8261BD195}"/>
          </ac:spMkLst>
        </pc:spChg>
        <pc:spChg chg="mod">
          <ac:chgData name="Greg Huffman" userId="c3d41137-db77-4c01-800b-e7a1c0799373" providerId="ADAL" clId="{F0A1EA74-45DD-4630-8DBB-42CEFC8CB45E}" dt="2026-10-05T10:39:22.701" v="355" actId="2711"/>
          <ac:spMkLst>
            <pc:docMk/>
            <pc:sldMk cId="3527647112" sldId="832"/>
            <ac:spMk id="233" creationId="{3A7349C5-0430-97E6-EB82-890C538284E7}"/>
          </ac:spMkLst>
        </pc:spChg>
        <pc:picChg chg="add mod">
          <ac:chgData name="Greg Huffman" userId="c3d41137-db77-4c01-800b-e7a1c0799373" providerId="ADAL" clId="{F0A1EA74-45DD-4630-8DBB-42CEFC8CB45E}" dt="2026-09-18T20:45:01.409" v="68"/>
          <ac:picMkLst>
            <pc:docMk/>
            <pc:sldMk cId="3527647112" sldId="832"/>
            <ac:picMk id="18" creationId="{35986D6B-8DEF-DDF7-8693-8146F3AA9F7A}"/>
          </ac:picMkLst>
        </pc:picChg>
        <pc:cxnChg chg="add mod">
          <ac:chgData name="Greg Huffman" userId="c3d41137-db77-4c01-800b-e7a1c0799373" providerId="ADAL" clId="{F0A1EA74-45DD-4630-8DBB-42CEFC8CB45E}" dt="2026-09-18T20:45:01.409" v="68"/>
          <ac:cxnSpMkLst>
            <pc:docMk/>
            <pc:sldMk cId="3527647112" sldId="832"/>
            <ac:cxnSpMk id="23" creationId="{CD4EBC9E-7CB8-794A-CEAA-5AF0C4D25FB2}"/>
          </ac:cxnSpMkLst>
        </pc:cxnChg>
      </pc:sldChg>
      <pc:sldChg chg="modSp mod ord">
        <pc:chgData name="Greg Huffman" userId="c3d41137-db77-4c01-800b-e7a1c0799373" providerId="ADAL" clId="{F0A1EA74-45DD-4630-8DBB-42CEFC8CB45E}" dt="2026-10-05T10:41:04.582" v="370" actId="2711"/>
        <pc:sldMkLst>
          <pc:docMk/>
          <pc:sldMk cId="751818675" sldId="833"/>
        </pc:sldMkLst>
        <pc:spChg chg="mod">
          <ac:chgData name="Greg Huffman" userId="c3d41137-db77-4c01-800b-e7a1c0799373" providerId="ADAL" clId="{F0A1EA74-45DD-4630-8DBB-42CEFC8CB45E}" dt="2026-10-05T10:40:19.604" v="364" actId="2711"/>
          <ac:spMkLst>
            <pc:docMk/>
            <pc:sldMk cId="751818675" sldId="833"/>
            <ac:spMk id="17" creationId="{1DC2E0D2-B871-975C-1E74-18F2D462553D}"/>
          </ac:spMkLst>
        </pc:spChg>
        <pc:spChg chg="mod">
          <ac:chgData name="Greg Huffman" userId="c3d41137-db77-4c01-800b-e7a1c0799373" providerId="ADAL" clId="{F0A1EA74-45DD-4630-8DBB-42CEFC8CB45E}" dt="2026-10-05T10:40:10.484" v="363" actId="2711"/>
          <ac:spMkLst>
            <pc:docMk/>
            <pc:sldMk cId="751818675" sldId="833"/>
            <ac:spMk id="233" creationId="{B7F27A49-F22B-D1C3-5856-8A6A01A97CCE}"/>
          </ac:spMkLst>
        </pc:spChg>
        <pc:graphicFrameChg chg="mod modGraphic">
          <ac:chgData name="Greg Huffman" userId="c3d41137-db77-4c01-800b-e7a1c0799373" providerId="ADAL" clId="{F0A1EA74-45DD-4630-8DBB-42CEFC8CB45E}" dt="2026-10-05T10:40:56.536" v="369" actId="2711"/>
          <ac:graphicFrameMkLst>
            <pc:docMk/>
            <pc:sldMk cId="751818675" sldId="833"/>
            <ac:graphicFrameMk id="8" creationId="{4040BD2F-322D-CEC5-C550-7F5496854937}"/>
          </ac:graphicFrameMkLst>
        </pc:graphicFrameChg>
        <pc:graphicFrameChg chg="mod modGraphic">
          <ac:chgData name="Greg Huffman" userId="c3d41137-db77-4c01-800b-e7a1c0799373" providerId="ADAL" clId="{F0A1EA74-45DD-4630-8DBB-42CEFC8CB45E}" dt="2026-10-05T10:41:04.582" v="370" actId="2711"/>
          <ac:graphicFrameMkLst>
            <pc:docMk/>
            <pc:sldMk cId="751818675" sldId="833"/>
            <ac:graphicFrameMk id="15" creationId="{739EA4FD-D94C-1638-F4D9-28323BFE171B}"/>
          </ac:graphicFrameMkLst>
        </pc:graphicFrameChg>
      </pc:sldChg>
      <pc:sldChg chg="modSp mod ord">
        <pc:chgData name="Greg Huffman" userId="c3d41137-db77-4c01-800b-e7a1c0799373" providerId="ADAL" clId="{F0A1EA74-45DD-4630-8DBB-42CEFC8CB45E}" dt="2026-10-05T10:41:29.452" v="372" actId="2711"/>
        <pc:sldMkLst>
          <pc:docMk/>
          <pc:sldMk cId="3167193917" sldId="834"/>
        </pc:sldMkLst>
        <pc:spChg chg="mod">
          <ac:chgData name="Greg Huffman" userId="c3d41137-db77-4c01-800b-e7a1c0799373" providerId="ADAL" clId="{F0A1EA74-45DD-4630-8DBB-42CEFC8CB45E}" dt="2026-10-05T10:41:29.452" v="372" actId="2711"/>
          <ac:spMkLst>
            <pc:docMk/>
            <pc:sldMk cId="3167193917" sldId="834"/>
            <ac:spMk id="6" creationId="{6C5C6669-9987-6C26-A984-E58D99C79F40}"/>
          </ac:spMkLst>
        </pc:spChg>
        <pc:spChg chg="mod">
          <ac:chgData name="Greg Huffman" userId="c3d41137-db77-4c01-800b-e7a1c0799373" providerId="ADAL" clId="{F0A1EA74-45DD-4630-8DBB-42CEFC8CB45E}" dt="2026-10-05T10:41:22.937" v="371" actId="2711"/>
          <ac:spMkLst>
            <pc:docMk/>
            <pc:sldMk cId="3167193917" sldId="834"/>
            <ac:spMk id="233" creationId="{634A9300-1069-E0E8-80F2-B20B99BE7522}"/>
          </ac:spMkLst>
        </pc:spChg>
        <pc:picChg chg="mod">
          <ac:chgData name="Greg Huffman" userId="c3d41137-db77-4c01-800b-e7a1c0799373" providerId="ADAL" clId="{F0A1EA74-45DD-4630-8DBB-42CEFC8CB45E}" dt="2026-09-18T22:59:50.883" v="86" actId="1076"/>
          <ac:picMkLst>
            <pc:docMk/>
            <pc:sldMk cId="3167193917" sldId="834"/>
            <ac:picMk id="4" creationId="{25D3C7F7-9A6B-A077-9B8C-AB4125738101}"/>
          </ac:picMkLst>
        </pc:picChg>
      </pc:sldChg>
      <pc:sldChg chg="addSp modSp mod ord">
        <pc:chgData name="Greg Huffman" userId="c3d41137-db77-4c01-800b-e7a1c0799373" providerId="ADAL" clId="{F0A1EA74-45DD-4630-8DBB-42CEFC8CB45E}" dt="2026-10-05T10:43:09.319" v="387" actId="2711"/>
        <pc:sldMkLst>
          <pc:docMk/>
          <pc:sldMk cId="3309903996" sldId="835"/>
        </pc:sldMkLst>
        <pc:spChg chg="add mod">
          <ac:chgData name="Greg Huffman" userId="c3d41137-db77-4c01-800b-e7a1c0799373" providerId="ADAL" clId="{F0A1EA74-45DD-4630-8DBB-42CEFC8CB45E}" dt="2026-09-18T23:11:32.210" v="94"/>
          <ac:spMkLst>
            <pc:docMk/>
            <pc:sldMk cId="3309903996" sldId="835"/>
            <ac:spMk id="31" creationId="{991F2B0B-216C-0F3C-7B64-167D54696A8A}"/>
          </ac:spMkLst>
        </pc:spChg>
        <pc:spChg chg="add mod">
          <ac:chgData name="Greg Huffman" userId="c3d41137-db77-4c01-800b-e7a1c0799373" providerId="ADAL" clId="{F0A1EA74-45DD-4630-8DBB-42CEFC8CB45E}" dt="2026-09-18T23:11:32.210" v="94"/>
          <ac:spMkLst>
            <pc:docMk/>
            <pc:sldMk cId="3309903996" sldId="835"/>
            <ac:spMk id="32" creationId="{50C1743A-5EEE-EDDA-F326-E1D37482FAC4}"/>
          </ac:spMkLst>
        </pc:spChg>
        <pc:spChg chg="add mod">
          <ac:chgData name="Greg Huffman" userId="c3d41137-db77-4c01-800b-e7a1c0799373" providerId="ADAL" clId="{F0A1EA74-45DD-4630-8DBB-42CEFC8CB45E}" dt="2026-09-18T23:11:32.210" v="94"/>
          <ac:spMkLst>
            <pc:docMk/>
            <pc:sldMk cId="3309903996" sldId="835"/>
            <ac:spMk id="33" creationId="{F921824F-CC08-CC74-E5AD-EB156562AA08}"/>
          </ac:spMkLst>
        </pc:spChg>
        <pc:spChg chg="add mod">
          <ac:chgData name="Greg Huffman" userId="c3d41137-db77-4c01-800b-e7a1c0799373" providerId="ADAL" clId="{F0A1EA74-45DD-4630-8DBB-42CEFC8CB45E}" dt="2026-09-18T23:11:32.210" v="94"/>
          <ac:spMkLst>
            <pc:docMk/>
            <pc:sldMk cId="3309903996" sldId="835"/>
            <ac:spMk id="37" creationId="{08CB5383-3EBF-4113-CAE9-B68363F17953}"/>
          </ac:spMkLst>
        </pc:spChg>
        <pc:spChg chg="add mod">
          <ac:chgData name="Greg Huffman" userId="c3d41137-db77-4c01-800b-e7a1c0799373" providerId="ADAL" clId="{F0A1EA74-45DD-4630-8DBB-42CEFC8CB45E}" dt="2026-09-18T23:11:32.210" v="94"/>
          <ac:spMkLst>
            <pc:docMk/>
            <pc:sldMk cId="3309903996" sldId="835"/>
            <ac:spMk id="39" creationId="{F2820866-E618-B738-7870-908D44BB8EC1}"/>
          </ac:spMkLst>
        </pc:spChg>
        <pc:spChg chg="add mod">
          <ac:chgData name="Greg Huffman" userId="c3d41137-db77-4c01-800b-e7a1c0799373" providerId="ADAL" clId="{F0A1EA74-45DD-4630-8DBB-42CEFC8CB45E}" dt="2026-09-18T23:11:32.210" v="94"/>
          <ac:spMkLst>
            <pc:docMk/>
            <pc:sldMk cId="3309903996" sldId="835"/>
            <ac:spMk id="41" creationId="{E6D7B87E-4BB3-1DF3-C47E-BA98D9FF6BC0}"/>
          </ac:spMkLst>
        </pc:spChg>
        <pc:spChg chg="mod">
          <ac:chgData name="Greg Huffman" userId="c3d41137-db77-4c01-800b-e7a1c0799373" providerId="ADAL" clId="{F0A1EA74-45DD-4630-8DBB-42CEFC8CB45E}" dt="2026-09-18T23:11:32.210" v="94"/>
          <ac:spMkLst>
            <pc:docMk/>
            <pc:sldMk cId="3309903996" sldId="835"/>
            <ac:spMk id="44" creationId="{F31F6109-962A-5175-4FC0-17DB32EAA637}"/>
          </ac:spMkLst>
        </pc:spChg>
        <pc:spChg chg="add mod">
          <ac:chgData name="Greg Huffman" userId="c3d41137-db77-4c01-800b-e7a1c0799373" providerId="ADAL" clId="{F0A1EA74-45DD-4630-8DBB-42CEFC8CB45E}" dt="2026-09-18T23:11:32.210" v="94"/>
          <ac:spMkLst>
            <pc:docMk/>
            <pc:sldMk cId="3309903996" sldId="835"/>
            <ac:spMk id="45" creationId="{C08FF9BF-E9CF-2CAB-2651-08A52F20F5A6}"/>
          </ac:spMkLst>
        </pc:spChg>
        <pc:spChg chg="add mod">
          <ac:chgData name="Greg Huffman" userId="c3d41137-db77-4c01-800b-e7a1c0799373" providerId="ADAL" clId="{F0A1EA74-45DD-4630-8DBB-42CEFC8CB45E}" dt="2026-10-05T10:42:52.259" v="384" actId="2711"/>
          <ac:spMkLst>
            <pc:docMk/>
            <pc:sldMk cId="3309903996" sldId="835"/>
            <ac:spMk id="47" creationId="{A8BC9F0B-292F-4364-6E21-6ABFEC77A282}"/>
          </ac:spMkLst>
        </pc:spChg>
        <pc:spChg chg="mod">
          <ac:chgData name="Greg Huffman" userId="c3d41137-db77-4c01-800b-e7a1c0799373" providerId="ADAL" clId="{F0A1EA74-45DD-4630-8DBB-42CEFC8CB45E}" dt="2026-10-05T10:43:03.499" v="386" actId="2711"/>
          <ac:spMkLst>
            <pc:docMk/>
            <pc:sldMk cId="3309903996" sldId="835"/>
            <ac:spMk id="49" creationId="{24608791-3141-5559-4828-E840450AC1F9}"/>
          </ac:spMkLst>
        </pc:spChg>
        <pc:spChg chg="add mod">
          <ac:chgData name="Greg Huffman" userId="c3d41137-db77-4c01-800b-e7a1c0799373" providerId="ADAL" clId="{F0A1EA74-45DD-4630-8DBB-42CEFC8CB45E}" dt="2026-10-05T10:42:58.243" v="385" actId="2711"/>
          <ac:spMkLst>
            <pc:docMk/>
            <pc:sldMk cId="3309903996" sldId="835"/>
            <ac:spMk id="51" creationId="{FE73350B-2905-E3A2-D4C9-EAE6846C51CD}"/>
          </ac:spMkLst>
        </pc:spChg>
        <pc:spChg chg="mod">
          <ac:chgData name="Greg Huffman" userId="c3d41137-db77-4c01-800b-e7a1c0799373" providerId="ADAL" clId="{F0A1EA74-45DD-4630-8DBB-42CEFC8CB45E}" dt="2026-10-05T10:42:45.526" v="383" actId="2711"/>
          <ac:spMkLst>
            <pc:docMk/>
            <pc:sldMk cId="3309903996" sldId="835"/>
            <ac:spMk id="53" creationId="{B2347002-204D-88C9-9FE4-7A5769DBA5F8}"/>
          </ac:spMkLst>
        </pc:spChg>
        <pc:spChg chg="mod">
          <ac:chgData name="Greg Huffman" userId="c3d41137-db77-4c01-800b-e7a1c0799373" providerId="ADAL" clId="{F0A1EA74-45DD-4630-8DBB-42CEFC8CB45E}" dt="2026-10-05T10:42:37.593" v="382" actId="2711"/>
          <ac:spMkLst>
            <pc:docMk/>
            <pc:sldMk cId="3309903996" sldId="835"/>
            <ac:spMk id="56" creationId="{84FCFCEA-E3EF-519F-0EBA-27208EFD9A56}"/>
          </ac:spMkLst>
        </pc:spChg>
        <pc:spChg chg="mod">
          <ac:chgData name="Greg Huffman" userId="c3d41137-db77-4c01-800b-e7a1c0799373" providerId="ADAL" clId="{F0A1EA74-45DD-4630-8DBB-42CEFC8CB45E}" dt="2026-10-05T10:43:09.319" v="387" actId="2711"/>
          <ac:spMkLst>
            <pc:docMk/>
            <pc:sldMk cId="3309903996" sldId="835"/>
            <ac:spMk id="58" creationId="{ACB7DD1C-67E6-61F4-C34A-EF328E9D0C37}"/>
          </ac:spMkLst>
        </pc:spChg>
      </pc:sldChg>
      <pc:sldChg chg="addSp modSp mod ord">
        <pc:chgData name="Greg Huffman" userId="c3d41137-db77-4c01-800b-e7a1c0799373" providerId="ADAL" clId="{F0A1EA74-45DD-4630-8DBB-42CEFC8CB45E}" dt="2026-10-05T10:42:22.350" v="381" actId="14100"/>
        <pc:sldMkLst>
          <pc:docMk/>
          <pc:sldMk cId="2310396281" sldId="836"/>
        </pc:sldMkLst>
        <pc:spChg chg="add mod">
          <ac:chgData name="Greg Huffman" userId="c3d41137-db77-4c01-800b-e7a1c0799373" providerId="ADAL" clId="{F0A1EA74-45DD-4630-8DBB-42CEFC8CB45E}" dt="2026-10-05T10:42:12.576" v="379" actId="2711"/>
          <ac:spMkLst>
            <pc:docMk/>
            <pc:sldMk cId="2310396281" sldId="836"/>
            <ac:spMk id="4" creationId="{54381237-F3DB-30B8-645F-008DE20E8AF3}"/>
          </ac:spMkLst>
        </pc:spChg>
        <pc:spChg chg="add mod">
          <ac:chgData name="Greg Huffman" userId="c3d41137-db77-4c01-800b-e7a1c0799373" providerId="ADAL" clId="{F0A1EA74-45DD-4630-8DBB-42CEFC8CB45E}" dt="2026-10-05T10:42:07.208" v="378" actId="2711"/>
          <ac:spMkLst>
            <pc:docMk/>
            <pc:sldMk cId="2310396281" sldId="836"/>
            <ac:spMk id="6" creationId="{E74311FD-F9BA-B35C-95F2-464D226137BE}"/>
          </ac:spMkLst>
        </pc:spChg>
        <pc:spChg chg="add mod">
          <ac:chgData name="Greg Huffman" userId="c3d41137-db77-4c01-800b-e7a1c0799373" providerId="ADAL" clId="{F0A1EA74-45DD-4630-8DBB-42CEFC8CB45E}" dt="2026-10-05T10:41:50.901" v="375" actId="14100"/>
          <ac:spMkLst>
            <pc:docMk/>
            <pc:sldMk cId="2310396281" sldId="836"/>
            <ac:spMk id="7" creationId="{CA49FD38-FA9C-0266-85F0-90C7A9576B63}"/>
          </ac:spMkLst>
        </pc:spChg>
        <pc:spChg chg="add mod">
          <ac:chgData name="Greg Huffman" userId="c3d41137-db77-4c01-800b-e7a1c0799373" providerId="ADAL" clId="{F0A1EA74-45DD-4630-8DBB-42CEFC8CB45E}" dt="2026-10-05T10:42:22.350" v="381" actId="14100"/>
          <ac:spMkLst>
            <pc:docMk/>
            <pc:sldMk cId="2310396281" sldId="836"/>
            <ac:spMk id="9" creationId="{1C220A61-FFCA-36AB-7813-F04A9ECECDC1}"/>
          </ac:spMkLst>
        </pc:spChg>
        <pc:spChg chg="add mod">
          <ac:chgData name="Greg Huffman" userId="c3d41137-db77-4c01-800b-e7a1c0799373" providerId="ADAL" clId="{F0A1EA74-45DD-4630-8DBB-42CEFC8CB45E}" dt="2026-10-05T10:42:18.865" v="380" actId="14100"/>
          <ac:spMkLst>
            <pc:docMk/>
            <pc:sldMk cId="2310396281" sldId="836"/>
            <ac:spMk id="11" creationId="{7E0823AC-416D-7B58-6CE2-4A6A59C81828}"/>
          </ac:spMkLst>
        </pc:spChg>
        <pc:spChg chg="add mod">
          <ac:chgData name="Greg Huffman" userId="c3d41137-db77-4c01-800b-e7a1c0799373" providerId="ADAL" clId="{F0A1EA74-45DD-4630-8DBB-42CEFC8CB45E}" dt="2026-09-18T23:04:55.986" v="90"/>
          <ac:spMkLst>
            <pc:docMk/>
            <pc:sldMk cId="2310396281" sldId="836"/>
            <ac:spMk id="16" creationId="{59525C62-FDFD-B68B-01DD-61ABAFFFCF30}"/>
          </ac:spMkLst>
        </pc:spChg>
        <pc:spChg chg="mod">
          <ac:chgData name="Greg Huffman" userId="c3d41137-db77-4c01-800b-e7a1c0799373" providerId="ADAL" clId="{F0A1EA74-45DD-4630-8DBB-42CEFC8CB45E}" dt="2026-10-05T10:41:37.795" v="373" actId="2711"/>
          <ac:spMkLst>
            <pc:docMk/>
            <pc:sldMk cId="2310396281" sldId="836"/>
            <ac:spMk id="233" creationId="{D0BE872F-A9C1-9CAD-8FE5-976EDA047938}"/>
          </ac:spMkLst>
        </pc:spChg>
        <pc:picChg chg="add mod">
          <ac:chgData name="Greg Huffman" userId="c3d41137-db77-4c01-800b-e7a1c0799373" providerId="ADAL" clId="{F0A1EA74-45DD-4630-8DBB-42CEFC8CB45E}" dt="2026-09-18T23:04:55.986" v="90"/>
          <ac:picMkLst>
            <pc:docMk/>
            <pc:sldMk cId="2310396281" sldId="836"/>
            <ac:picMk id="3" creationId="{81834D22-62E1-A458-EDC5-F546E6E81CEE}"/>
          </ac:picMkLst>
        </pc:picChg>
        <pc:cxnChg chg="add mod">
          <ac:chgData name="Greg Huffman" userId="c3d41137-db77-4c01-800b-e7a1c0799373" providerId="ADAL" clId="{F0A1EA74-45DD-4630-8DBB-42CEFC8CB45E}" dt="2026-09-18T23:04:55.986" v="90"/>
          <ac:cxnSpMkLst>
            <pc:docMk/>
            <pc:sldMk cId="2310396281" sldId="836"/>
            <ac:cxnSpMk id="8" creationId="{5F6DBD7E-C964-9A68-FF0A-0E6C705DA510}"/>
          </ac:cxnSpMkLst>
        </pc:cxnChg>
        <pc:cxnChg chg="mod">
          <ac:chgData name="Greg Huffman" userId="c3d41137-db77-4c01-800b-e7a1c0799373" providerId="ADAL" clId="{F0A1EA74-45DD-4630-8DBB-42CEFC8CB45E}" dt="2026-10-05T10:42:22.350" v="381" actId="14100"/>
          <ac:cxnSpMkLst>
            <pc:docMk/>
            <pc:sldMk cId="2310396281" sldId="836"/>
            <ac:cxnSpMk id="10" creationId="{6B9ACAFE-26A8-51BC-9099-98A0F9A7CD65}"/>
          </ac:cxnSpMkLst>
        </pc:cxnChg>
        <pc:cxnChg chg="add mod">
          <ac:chgData name="Greg Huffman" userId="c3d41137-db77-4c01-800b-e7a1c0799373" providerId="ADAL" clId="{F0A1EA74-45DD-4630-8DBB-42CEFC8CB45E}" dt="2026-10-05T10:42:18.865" v="380" actId="14100"/>
          <ac:cxnSpMkLst>
            <pc:docMk/>
            <pc:sldMk cId="2310396281" sldId="836"/>
            <ac:cxnSpMk id="12" creationId="{0BAC5156-45C6-71E5-1133-656CC0E186E1}"/>
          </ac:cxnSpMkLst>
        </pc:cxnChg>
      </pc:sldChg>
      <pc:sldChg chg="modSp mod ord">
        <pc:chgData name="Greg Huffman" userId="c3d41137-db77-4c01-800b-e7a1c0799373" providerId="ADAL" clId="{F0A1EA74-45DD-4630-8DBB-42CEFC8CB45E}" dt="2026-10-05T10:44:02.803" v="394" actId="2711"/>
        <pc:sldMkLst>
          <pc:docMk/>
          <pc:sldMk cId="3934846646" sldId="837"/>
        </pc:sldMkLst>
        <pc:spChg chg="mod">
          <ac:chgData name="Greg Huffman" userId="c3d41137-db77-4c01-800b-e7a1c0799373" providerId="ADAL" clId="{F0A1EA74-45DD-4630-8DBB-42CEFC8CB45E}" dt="2026-10-05T10:43:56.686" v="393" actId="2711"/>
          <ac:spMkLst>
            <pc:docMk/>
            <pc:sldMk cId="3934846646" sldId="837"/>
            <ac:spMk id="10" creationId="{4FBC885F-3FDD-AAD2-C600-DDCB210D7F76}"/>
          </ac:spMkLst>
        </pc:spChg>
        <pc:spChg chg="mod">
          <ac:chgData name="Greg Huffman" userId="c3d41137-db77-4c01-800b-e7a1c0799373" providerId="ADAL" clId="{F0A1EA74-45DD-4630-8DBB-42CEFC8CB45E}" dt="2026-10-05T10:43:49.883" v="392" actId="2711"/>
          <ac:spMkLst>
            <pc:docMk/>
            <pc:sldMk cId="3934846646" sldId="837"/>
            <ac:spMk id="12" creationId="{6F39E276-753F-7DE5-8742-67A0426FB28D}"/>
          </ac:spMkLst>
        </pc:spChg>
        <pc:spChg chg="mod">
          <ac:chgData name="Greg Huffman" userId="c3d41137-db77-4c01-800b-e7a1c0799373" providerId="ADAL" clId="{F0A1EA74-45DD-4630-8DBB-42CEFC8CB45E}" dt="2026-10-05T10:44:02.803" v="394" actId="2711"/>
          <ac:spMkLst>
            <pc:docMk/>
            <pc:sldMk cId="3934846646" sldId="837"/>
            <ac:spMk id="15" creationId="{DA0C735D-D0C8-D969-D6E4-BFAA2E6E8A8B}"/>
          </ac:spMkLst>
        </pc:spChg>
        <pc:spChg chg="mod">
          <ac:chgData name="Greg Huffman" userId="c3d41137-db77-4c01-800b-e7a1c0799373" providerId="ADAL" clId="{F0A1EA74-45DD-4630-8DBB-42CEFC8CB45E}" dt="2026-10-05T10:43:43.142" v="391" actId="14100"/>
          <ac:spMkLst>
            <pc:docMk/>
            <pc:sldMk cId="3934846646" sldId="837"/>
            <ac:spMk id="17" creationId="{AEA4A8B6-EF2A-52FA-2AB3-A69CB6981FC7}"/>
          </ac:spMkLst>
        </pc:spChg>
        <pc:spChg chg="mod">
          <ac:chgData name="Greg Huffman" userId="c3d41137-db77-4c01-800b-e7a1c0799373" providerId="ADAL" clId="{F0A1EA74-45DD-4630-8DBB-42CEFC8CB45E}" dt="2026-10-05T10:43:34.040" v="389" actId="2711"/>
          <ac:spMkLst>
            <pc:docMk/>
            <pc:sldMk cId="3934846646" sldId="837"/>
            <ac:spMk id="233" creationId="{53053765-AC34-BACE-BBF0-8E0C5B31F094}"/>
          </ac:spMkLst>
        </pc:spChg>
      </pc:sldChg>
      <pc:sldChg chg="modSp mod ord">
        <pc:chgData name="Greg Huffman" userId="c3d41137-db77-4c01-800b-e7a1c0799373" providerId="ADAL" clId="{F0A1EA74-45DD-4630-8DBB-42CEFC8CB45E}" dt="2026-10-05T10:56:20.902" v="591" actId="1036"/>
        <pc:sldMkLst>
          <pc:docMk/>
          <pc:sldMk cId="155110950" sldId="838"/>
        </pc:sldMkLst>
        <pc:spChg chg="mod">
          <ac:chgData name="Greg Huffman" userId="c3d41137-db77-4c01-800b-e7a1c0799373" providerId="ADAL" clId="{F0A1EA74-45DD-4630-8DBB-42CEFC8CB45E}" dt="2026-10-05T10:44:15.205" v="396" actId="2711"/>
          <ac:spMkLst>
            <pc:docMk/>
            <pc:sldMk cId="155110950" sldId="838"/>
            <ac:spMk id="4" creationId="{3D27BE61-D969-43E3-AB20-CD5B06383D05}"/>
          </ac:spMkLst>
        </pc:spChg>
        <pc:spChg chg="mod">
          <ac:chgData name="Greg Huffman" userId="c3d41137-db77-4c01-800b-e7a1c0799373" providerId="ADAL" clId="{F0A1EA74-45DD-4630-8DBB-42CEFC8CB45E}" dt="2026-10-05T10:44:26.353" v="398" actId="2711"/>
          <ac:spMkLst>
            <pc:docMk/>
            <pc:sldMk cId="155110950" sldId="838"/>
            <ac:spMk id="6" creationId="{0AB4B4C6-35FA-D1F0-96B0-D9777FCF1FB9}"/>
          </ac:spMkLst>
        </pc:spChg>
        <pc:spChg chg="mod">
          <ac:chgData name="Greg Huffman" userId="c3d41137-db77-4c01-800b-e7a1c0799373" providerId="ADAL" clId="{F0A1EA74-45DD-4630-8DBB-42CEFC8CB45E}" dt="2026-10-05T10:44:09.711" v="395" actId="2711"/>
          <ac:spMkLst>
            <pc:docMk/>
            <pc:sldMk cId="155110950" sldId="838"/>
            <ac:spMk id="233" creationId="{8FC9ABD1-613B-09A8-EABB-059AB01FB606}"/>
          </ac:spMkLst>
        </pc:spChg>
        <pc:picChg chg="mod">
          <ac:chgData name="Greg Huffman" userId="c3d41137-db77-4c01-800b-e7a1c0799373" providerId="ADAL" clId="{F0A1EA74-45DD-4630-8DBB-42CEFC8CB45E}" dt="2026-10-05T10:56:02.161" v="526" actId="1036"/>
          <ac:picMkLst>
            <pc:docMk/>
            <pc:sldMk cId="155110950" sldId="838"/>
            <ac:picMk id="15" creationId="{A73924BF-9D36-74B5-345A-68A0F608E8AF}"/>
          </ac:picMkLst>
        </pc:picChg>
        <pc:picChg chg="mod">
          <ac:chgData name="Greg Huffman" userId="c3d41137-db77-4c01-800b-e7a1c0799373" providerId="ADAL" clId="{F0A1EA74-45DD-4630-8DBB-42CEFC8CB45E}" dt="2026-10-05T10:56:06.922" v="548" actId="1035"/>
          <ac:picMkLst>
            <pc:docMk/>
            <pc:sldMk cId="155110950" sldId="838"/>
            <ac:picMk id="17" creationId="{F8C1AD7F-B829-CE86-935F-5C8064C89A06}"/>
          </ac:picMkLst>
        </pc:picChg>
        <pc:picChg chg="mod">
          <ac:chgData name="Greg Huffman" userId="c3d41137-db77-4c01-800b-e7a1c0799373" providerId="ADAL" clId="{F0A1EA74-45DD-4630-8DBB-42CEFC8CB45E}" dt="2026-10-05T10:56:11.172" v="559" actId="1035"/>
          <ac:picMkLst>
            <pc:docMk/>
            <pc:sldMk cId="155110950" sldId="838"/>
            <ac:picMk id="19" creationId="{1688D9EA-8D75-AF14-3313-574A29BA3B9F}"/>
          </ac:picMkLst>
        </pc:picChg>
        <pc:picChg chg="mod">
          <ac:chgData name="Greg Huffman" userId="c3d41137-db77-4c01-800b-e7a1c0799373" providerId="ADAL" clId="{F0A1EA74-45DD-4630-8DBB-42CEFC8CB45E}" dt="2026-10-05T10:56:16.542" v="575" actId="1036"/>
          <ac:picMkLst>
            <pc:docMk/>
            <pc:sldMk cId="155110950" sldId="838"/>
            <ac:picMk id="21" creationId="{5BDF4F1F-DEDC-94AE-8F88-ED95C2286686}"/>
          </ac:picMkLst>
        </pc:picChg>
        <pc:picChg chg="mod">
          <ac:chgData name="Greg Huffman" userId="c3d41137-db77-4c01-800b-e7a1c0799373" providerId="ADAL" clId="{F0A1EA74-45DD-4630-8DBB-42CEFC8CB45E}" dt="2026-10-05T10:56:20.902" v="591" actId="1036"/>
          <ac:picMkLst>
            <pc:docMk/>
            <pc:sldMk cId="155110950" sldId="838"/>
            <ac:picMk id="23" creationId="{301D5789-A315-C0E3-33B3-8DC7561C9B30}"/>
          </ac:picMkLst>
        </pc:picChg>
      </pc:sldChg>
      <pc:sldChg chg="addSp modSp mod">
        <pc:chgData name="Greg Huffman" userId="c3d41137-db77-4c01-800b-e7a1c0799373" providerId="ADAL" clId="{F0A1EA74-45DD-4630-8DBB-42CEFC8CB45E}" dt="2026-10-05T10:51:06.868" v="453" actId="2711"/>
        <pc:sldMkLst>
          <pc:docMk/>
          <pc:sldMk cId="3793646947" sldId="839"/>
        </pc:sldMkLst>
        <pc:spChg chg="add mod">
          <ac:chgData name="Greg Huffman" userId="c3d41137-db77-4c01-800b-e7a1c0799373" providerId="ADAL" clId="{F0A1EA74-45DD-4630-8DBB-42CEFC8CB45E}" dt="2026-10-05T10:50:39.246" v="449" actId="2711"/>
          <ac:spMkLst>
            <pc:docMk/>
            <pc:sldMk cId="3793646947" sldId="839"/>
            <ac:spMk id="3" creationId="{B50F74B5-6B9E-6963-3B29-D9B6DAC3A3F6}"/>
          </ac:spMkLst>
        </pc:spChg>
        <pc:spChg chg="add mod">
          <ac:chgData name="Greg Huffman" userId="c3d41137-db77-4c01-800b-e7a1c0799373" providerId="ADAL" clId="{F0A1EA74-45DD-4630-8DBB-42CEFC8CB45E}" dt="2026-10-05T10:49:35.890" v="444" actId="2711"/>
          <ac:spMkLst>
            <pc:docMk/>
            <pc:sldMk cId="3793646947" sldId="839"/>
            <ac:spMk id="4" creationId="{84CBE580-A068-1E56-6F53-6183305B20B2}"/>
          </ac:spMkLst>
        </pc:spChg>
        <pc:spChg chg="add mod">
          <ac:chgData name="Greg Huffman" userId="c3d41137-db77-4c01-800b-e7a1c0799373" providerId="ADAL" clId="{F0A1EA74-45DD-4630-8DBB-42CEFC8CB45E}" dt="2026-10-05T10:49:44.524" v="445" actId="2711"/>
          <ac:spMkLst>
            <pc:docMk/>
            <pc:sldMk cId="3793646947" sldId="839"/>
            <ac:spMk id="6" creationId="{FED059B6-C056-687B-0074-87AB6D45CD9D}"/>
          </ac:spMkLst>
        </pc:spChg>
        <pc:spChg chg="add mod">
          <ac:chgData name="Greg Huffman" userId="c3d41137-db77-4c01-800b-e7a1c0799373" providerId="ADAL" clId="{F0A1EA74-45DD-4630-8DBB-42CEFC8CB45E}" dt="2026-10-05T10:50:46.244" v="450" actId="2711"/>
          <ac:spMkLst>
            <pc:docMk/>
            <pc:sldMk cId="3793646947" sldId="839"/>
            <ac:spMk id="7" creationId="{9FA4C9B2-D0FC-F673-61BB-2DA6C4D58923}"/>
          </ac:spMkLst>
        </pc:spChg>
        <pc:spChg chg="add mod">
          <ac:chgData name="Greg Huffman" userId="c3d41137-db77-4c01-800b-e7a1c0799373" providerId="ADAL" clId="{F0A1EA74-45DD-4630-8DBB-42CEFC8CB45E}" dt="2026-10-05T10:49:52.873" v="446" actId="2711"/>
          <ac:spMkLst>
            <pc:docMk/>
            <pc:sldMk cId="3793646947" sldId="839"/>
            <ac:spMk id="9" creationId="{4FFED13A-B34E-49CA-FB14-071E06140846}"/>
          </ac:spMkLst>
        </pc:spChg>
        <pc:spChg chg="add mod">
          <ac:chgData name="Greg Huffman" userId="c3d41137-db77-4c01-800b-e7a1c0799373" providerId="ADAL" clId="{F0A1EA74-45DD-4630-8DBB-42CEFC8CB45E}" dt="2026-10-05T10:50:51.636" v="451" actId="2711"/>
          <ac:spMkLst>
            <pc:docMk/>
            <pc:sldMk cId="3793646947" sldId="839"/>
            <ac:spMk id="10" creationId="{CF967D71-E65A-D541-22D3-4D253C1CFEFE}"/>
          </ac:spMkLst>
        </pc:spChg>
        <pc:spChg chg="add mod">
          <ac:chgData name="Greg Huffman" userId="c3d41137-db77-4c01-800b-e7a1c0799373" providerId="ADAL" clId="{F0A1EA74-45DD-4630-8DBB-42CEFC8CB45E}" dt="2026-10-05T10:50:00.426" v="447" actId="2711"/>
          <ac:spMkLst>
            <pc:docMk/>
            <pc:sldMk cId="3793646947" sldId="839"/>
            <ac:spMk id="12" creationId="{E92F6859-F27B-C35A-32D9-86E45C4DBF8F}"/>
          </ac:spMkLst>
        </pc:spChg>
        <pc:spChg chg="add mod">
          <ac:chgData name="Greg Huffman" userId="c3d41137-db77-4c01-800b-e7a1c0799373" providerId="ADAL" clId="{F0A1EA74-45DD-4630-8DBB-42CEFC8CB45E}" dt="2026-10-05T10:50:58.211" v="452" actId="2711"/>
          <ac:spMkLst>
            <pc:docMk/>
            <pc:sldMk cId="3793646947" sldId="839"/>
            <ac:spMk id="14" creationId="{B46951F8-3F6F-AD98-0899-0880E1708AE9}"/>
          </ac:spMkLst>
        </pc:spChg>
        <pc:spChg chg="add mod">
          <ac:chgData name="Greg Huffman" userId="c3d41137-db77-4c01-800b-e7a1c0799373" providerId="ADAL" clId="{F0A1EA74-45DD-4630-8DBB-42CEFC8CB45E}" dt="2026-10-05T10:50:08.127" v="448" actId="2711"/>
          <ac:spMkLst>
            <pc:docMk/>
            <pc:sldMk cId="3793646947" sldId="839"/>
            <ac:spMk id="16" creationId="{2711A28A-A329-DA2B-ECD1-4A514F49F73F}"/>
          </ac:spMkLst>
        </pc:spChg>
        <pc:spChg chg="add mod">
          <ac:chgData name="Greg Huffman" userId="c3d41137-db77-4c01-800b-e7a1c0799373" providerId="ADAL" clId="{F0A1EA74-45DD-4630-8DBB-42CEFC8CB45E}" dt="2026-10-05T10:51:06.868" v="453" actId="2711"/>
          <ac:spMkLst>
            <pc:docMk/>
            <pc:sldMk cId="3793646947" sldId="839"/>
            <ac:spMk id="17" creationId="{97C00AA3-4C43-9606-3987-3680194FBE88}"/>
          </ac:spMkLst>
        </pc:spChg>
        <pc:spChg chg="mod">
          <ac:chgData name="Greg Huffman" userId="c3d41137-db77-4c01-800b-e7a1c0799373" providerId="ADAL" clId="{F0A1EA74-45DD-4630-8DBB-42CEFC8CB45E}" dt="2026-10-05T10:49:30.241" v="443" actId="2711"/>
          <ac:spMkLst>
            <pc:docMk/>
            <pc:sldMk cId="3793646947" sldId="839"/>
            <ac:spMk id="233" creationId="{EABB26EC-A979-6C69-D26B-590000C7FEE2}"/>
          </ac:spMkLst>
        </pc:spChg>
      </pc:sldChg>
      <pc:sldChg chg="addSp delSp modSp mod ord">
        <pc:chgData name="Greg Huffman" userId="c3d41137-db77-4c01-800b-e7a1c0799373" providerId="ADAL" clId="{F0A1EA74-45DD-4630-8DBB-42CEFC8CB45E}" dt="2026-10-05T10:49:17.541" v="442" actId="478"/>
        <pc:sldMkLst>
          <pc:docMk/>
          <pc:sldMk cId="1646159167" sldId="841"/>
        </pc:sldMkLst>
        <pc:spChg chg="mod">
          <ac:chgData name="Greg Huffman" userId="c3d41137-db77-4c01-800b-e7a1c0799373" providerId="ADAL" clId="{F0A1EA74-45DD-4630-8DBB-42CEFC8CB45E}" dt="2026-10-05T10:47:50.353" v="428" actId="2711"/>
          <ac:spMkLst>
            <pc:docMk/>
            <pc:sldMk cId="1646159167" sldId="841"/>
            <ac:spMk id="4" creationId="{9AE68D15-5FC2-3A52-F8DE-7A057E708405}"/>
          </ac:spMkLst>
        </pc:spChg>
        <pc:spChg chg="mod">
          <ac:chgData name="Greg Huffman" userId="c3d41137-db77-4c01-800b-e7a1c0799373" providerId="ADAL" clId="{F0A1EA74-45DD-4630-8DBB-42CEFC8CB45E}" dt="2026-10-05T10:47:38.884" v="426" actId="2711"/>
          <ac:spMkLst>
            <pc:docMk/>
            <pc:sldMk cId="1646159167" sldId="841"/>
            <ac:spMk id="5" creationId="{3142E024-9F01-FCF2-0490-FEFA0C4DC266}"/>
          </ac:spMkLst>
        </pc:spChg>
        <pc:spChg chg="mod">
          <ac:chgData name="Greg Huffman" userId="c3d41137-db77-4c01-800b-e7a1c0799373" providerId="ADAL" clId="{F0A1EA74-45DD-4630-8DBB-42CEFC8CB45E}" dt="2026-10-05T10:47:57.491" v="429" actId="2711"/>
          <ac:spMkLst>
            <pc:docMk/>
            <pc:sldMk cId="1646159167" sldId="841"/>
            <ac:spMk id="6" creationId="{AD309EE6-5427-8C0B-2587-038C090CBD50}"/>
          </ac:spMkLst>
        </pc:spChg>
        <pc:spChg chg="mod">
          <ac:chgData name="Greg Huffman" userId="c3d41137-db77-4c01-800b-e7a1c0799373" providerId="ADAL" clId="{F0A1EA74-45DD-4630-8DBB-42CEFC8CB45E}" dt="2026-10-05T10:48:39.832" v="435" actId="2711"/>
          <ac:spMkLst>
            <pc:docMk/>
            <pc:sldMk cId="1646159167" sldId="841"/>
            <ac:spMk id="7" creationId="{515CAC33-ED7C-C7B5-7CF6-50835CAD183F}"/>
          </ac:spMkLst>
        </pc:spChg>
        <pc:spChg chg="mod">
          <ac:chgData name="Greg Huffman" userId="c3d41137-db77-4c01-800b-e7a1c0799373" providerId="ADAL" clId="{F0A1EA74-45DD-4630-8DBB-42CEFC8CB45E}" dt="2026-10-05T10:48:07.338" v="430" actId="2711"/>
          <ac:spMkLst>
            <pc:docMk/>
            <pc:sldMk cId="1646159167" sldId="841"/>
            <ac:spMk id="8" creationId="{F1A0EFE6-C765-1E93-A79A-34955E619C9B}"/>
          </ac:spMkLst>
        </pc:spChg>
        <pc:spChg chg="add mod">
          <ac:chgData name="Greg Huffman" userId="c3d41137-db77-4c01-800b-e7a1c0799373" providerId="ADAL" clId="{F0A1EA74-45DD-4630-8DBB-42CEFC8CB45E}" dt="2026-10-05T10:48:13.497" v="431" actId="2711"/>
          <ac:spMkLst>
            <pc:docMk/>
            <pc:sldMk cId="1646159167" sldId="841"/>
            <ac:spMk id="9" creationId="{50E20951-0670-AB9F-6E4D-9A52BABE00CF}"/>
          </ac:spMkLst>
        </pc:spChg>
        <pc:spChg chg="add mod">
          <ac:chgData name="Greg Huffman" userId="c3d41137-db77-4c01-800b-e7a1c0799373" providerId="ADAL" clId="{F0A1EA74-45DD-4630-8DBB-42CEFC8CB45E}" dt="2026-10-05T10:48:50.748" v="437" actId="2711"/>
          <ac:spMkLst>
            <pc:docMk/>
            <pc:sldMk cId="1646159167" sldId="841"/>
            <ac:spMk id="10" creationId="{032EA2BC-419A-53B3-F35B-8BC8C310A422}"/>
          </ac:spMkLst>
        </pc:spChg>
        <pc:spChg chg="add mod">
          <ac:chgData name="Greg Huffman" userId="c3d41137-db77-4c01-800b-e7a1c0799373" providerId="ADAL" clId="{F0A1EA74-45DD-4630-8DBB-42CEFC8CB45E}" dt="2026-10-05T10:48:44.908" v="436" actId="2711"/>
          <ac:spMkLst>
            <pc:docMk/>
            <pc:sldMk cId="1646159167" sldId="841"/>
            <ac:spMk id="11" creationId="{5903720D-1927-3F75-0EE4-FF4DD2696B24}"/>
          </ac:spMkLst>
        </pc:spChg>
        <pc:spChg chg="add del mod">
          <ac:chgData name="Greg Huffman" userId="c3d41137-db77-4c01-800b-e7a1c0799373" providerId="ADAL" clId="{F0A1EA74-45DD-4630-8DBB-42CEFC8CB45E}" dt="2026-10-05T10:49:17.541" v="442" actId="478"/>
          <ac:spMkLst>
            <pc:docMk/>
            <pc:sldMk cId="1646159167" sldId="841"/>
            <ac:spMk id="18" creationId="{7647962B-8686-2930-0C94-6FF836CC61CD}"/>
          </ac:spMkLst>
        </pc:spChg>
        <pc:spChg chg="add mod">
          <ac:chgData name="Greg Huffman" userId="c3d41137-db77-4c01-800b-e7a1c0799373" providerId="ADAL" clId="{F0A1EA74-45DD-4630-8DBB-42CEFC8CB45E}" dt="2026-10-05T10:48:56.945" v="438" actId="2711"/>
          <ac:spMkLst>
            <pc:docMk/>
            <pc:sldMk cId="1646159167" sldId="841"/>
            <ac:spMk id="19" creationId="{28E8E18D-BEEC-FD4D-77BE-C04738830565}"/>
          </ac:spMkLst>
        </pc:spChg>
        <pc:spChg chg="add mod">
          <ac:chgData name="Greg Huffman" userId="c3d41137-db77-4c01-800b-e7a1c0799373" providerId="ADAL" clId="{F0A1EA74-45DD-4630-8DBB-42CEFC8CB45E}" dt="2026-10-05T10:48:19.665" v="432" actId="2711"/>
          <ac:spMkLst>
            <pc:docMk/>
            <pc:sldMk cId="1646159167" sldId="841"/>
            <ac:spMk id="20" creationId="{EDC10B5A-3142-0193-FB56-004FA7EA1872}"/>
          </ac:spMkLst>
        </pc:spChg>
        <pc:spChg chg="add mod">
          <ac:chgData name="Greg Huffman" userId="c3d41137-db77-4c01-800b-e7a1c0799373" providerId="ADAL" clId="{F0A1EA74-45DD-4630-8DBB-42CEFC8CB45E}" dt="2026-10-05T10:49:03.658" v="439" actId="2711"/>
          <ac:spMkLst>
            <pc:docMk/>
            <pc:sldMk cId="1646159167" sldId="841"/>
            <ac:spMk id="23" creationId="{F908C1F8-C55B-BB78-D478-6EB6FDCB5CF4}"/>
          </ac:spMkLst>
        </pc:spChg>
        <pc:spChg chg="mod">
          <ac:chgData name="Greg Huffman" userId="c3d41137-db77-4c01-800b-e7a1c0799373" providerId="ADAL" clId="{F0A1EA74-45DD-4630-8DBB-42CEFC8CB45E}" dt="2026-10-05T10:48:26.836" v="433" actId="2711"/>
          <ac:spMkLst>
            <pc:docMk/>
            <pc:sldMk cId="1646159167" sldId="841"/>
            <ac:spMk id="24" creationId="{02CCB184-C921-330F-ECE7-10B8C5E49570}"/>
          </ac:spMkLst>
        </pc:spChg>
        <pc:spChg chg="add mod">
          <ac:chgData name="Greg Huffman" userId="c3d41137-db77-4c01-800b-e7a1c0799373" providerId="ADAL" clId="{F0A1EA74-45DD-4630-8DBB-42CEFC8CB45E}" dt="2026-10-05T10:49:08.377" v="440" actId="2711"/>
          <ac:spMkLst>
            <pc:docMk/>
            <pc:sldMk cId="1646159167" sldId="841"/>
            <ac:spMk id="26" creationId="{2B954CF0-9A1E-1A44-1791-EAEAD8B10014}"/>
          </ac:spMkLst>
        </pc:spChg>
        <pc:spChg chg="add mod">
          <ac:chgData name="Greg Huffman" userId="c3d41137-db77-4c01-800b-e7a1c0799373" providerId="ADAL" clId="{F0A1EA74-45DD-4630-8DBB-42CEFC8CB45E}" dt="2026-10-05T10:48:33.054" v="434" actId="2711"/>
          <ac:spMkLst>
            <pc:docMk/>
            <pc:sldMk cId="1646159167" sldId="841"/>
            <ac:spMk id="27" creationId="{07789971-0D18-0F7A-DE8E-5837A287CC3E}"/>
          </ac:spMkLst>
        </pc:spChg>
        <pc:spChg chg="mod">
          <ac:chgData name="Greg Huffman" userId="c3d41137-db77-4c01-800b-e7a1c0799373" providerId="ADAL" clId="{F0A1EA74-45DD-4630-8DBB-42CEFC8CB45E}" dt="2026-10-05T10:47:32.038" v="425" actId="2711"/>
          <ac:spMkLst>
            <pc:docMk/>
            <pc:sldMk cId="1646159167" sldId="841"/>
            <ac:spMk id="233" creationId="{0030A604-8AC5-0867-DA2C-2FD28CC3C370}"/>
          </ac:spMkLst>
        </pc:spChg>
        <pc:picChg chg="del">
          <ac:chgData name="Greg Huffman" userId="c3d41137-db77-4c01-800b-e7a1c0799373" providerId="ADAL" clId="{F0A1EA74-45DD-4630-8DBB-42CEFC8CB45E}" dt="2026-10-05T10:49:14.283" v="441" actId="478"/>
          <ac:picMkLst>
            <pc:docMk/>
            <pc:sldMk cId="1646159167" sldId="841"/>
            <ac:picMk id="21" creationId="{21FC9827-5FF2-6E57-EF5C-F7F23FA91432}"/>
          </ac:picMkLst>
        </pc:picChg>
      </pc:sldChg>
      <pc:sldChg chg="modSp mod ord">
        <pc:chgData name="Greg Huffman" userId="c3d41137-db77-4c01-800b-e7a1c0799373" providerId="ADAL" clId="{F0A1EA74-45DD-4630-8DBB-42CEFC8CB45E}" dt="2026-10-05T10:51:34.745" v="455" actId="2711"/>
        <pc:sldMkLst>
          <pc:docMk/>
          <pc:sldMk cId="1660675621" sldId="842"/>
        </pc:sldMkLst>
        <pc:spChg chg="mod">
          <ac:chgData name="Greg Huffman" userId="c3d41137-db77-4c01-800b-e7a1c0799373" providerId="ADAL" clId="{F0A1EA74-45DD-4630-8DBB-42CEFC8CB45E}" dt="2026-10-05T10:51:34.745" v="455" actId="2711"/>
          <ac:spMkLst>
            <pc:docMk/>
            <pc:sldMk cId="1660675621" sldId="842"/>
            <ac:spMk id="233" creationId="{D32052D0-A11D-32EA-789E-61FA1B706CB9}"/>
          </ac:spMkLst>
        </pc:spChg>
      </pc:sldChg>
      <pc:sldChg chg="modSp mod ord">
        <pc:chgData name="Greg Huffman" userId="c3d41137-db77-4c01-800b-e7a1c0799373" providerId="ADAL" clId="{F0A1EA74-45DD-4630-8DBB-42CEFC8CB45E}" dt="2026-10-05T10:46:45.594" v="419" actId="1035"/>
        <pc:sldMkLst>
          <pc:docMk/>
          <pc:sldMk cId="583435776" sldId="844"/>
        </pc:sldMkLst>
        <pc:spChg chg="mod">
          <ac:chgData name="Greg Huffman" userId="c3d41137-db77-4c01-800b-e7a1c0799373" providerId="ADAL" clId="{F0A1EA74-45DD-4630-8DBB-42CEFC8CB45E}" dt="2026-10-05T10:46:27.194" v="411" actId="2711"/>
          <ac:spMkLst>
            <pc:docMk/>
            <pc:sldMk cId="583435776" sldId="844"/>
            <ac:spMk id="10" creationId="{3D21C3DE-1E00-5481-2EA0-6F7FBABAE10A}"/>
          </ac:spMkLst>
        </pc:spChg>
        <pc:spChg chg="mod">
          <ac:chgData name="Greg Huffman" userId="c3d41137-db77-4c01-800b-e7a1c0799373" providerId="ADAL" clId="{F0A1EA74-45DD-4630-8DBB-42CEFC8CB45E}" dt="2026-10-05T10:46:22.068" v="410" actId="2711"/>
          <ac:spMkLst>
            <pc:docMk/>
            <pc:sldMk cId="583435776" sldId="844"/>
            <ac:spMk id="233" creationId="{9C67320A-4C1D-D028-60A9-4639A75B083C}"/>
          </ac:spMkLst>
        </pc:spChg>
        <pc:picChg chg="mod">
          <ac:chgData name="Greg Huffman" userId="c3d41137-db77-4c01-800b-e7a1c0799373" providerId="ADAL" clId="{F0A1EA74-45DD-4630-8DBB-42CEFC8CB45E}" dt="2026-10-05T10:46:45.594" v="419" actId="1035"/>
          <ac:picMkLst>
            <pc:docMk/>
            <pc:sldMk cId="583435776" sldId="844"/>
            <ac:picMk id="19" creationId="{65A33BCD-A120-251D-05EC-EA079FFBFE7C}"/>
          </ac:picMkLst>
        </pc:picChg>
      </pc:sldChg>
      <pc:sldChg chg="addSp modSp mod">
        <pc:chgData name="Greg Huffman" userId="c3d41137-db77-4c01-800b-e7a1c0799373" providerId="ADAL" clId="{F0A1EA74-45DD-4630-8DBB-42CEFC8CB45E}" dt="2026-10-05T10:52:23.460" v="461" actId="2711"/>
        <pc:sldMkLst>
          <pc:docMk/>
          <pc:sldMk cId="2429246591" sldId="847"/>
        </pc:sldMkLst>
        <pc:spChg chg="add mod">
          <ac:chgData name="Greg Huffman" userId="c3d41137-db77-4c01-800b-e7a1c0799373" providerId="ADAL" clId="{F0A1EA74-45DD-4630-8DBB-42CEFC8CB45E}" dt="2026-09-19T12:30:25.595" v="133"/>
          <ac:spMkLst>
            <pc:docMk/>
            <pc:sldMk cId="2429246591" sldId="847"/>
            <ac:spMk id="10" creationId="{F1AC19AD-7BF4-F089-42FF-F432C203B0BA}"/>
          </ac:spMkLst>
        </pc:spChg>
        <pc:spChg chg="add mod">
          <ac:chgData name="Greg Huffman" userId="c3d41137-db77-4c01-800b-e7a1c0799373" providerId="ADAL" clId="{F0A1EA74-45DD-4630-8DBB-42CEFC8CB45E}" dt="2026-09-19T12:30:25.595" v="133"/>
          <ac:spMkLst>
            <pc:docMk/>
            <pc:sldMk cId="2429246591" sldId="847"/>
            <ac:spMk id="11" creationId="{40F6606D-C4A6-ECF5-91BC-0C01EC033093}"/>
          </ac:spMkLst>
        </pc:spChg>
        <pc:spChg chg="add mod">
          <ac:chgData name="Greg Huffman" userId="c3d41137-db77-4c01-800b-e7a1c0799373" providerId="ADAL" clId="{F0A1EA74-45DD-4630-8DBB-42CEFC8CB45E}" dt="2026-09-19T12:30:25.595" v="133"/>
          <ac:spMkLst>
            <pc:docMk/>
            <pc:sldMk cId="2429246591" sldId="847"/>
            <ac:spMk id="12" creationId="{7CD03AFF-40F4-C364-1AE6-AA68B86A1485}"/>
          </ac:spMkLst>
        </pc:spChg>
        <pc:spChg chg="add mod">
          <ac:chgData name="Greg Huffman" userId="c3d41137-db77-4c01-800b-e7a1c0799373" providerId="ADAL" clId="{F0A1EA74-45DD-4630-8DBB-42CEFC8CB45E}" dt="2026-09-19T12:30:25.595" v="133"/>
          <ac:spMkLst>
            <pc:docMk/>
            <pc:sldMk cId="2429246591" sldId="847"/>
            <ac:spMk id="14" creationId="{AAD4437D-6FBC-903E-EBC6-DF00BED1A524}"/>
          </ac:spMkLst>
        </pc:spChg>
        <pc:spChg chg="mod">
          <ac:chgData name="Greg Huffman" userId="c3d41137-db77-4c01-800b-e7a1c0799373" providerId="ADAL" clId="{F0A1EA74-45DD-4630-8DBB-42CEFC8CB45E}" dt="2026-10-05T10:52:23.460" v="461" actId="2711"/>
          <ac:spMkLst>
            <pc:docMk/>
            <pc:sldMk cId="2429246591" sldId="847"/>
            <ac:spMk id="18" creationId="{37D8FE30-2A6A-59A5-21DF-E3889CA7849F}"/>
          </ac:spMkLst>
        </pc:spChg>
        <pc:spChg chg="mod">
          <ac:chgData name="Greg Huffman" userId="c3d41137-db77-4c01-800b-e7a1c0799373" providerId="ADAL" clId="{F0A1EA74-45DD-4630-8DBB-42CEFC8CB45E}" dt="2026-10-05T10:52:15.223" v="460" actId="2711"/>
          <ac:spMkLst>
            <pc:docMk/>
            <pc:sldMk cId="2429246591" sldId="847"/>
            <ac:spMk id="233" creationId="{770DC1B6-8144-1A17-C096-E61950933D9A}"/>
          </ac:spMkLst>
        </pc:spChg>
        <pc:picChg chg="add mod">
          <ac:chgData name="Greg Huffman" userId="c3d41137-db77-4c01-800b-e7a1c0799373" providerId="ADAL" clId="{F0A1EA74-45DD-4630-8DBB-42CEFC8CB45E}" dt="2026-09-19T12:30:25.595" v="133"/>
          <ac:picMkLst>
            <pc:docMk/>
            <pc:sldMk cId="2429246591" sldId="847"/>
            <ac:picMk id="9" creationId="{FE8392C2-A327-A64B-676E-C8E87C643B83}"/>
          </ac:picMkLst>
        </pc:picChg>
        <pc:cxnChg chg="add mod">
          <ac:chgData name="Greg Huffman" userId="c3d41137-db77-4c01-800b-e7a1c0799373" providerId="ADAL" clId="{F0A1EA74-45DD-4630-8DBB-42CEFC8CB45E}" dt="2026-09-19T12:30:25.595" v="133"/>
          <ac:cxnSpMkLst>
            <pc:docMk/>
            <pc:sldMk cId="2429246591" sldId="847"/>
            <ac:cxnSpMk id="15" creationId="{C1DF150B-E75D-7023-8899-A3C56EEA2F19}"/>
          </ac:cxnSpMkLst>
        </pc:cxnChg>
        <pc:cxnChg chg="add mod">
          <ac:chgData name="Greg Huffman" userId="c3d41137-db77-4c01-800b-e7a1c0799373" providerId="ADAL" clId="{F0A1EA74-45DD-4630-8DBB-42CEFC8CB45E}" dt="2026-09-19T12:30:25.595" v="133"/>
          <ac:cxnSpMkLst>
            <pc:docMk/>
            <pc:sldMk cId="2429246591" sldId="847"/>
            <ac:cxnSpMk id="16" creationId="{51010951-9824-20F8-5309-4874223C41C7}"/>
          </ac:cxnSpMkLst>
        </pc:cxnChg>
      </pc:sldChg>
      <pc:sldChg chg="modSp mod ord">
        <pc:chgData name="Greg Huffman" userId="c3d41137-db77-4c01-800b-e7a1c0799373" providerId="ADAL" clId="{F0A1EA74-45DD-4630-8DBB-42CEFC8CB45E}" dt="2026-10-05T10:52:06.830" v="459" actId="2711"/>
        <pc:sldMkLst>
          <pc:docMk/>
          <pc:sldMk cId="60867427" sldId="848"/>
        </pc:sldMkLst>
        <pc:spChg chg="mod">
          <ac:chgData name="Greg Huffman" userId="c3d41137-db77-4c01-800b-e7a1c0799373" providerId="ADAL" clId="{F0A1EA74-45DD-4630-8DBB-42CEFC8CB45E}" dt="2026-10-05T10:52:06.830" v="459" actId="2711"/>
          <ac:spMkLst>
            <pc:docMk/>
            <pc:sldMk cId="60867427" sldId="848"/>
            <ac:spMk id="8" creationId="{1E0C81E3-85F5-6BB7-8294-1A5E0D8C14E7}"/>
          </ac:spMkLst>
        </pc:spChg>
        <pc:spChg chg="mod">
          <ac:chgData name="Greg Huffman" userId="c3d41137-db77-4c01-800b-e7a1c0799373" providerId="ADAL" clId="{F0A1EA74-45DD-4630-8DBB-42CEFC8CB45E}" dt="2026-10-05T10:52:00.549" v="458" actId="2711"/>
          <ac:spMkLst>
            <pc:docMk/>
            <pc:sldMk cId="60867427" sldId="848"/>
            <ac:spMk id="233" creationId="{441B242E-BF8F-0C19-76AD-C466DF946807}"/>
          </ac:spMkLst>
        </pc:spChg>
      </pc:sldChg>
      <pc:sldChg chg="modSp mod">
        <pc:chgData name="Greg Huffman" userId="c3d41137-db77-4c01-800b-e7a1c0799373" providerId="ADAL" clId="{F0A1EA74-45DD-4630-8DBB-42CEFC8CB45E}" dt="2026-10-05T10:52:38.944" v="463" actId="2711"/>
        <pc:sldMkLst>
          <pc:docMk/>
          <pc:sldMk cId="2485809578" sldId="849"/>
        </pc:sldMkLst>
        <pc:spChg chg="mod">
          <ac:chgData name="Greg Huffman" userId="c3d41137-db77-4c01-800b-e7a1c0799373" providerId="ADAL" clId="{F0A1EA74-45DD-4630-8DBB-42CEFC8CB45E}" dt="2026-10-05T10:52:38.944" v="463" actId="2711"/>
          <ac:spMkLst>
            <pc:docMk/>
            <pc:sldMk cId="2485809578" sldId="849"/>
            <ac:spMk id="6" creationId="{93D54F0E-10F4-BBC5-4F77-05A98EFD9AF1}"/>
          </ac:spMkLst>
        </pc:spChg>
        <pc:spChg chg="mod">
          <ac:chgData name="Greg Huffman" userId="c3d41137-db77-4c01-800b-e7a1c0799373" providerId="ADAL" clId="{F0A1EA74-45DD-4630-8DBB-42CEFC8CB45E}" dt="2026-10-05T10:52:31.419" v="462" actId="2711"/>
          <ac:spMkLst>
            <pc:docMk/>
            <pc:sldMk cId="2485809578" sldId="849"/>
            <ac:spMk id="233" creationId="{AC24F377-63B9-698D-9AE6-4AF604BA18AF}"/>
          </ac:spMkLst>
        </pc:spChg>
      </pc:sldChg>
      <pc:sldChg chg="modSp mod">
        <pc:chgData name="Greg Huffman" userId="c3d41137-db77-4c01-800b-e7a1c0799373" providerId="ADAL" clId="{F0A1EA74-45DD-4630-8DBB-42CEFC8CB45E}" dt="2026-10-05T10:53:00.833" v="465" actId="2711"/>
        <pc:sldMkLst>
          <pc:docMk/>
          <pc:sldMk cId="692507570" sldId="850"/>
        </pc:sldMkLst>
        <pc:spChg chg="mod">
          <ac:chgData name="Greg Huffman" userId="c3d41137-db77-4c01-800b-e7a1c0799373" providerId="ADAL" clId="{F0A1EA74-45DD-4630-8DBB-42CEFC8CB45E}" dt="2026-10-05T10:53:00.833" v="465" actId="2711"/>
          <ac:spMkLst>
            <pc:docMk/>
            <pc:sldMk cId="692507570" sldId="850"/>
            <ac:spMk id="4" creationId="{E3132AC0-823C-0C02-DD5B-8DB247A8A6F0}"/>
          </ac:spMkLst>
        </pc:spChg>
        <pc:spChg chg="mod">
          <ac:chgData name="Greg Huffman" userId="c3d41137-db77-4c01-800b-e7a1c0799373" providerId="ADAL" clId="{F0A1EA74-45DD-4630-8DBB-42CEFC8CB45E}" dt="2026-10-05T10:52:49.685" v="464" actId="2711"/>
          <ac:spMkLst>
            <pc:docMk/>
            <pc:sldMk cId="692507570" sldId="850"/>
            <ac:spMk id="233" creationId="{62B0DD56-B709-FBAF-A4F4-A91F6806F1BC}"/>
          </ac:spMkLst>
        </pc:spChg>
      </pc:sldChg>
      <pc:sldChg chg="modSp mod">
        <pc:chgData name="Greg Huffman" userId="c3d41137-db77-4c01-800b-e7a1c0799373" providerId="ADAL" clId="{F0A1EA74-45DD-4630-8DBB-42CEFC8CB45E}" dt="2026-10-05T10:53:57.030" v="483" actId="2711"/>
        <pc:sldMkLst>
          <pc:docMk/>
          <pc:sldMk cId="3679230827" sldId="851"/>
        </pc:sldMkLst>
        <pc:spChg chg="mod">
          <ac:chgData name="Greg Huffman" userId="c3d41137-db77-4c01-800b-e7a1c0799373" providerId="ADAL" clId="{F0A1EA74-45DD-4630-8DBB-42CEFC8CB45E}" dt="2026-10-05T10:53:57.030" v="483" actId="2711"/>
          <ac:spMkLst>
            <pc:docMk/>
            <pc:sldMk cId="3679230827" sldId="851"/>
            <ac:spMk id="6" creationId="{E8927468-23ED-1D70-F22B-30314CA10D7E}"/>
          </ac:spMkLst>
        </pc:spChg>
        <pc:spChg chg="mod">
          <ac:chgData name="Greg Huffman" userId="c3d41137-db77-4c01-800b-e7a1c0799373" providerId="ADAL" clId="{F0A1EA74-45DD-4630-8DBB-42CEFC8CB45E}" dt="2026-10-05T10:53:46.523" v="482" actId="2711"/>
          <ac:spMkLst>
            <pc:docMk/>
            <pc:sldMk cId="3679230827" sldId="851"/>
            <ac:spMk id="233" creationId="{50B7D621-39F9-8B10-0E60-2B33BC667C10}"/>
          </ac:spMkLst>
        </pc:spChg>
      </pc:sldChg>
      <pc:sldChg chg="delSp modSp mod">
        <pc:chgData name="Greg Huffman" userId="c3d41137-db77-4c01-800b-e7a1c0799373" providerId="ADAL" clId="{F0A1EA74-45DD-4630-8DBB-42CEFC8CB45E}" dt="2026-10-05T10:53:39.828" v="481" actId="2711"/>
        <pc:sldMkLst>
          <pc:docMk/>
          <pc:sldMk cId="3644783764" sldId="852"/>
        </pc:sldMkLst>
        <pc:spChg chg="mod">
          <ac:chgData name="Greg Huffman" userId="c3d41137-db77-4c01-800b-e7a1c0799373" providerId="ADAL" clId="{F0A1EA74-45DD-4630-8DBB-42CEFC8CB45E}" dt="2026-10-05T10:53:15.431" v="467" actId="2711"/>
          <ac:spMkLst>
            <pc:docMk/>
            <pc:sldMk cId="3644783764" sldId="852"/>
            <ac:spMk id="8" creationId="{73147912-7618-FD62-8ED3-136EE9053FDC}"/>
          </ac:spMkLst>
        </pc:spChg>
        <pc:spChg chg="mod">
          <ac:chgData name="Greg Huffman" userId="c3d41137-db77-4c01-800b-e7a1c0799373" providerId="ADAL" clId="{F0A1EA74-45DD-4630-8DBB-42CEFC8CB45E}" dt="2026-10-05T10:53:29.381" v="480" actId="1036"/>
          <ac:spMkLst>
            <pc:docMk/>
            <pc:sldMk cId="3644783764" sldId="852"/>
            <ac:spMk id="10" creationId="{7638EA00-71D4-60CE-64F2-1C2B6E831C43}"/>
          </ac:spMkLst>
        </pc:spChg>
        <pc:spChg chg="mod">
          <ac:chgData name="Greg Huffman" userId="c3d41137-db77-4c01-800b-e7a1c0799373" providerId="ADAL" clId="{F0A1EA74-45DD-4630-8DBB-42CEFC8CB45E}" dt="2026-10-05T10:53:39.828" v="481" actId="2711"/>
          <ac:spMkLst>
            <pc:docMk/>
            <pc:sldMk cId="3644783764" sldId="852"/>
            <ac:spMk id="12" creationId="{43E9FD79-5C5C-F831-0C34-A2587A3FC597}"/>
          </ac:spMkLst>
        </pc:spChg>
        <pc:spChg chg="mod">
          <ac:chgData name="Greg Huffman" userId="c3d41137-db77-4c01-800b-e7a1c0799373" providerId="ADAL" clId="{F0A1EA74-45DD-4630-8DBB-42CEFC8CB45E}" dt="2026-10-05T10:53:08.757" v="466" actId="2711"/>
          <ac:spMkLst>
            <pc:docMk/>
            <pc:sldMk cId="3644783764" sldId="852"/>
            <ac:spMk id="233" creationId="{328B55EB-C8EF-9AAC-A15A-92AF5DD443E9}"/>
          </ac:spMkLst>
        </pc:spChg>
      </pc:sldChg>
      <pc:sldChg chg="modSp mod">
        <pc:chgData name="Greg Huffman" userId="c3d41137-db77-4c01-800b-e7a1c0799373" providerId="ADAL" clId="{F0A1EA74-45DD-4630-8DBB-42CEFC8CB45E}" dt="2026-10-05T10:54:27.409" v="501" actId="2711"/>
        <pc:sldMkLst>
          <pc:docMk/>
          <pc:sldMk cId="996684529" sldId="853"/>
        </pc:sldMkLst>
        <pc:spChg chg="mod">
          <ac:chgData name="Greg Huffman" userId="c3d41137-db77-4c01-800b-e7a1c0799373" providerId="ADAL" clId="{F0A1EA74-45DD-4630-8DBB-42CEFC8CB45E}" dt="2026-10-05T10:54:20.975" v="500" actId="2711"/>
          <ac:spMkLst>
            <pc:docMk/>
            <pc:sldMk cId="996684529" sldId="853"/>
            <ac:spMk id="4" creationId="{1FE9691C-1A9D-D11E-3917-18BFB0A6D7EA}"/>
          </ac:spMkLst>
        </pc:spChg>
        <pc:spChg chg="mod">
          <ac:chgData name="Greg Huffman" userId="c3d41137-db77-4c01-800b-e7a1c0799373" providerId="ADAL" clId="{F0A1EA74-45DD-4630-8DBB-42CEFC8CB45E}" dt="2026-10-05T10:54:27.409" v="501" actId="2711"/>
          <ac:spMkLst>
            <pc:docMk/>
            <pc:sldMk cId="996684529" sldId="853"/>
            <ac:spMk id="6" creationId="{C9E01803-7008-7AF4-CF93-940576D1D042}"/>
          </ac:spMkLst>
        </pc:spChg>
        <pc:spChg chg="mod">
          <ac:chgData name="Greg Huffman" userId="c3d41137-db77-4c01-800b-e7a1c0799373" providerId="ADAL" clId="{F0A1EA74-45DD-4630-8DBB-42CEFC8CB45E}" dt="2026-10-05T10:54:05.121" v="484" actId="2711"/>
          <ac:spMkLst>
            <pc:docMk/>
            <pc:sldMk cId="996684529" sldId="853"/>
            <ac:spMk id="233" creationId="{5918FCFC-833B-07D6-CA87-56592DBA350B}"/>
          </ac:spMkLst>
        </pc:spChg>
      </pc:sldChg>
      <pc:sldChg chg="modSp mod">
        <pc:chgData name="Greg Huffman" userId="c3d41137-db77-4c01-800b-e7a1c0799373" providerId="ADAL" clId="{F0A1EA74-45DD-4630-8DBB-42CEFC8CB45E}" dt="2026-10-05T10:54:41.414" v="503" actId="2711"/>
        <pc:sldMkLst>
          <pc:docMk/>
          <pc:sldMk cId="1733639582" sldId="854"/>
        </pc:sldMkLst>
        <pc:spChg chg="mod">
          <ac:chgData name="Greg Huffman" userId="c3d41137-db77-4c01-800b-e7a1c0799373" providerId="ADAL" clId="{F0A1EA74-45DD-4630-8DBB-42CEFC8CB45E}" dt="2026-10-05T10:54:41.414" v="503" actId="2711"/>
          <ac:spMkLst>
            <pc:docMk/>
            <pc:sldMk cId="1733639582" sldId="854"/>
            <ac:spMk id="6" creationId="{8B501AE4-CD87-9C9D-EB39-9D6CA6A22BA3}"/>
          </ac:spMkLst>
        </pc:spChg>
        <pc:spChg chg="mod">
          <ac:chgData name="Greg Huffman" userId="c3d41137-db77-4c01-800b-e7a1c0799373" providerId="ADAL" clId="{F0A1EA74-45DD-4630-8DBB-42CEFC8CB45E}" dt="2026-10-05T10:54:34.847" v="502" actId="2711"/>
          <ac:spMkLst>
            <pc:docMk/>
            <pc:sldMk cId="1733639582" sldId="854"/>
            <ac:spMk id="233" creationId="{40559308-0F32-9228-BAC9-792316F435DA}"/>
          </ac:spMkLst>
        </pc:spChg>
      </pc:sldChg>
      <pc:sldChg chg="add ord">
        <pc:chgData name="Greg Huffman" userId="c3d41137-db77-4c01-800b-e7a1c0799373" providerId="ADAL" clId="{F0A1EA74-45DD-4630-8DBB-42CEFC8CB45E}" dt="2026-10-05T10:55:47.047" v="506"/>
        <pc:sldMkLst>
          <pc:docMk/>
          <pc:sldMk cId="308869348" sldId="855"/>
        </pc:sldMkLst>
      </pc:sldChg>
      <pc:sldChg chg="del ord">
        <pc:chgData name="Greg Huffman" userId="c3d41137-db77-4c01-800b-e7a1c0799373" providerId="ADAL" clId="{F0A1EA74-45DD-4630-8DBB-42CEFC8CB45E}" dt="2026-10-05T10:43:21.087" v="388" actId="2696"/>
        <pc:sldMkLst>
          <pc:docMk/>
          <pc:sldMk cId="592504860" sldId="856"/>
        </pc:sldMkLst>
      </pc:sldChg>
      <pc:sldChg chg="addSp delSp modSp add mod">
        <pc:chgData name="Greg Huffman" userId="c3d41137-db77-4c01-800b-e7a1c0799373" providerId="ADAL" clId="{F0A1EA74-45DD-4630-8DBB-42CEFC8CB45E}" dt="2026-10-05T11:27:38.675" v="649" actId="20577"/>
        <pc:sldMkLst>
          <pc:docMk/>
          <pc:sldMk cId="2444918188" sldId="856"/>
        </pc:sldMkLst>
        <pc:spChg chg="mod">
          <ac:chgData name="Greg Huffman" userId="c3d41137-db77-4c01-800b-e7a1c0799373" providerId="ADAL" clId="{F0A1EA74-45DD-4630-8DBB-42CEFC8CB45E}" dt="2026-10-05T11:26:57.579" v="639" actId="20577"/>
          <ac:spMkLst>
            <pc:docMk/>
            <pc:sldMk cId="2444918188" sldId="856"/>
            <ac:spMk id="61" creationId="{359410C2-DA7F-62A1-ABD6-2F8FBEF63DFE}"/>
          </ac:spMkLst>
        </pc:spChg>
        <pc:graphicFrameChg chg="modGraphic">
          <ac:chgData name="Greg Huffman" userId="c3d41137-db77-4c01-800b-e7a1c0799373" providerId="ADAL" clId="{F0A1EA74-45DD-4630-8DBB-42CEFC8CB45E}" dt="2026-10-05T11:27:38.675" v="649" actId="20577"/>
          <ac:graphicFrameMkLst>
            <pc:docMk/>
            <pc:sldMk cId="2444918188" sldId="856"/>
            <ac:graphicFrameMk id="37" creationId="{89462D7D-7E9F-43D6-DE6B-1DF17B1A740A}"/>
          </ac:graphicFrameMkLst>
        </pc:graphicFrameChg>
        <pc:graphicFrameChg chg="del">
          <ac:chgData name="Greg Huffman" userId="c3d41137-db77-4c01-800b-e7a1c0799373" providerId="ADAL" clId="{F0A1EA74-45DD-4630-8DBB-42CEFC8CB45E}" dt="2026-10-05T11:25:47.019" v="617" actId="478"/>
          <ac:graphicFrameMkLst>
            <pc:docMk/>
            <pc:sldMk cId="2444918188" sldId="856"/>
            <ac:graphicFrameMk id="43" creationId="{9AE95840-8BC7-DEBB-4254-C4B76C973076}"/>
          </ac:graphicFrameMkLst>
        </pc:graphicFrameChg>
        <pc:picChg chg="add mod">
          <ac:chgData name="Greg Huffman" userId="c3d41137-db77-4c01-800b-e7a1c0799373" providerId="ADAL" clId="{F0A1EA74-45DD-4630-8DBB-42CEFC8CB45E}" dt="2026-10-05T11:26:18.442" v="629" actId="1038"/>
          <ac:picMkLst>
            <pc:docMk/>
            <pc:sldMk cId="2444918188" sldId="856"/>
            <ac:picMk id="5" creationId="{328D0664-0983-B430-9FDC-FE133F3A13D4}"/>
          </ac:picMkLst>
        </pc:picChg>
      </pc:sldChg>
    </pc:docChg>
  </pc:docChgLst>
  <pc:docChgLst>
    <pc:chgData name="Kaitlyn Kastelic" userId="379f0262-8aad-4c46-89e3-2b26b401c22b" providerId="ADAL" clId="{7E33D849-B340-4F42-BC9D-8D08E4C485B4}"/>
    <pc:docChg chg="modSld">
      <pc:chgData name="Kaitlyn Kastelic" userId="379f0262-8aad-4c46-89e3-2b26b401c22b" providerId="ADAL" clId="{7E33D849-B340-4F42-BC9D-8D08E4C485B4}" dt="2026-10-05T14:47:50.936" v="38" actId="20577"/>
      <pc:docMkLst>
        <pc:docMk/>
      </pc:docMkLst>
      <pc:sldChg chg="modSp mod">
        <pc:chgData name="Kaitlyn Kastelic" userId="379f0262-8aad-4c46-89e3-2b26b401c22b" providerId="ADAL" clId="{7E33D849-B340-4F42-BC9D-8D08E4C485B4}" dt="2026-10-05T14:47:50.936" v="38" actId="20577"/>
        <pc:sldMkLst>
          <pc:docMk/>
          <pc:sldMk cId="2444918188" sldId="856"/>
        </pc:sldMkLst>
        <pc:graphicFrameChg chg="modGraphic">
          <ac:chgData name="Kaitlyn Kastelic" userId="379f0262-8aad-4c46-89e3-2b26b401c22b" providerId="ADAL" clId="{7E33D849-B340-4F42-BC9D-8D08E4C485B4}" dt="2026-10-05T14:47:50.936" v="38" actId="20577"/>
          <ac:graphicFrameMkLst>
            <pc:docMk/>
            <pc:sldMk cId="2444918188" sldId="856"/>
            <ac:graphicFrameMk id="37" creationId="{89462D7D-7E9F-43D6-DE6B-1DF17B1A740A}"/>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8379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528638" y="434975"/>
            <a:ext cx="1571625" cy="11779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262890" y="1677491"/>
            <a:ext cx="2103120" cy="1372493"/>
          </a:xfrm>
          <a:prstGeom prst="rect">
            <a:avLst/>
          </a:prstGeom>
          <a:noFill/>
          <a:ln>
            <a:noFill/>
          </a:ln>
        </p:spPr>
        <p:txBody>
          <a:bodyPr spcFirstLastPara="1" wrap="square" lIns="34933" tIns="17462" rIns="34933" bIns="17462" anchor="t" anchorCtr="0">
            <a:noAutofit/>
          </a:bodyPr>
          <a:lstStyle/>
          <a:p>
            <a:endParaRPr/>
          </a:p>
        </p:txBody>
      </p:sp>
      <p:sp>
        <p:nvSpPr>
          <p:cNvPr id="14" name="Google Shape;14;p1:notes"/>
          <p:cNvSpPr txBox="1">
            <a:spLocks noGrp="1"/>
          </p:cNvSpPr>
          <p:nvPr>
            <p:ph type="sldNum" idx="12"/>
          </p:nvPr>
        </p:nvSpPr>
        <p:spPr>
          <a:xfrm>
            <a:off x="1489102" y="3310806"/>
            <a:ext cx="1139190" cy="174890"/>
          </a:xfrm>
          <a:prstGeom prst="rect">
            <a:avLst/>
          </a:prstGeom>
          <a:noFill/>
          <a:ln>
            <a:noFill/>
          </a:ln>
        </p:spPr>
        <p:txBody>
          <a:bodyPr spcFirstLastPara="1" wrap="square" lIns="34933" tIns="17462" rIns="34933" bIns="17462" anchor="b" anchorCtr="0">
            <a:noAutofit/>
          </a:bodyPr>
          <a:lstStyle/>
          <a:p>
            <a:pPr algn="r"/>
            <a:fld id="{00000000-1234-1234-1234-123412341234}" type="slidenum">
              <a:rPr lang="en-US"/>
              <a:pPr algn="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5C626-45CA-E154-F6FA-1566AA6E4A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3617D4-DFAB-B2DF-5F70-76E6033953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237791-93AF-F1D8-06EB-52555E6D9D1C}"/>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58998094-1305-A240-FD32-E726B903DACF}"/>
              </a:ext>
            </a:extLst>
          </p:cNvPr>
          <p:cNvSpPr>
            <a:spLocks noGrp="1"/>
          </p:cNvSpPr>
          <p:nvPr>
            <p:ph type="sldNum" sz="quarter" idx="10"/>
          </p:nvPr>
        </p:nvSpPr>
        <p:spPr/>
        <p:txBody>
          <a:bodyPr lIns="34939" tIns="17470" rIns="34939" bIns="17470"/>
          <a:lstStyle/>
          <a:p>
            <a:fld id="{F7021451-1387-4CA6-816F-3879F97B5CBC}" type="slidenum">
              <a:rPr lang="en-US"/>
              <a:t>2</a:t>
            </a:fld>
            <a:endParaRPr lang="en-US"/>
          </a:p>
        </p:txBody>
      </p:sp>
    </p:spTree>
    <p:extLst>
      <p:ext uri="{BB962C8B-B14F-4D97-AF65-F5344CB8AC3E}">
        <p14:creationId xmlns:p14="http://schemas.microsoft.com/office/powerpoint/2010/main" val="1202125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4939" tIns="17470" rIns="34939" bIns="17470"/>
          <a:lstStyle/>
          <a:p>
            <a:endParaRPr lang="en-US"/>
          </a:p>
        </p:txBody>
      </p:sp>
      <p:sp>
        <p:nvSpPr>
          <p:cNvPr id="4" name="Slide Number Placeholder 3"/>
          <p:cNvSpPr>
            <a:spLocks noGrp="1"/>
          </p:cNvSpPr>
          <p:nvPr>
            <p:ph type="sldNum" sz="quarter" idx="10"/>
          </p:nvPr>
        </p:nvSpPr>
        <p:spPr/>
        <p:txBody>
          <a:bodyPr lIns="34939" tIns="17470" rIns="34939" bIns="17470"/>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4939" tIns="17470" rIns="34939" bIns="17470"/>
          <a:lstStyle/>
          <a:p>
            <a:endParaRPr lang="en-US"/>
          </a:p>
        </p:txBody>
      </p:sp>
      <p:sp>
        <p:nvSpPr>
          <p:cNvPr id="4" name="Slide Number Placeholder 3"/>
          <p:cNvSpPr>
            <a:spLocks noGrp="1"/>
          </p:cNvSpPr>
          <p:nvPr>
            <p:ph type="sldNum" sz="quarter" idx="10"/>
          </p:nvPr>
        </p:nvSpPr>
        <p:spPr/>
        <p:txBody>
          <a:bodyPr lIns="34939" tIns="17470" rIns="34939" bIns="17470"/>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34939" tIns="17470" rIns="34939" bIns="17470"/>
          <a:lstStyle/>
          <a:p>
            <a:endParaRPr lang="en-US"/>
          </a:p>
        </p:txBody>
      </p:sp>
      <p:sp>
        <p:nvSpPr>
          <p:cNvPr id="4" name="Slide Number Placeholder 3"/>
          <p:cNvSpPr>
            <a:spLocks noGrp="1"/>
          </p:cNvSpPr>
          <p:nvPr>
            <p:ph type="sldNum" sz="quarter" idx="10"/>
          </p:nvPr>
        </p:nvSpPr>
        <p:spPr/>
        <p:txBody>
          <a:bodyPr lIns="34939" tIns="17470" rIns="34939" bIns="17470"/>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59C6E-A1F7-8265-6F67-E2A3C729E3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47BD56-EA2F-A26D-C1B9-80D84C36CE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5CB5B-721D-9371-8C88-28BB423F8EA1}"/>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EE0882E0-31EF-382D-8616-59A962B0AB22}"/>
              </a:ext>
            </a:extLst>
          </p:cNvPr>
          <p:cNvSpPr>
            <a:spLocks noGrp="1"/>
          </p:cNvSpPr>
          <p:nvPr>
            <p:ph type="sldNum" sz="quarter" idx="10"/>
          </p:nvPr>
        </p:nvSpPr>
        <p:spPr/>
        <p:txBody>
          <a:bodyPr lIns="34939" tIns="17470" rIns="34939" bIns="17470"/>
          <a:lstStyle/>
          <a:p>
            <a:fld id="{F7021451-1387-4CA6-816F-3879F97B5CBC}" type="slidenum">
              <a:rPr lang="en-US"/>
              <a:t>7</a:t>
            </a:fld>
            <a:endParaRPr lang="en-US"/>
          </a:p>
        </p:txBody>
      </p:sp>
    </p:spTree>
    <p:extLst>
      <p:ext uri="{BB962C8B-B14F-4D97-AF65-F5344CB8AC3E}">
        <p14:creationId xmlns:p14="http://schemas.microsoft.com/office/powerpoint/2010/main" val="565869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F9DEA-7FEB-1B61-3B25-B0C56A180B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570C99-AD0E-E22E-ABC2-01186C8439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030F2C-C53F-D39E-B691-95FD17346BE6}"/>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A062CBF9-804A-E11A-F82B-9042E45CBC73}"/>
              </a:ext>
            </a:extLst>
          </p:cNvPr>
          <p:cNvSpPr>
            <a:spLocks noGrp="1"/>
          </p:cNvSpPr>
          <p:nvPr>
            <p:ph type="sldNum" sz="quarter" idx="10"/>
          </p:nvPr>
        </p:nvSpPr>
        <p:spPr/>
        <p:txBody>
          <a:bodyPr lIns="34939" tIns="17470" rIns="34939" bIns="17470"/>
          <a:lstStyle/>
          <a:p>
            <a:fld id="{F7021451-1387-4CA6-816F-3879F97B5CBC}" type="slidenum">
              <a:rPr lang="en-US"/>
              <a:t>8</a:t>
            </a:fld>
            <a:endParaRPr lang="en-US"/>
          </a:p>
        </p:txBody>
      </p:sp>
    </p:spTree>
    <p:extLst>
      <p:ext uri="{BB962C8B-B14F-4D97-AF65-F5344CB8AC3E}">
        <p14:creationId xmlns:p14="http://schemas.microsoft.com/office/powerpoint/2010/main" val="283002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8DBC5-F7B4-B4E2-069C-9C4AFF7440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2BDD0B-DCD3-CFA8-882F-F752DEC420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0C7631-FFF5-395D-3F49-291B18CF281F}"/>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7B47EDD4-DB46-B9B3-B208-EF0BD75917DC}"/>
              </a:ext>
            </a:extLst>
          </p:cNvPr>
          <p:cNvSpPr>
            <a:spLocks noGrp="1"/>
          </p:cNvSpPr>
          <p:nvPr>
            <p:ph type="sldNum" sz="quarter" idx="10"/>
          </p:nvPr>
        </p:nvSpPr>
        <p:spPr/>
        <p:txBody>
          <a:bodyPr lIns="34939" tIns="17470" rIns="34939" bIns="17470"/>
          <a:lstStyle/>
          <a:p>
            <a:fld id="{F7021451-1387-4CA6-816F-3879F97B5CBC}" type="slidenum">
              <a:rPr lang="en-US"/>
              <a:t>9</a:t>
            </a:fld>
            <a:endParaRPr lang="en-US"/>
          </a:p>
        </p:txBody>
      </p:sp>
    </p:spTree>
    <p:extLst>
      <p:ext uri="{BB962C8B-B14F-4D97-AF65-F5344CB8AC3E}">
        <p14:creationId xmlns:p14="http://schemas.microsoft.com/office/powerpoint/2010/main" val="2612484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FCA455-591B-1562-676B-E275215A36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F6CA34-F01C-67CF-8AA6-D6863F524B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056DB8-F243-DBE9-C093-2AD76955DB9B}"/>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82BAE10D-4D7B-A526-1CCF-8C741204DB73}"/>
              </a:ext>
            </a:extLst>
          </p:cNvPr>
          <p:cNvSpPr>
            <a:spLocks noGrp="1"/>
          </p:cNvSpPr>
          <p:nvPr>
            <p:ph type="sldNum" sz="quarter" idx="10"/>
          </p:nvPr>
        </p:nvSpPr>
        <p:spPr/>
        <p:txBody>
          <a:bodyPr lIns="34939" tIns="17470" rIns="34939" bIns="17470"/>
          <a:lstStyle/>
          <a:p>
            <a:fld id="{F7021451-1387-4CA6-816F-3879F97B5CBC}" type="slidenum">
              <a:rPr lang="en-US"/>
              <a:t>10</a:t>
            </a:fld>
            <a:endParaRPr lang="en-US"/>
          </a:p>
        </p:txBody>
      </p:sp>
    </p:spTree>
    <p:extLst>
      <p:ext uri="{BB962C8B-B14F-4D97-AF65-F5344CB8AC3E}">
        <p14:creationId xmlns:p14="http://schemas.microsoft.com/office/powerpoint/2010/main" val="1865277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CC31F7-5986-6668-0465-3F16CE192A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D8323E-2CCD-0D6F-0759-66DBA31672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3FF535-57AF-2413-94A7-952858FB1CFB}"/>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06FFDD43-C68A-6016-89EF-82134B2582A2}"/>
              </a:ext>
            </a:extLst>
          </p:cNvPr>
          <p:cNvSpPr>
            <a:spLocks noGrp="1"/>
          </p:cNvSpPr>
          <p:nvPr>
            <p:ph type="sldNum" sz="quarter" idx="10"/>
          </p:nvPr>
        </p:nvSpPr>
        <p:spPr/>
        <p:txBody>
          <a:bodyPr lIns="34939" tIns="17470" rIns="34939" bIns="17470"/>
          <a:lstStyle/>
          <a:p>
            <a:fld id="{F7021451-1387-4CA6-816F-3879F97B5CBC}" type="slidenum">
              <a:rPr lang="en-US"/>
              <a:t>11</a:t>
            </a:fld>
            <a:endParaRPr lang="en-US"/>
          </a:p>
        </p:txBody>
      </p:sp>
    </p:spTree>
    <p:extLst>
      <p:ext uri="{BB962C8B-B14F-4D97-AF65-F5344CB8AC3E}">
        <p14:creationId xmlns:p14="http://schemas.microsoft.com/office/powerpoint/2010/main" val="7626967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16D98-CF14-4F0F-9B54-78C4635A35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EE8A4B-416C-C7BF-C3D7-D291FB402C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1E7A54-99AC-337A-EAD8-5F27E623376D}"/>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3E9965D6-328B-D21E-49AA-EE46ED2B9452}"/>
              </a:ext>
            </a:extLst>
          </p:cNvPr>
          <p:cNvSpPr>
            <a:spLocks noGrp="1"/>
          </p:cNvSpPr>
          <p:nvPr>
            <p:ph type="sldNum" sz="quarter" idx="10"/>
          </p:nvPr>
        </p:nvSpPr>
        <p:spPr/>
        <p:txBody>
          <a:bodyPr lIns="34939" tIns="17470" rIns="34939" bIns="17470"/>
          <a:lstStyle/>
          <a:p>
            <a:fld id="{F7021451-1387-4CA6-816F-3879F97B5CBC}" type="slidenum">
              <a:rPr lang="en-US"/>
              <a:t>12</a:t>
            </a:fld>
            <a:endParaRPr lang="en-US"/>
          </a:p>
        </p:txBody>
      </p:sp>
    </p:spTree>
    <p:extLst>
      <p:ext uri="{BB962C8B-B14F-4D97-AF65-F5344CB8AC3E}">
        <p14:creationId xmlns:p14="http://schemas.microsoft.com/office/powerpoint/2010/main" val="1015289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FE39A-7E1C-CC88-47F8-86F46B525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4CA354-1772-F3B1-721E-A05BFA41D8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76400E-6283-F047-B46A-B9D18071E616}"/>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48BB66DD-BD98-6D12-4853-C782EA14CFD2}"/>
              </a:ext>
            </a:extLst>
          </p:cNvPr>
          <p:cNvSpPr>
            <a:spLocks noGrp="1"/>
          </p:cNvSpPr>
          <p:nvPr>
            <p:ph type="sldNum" sz="quarter" idx="10"/>
          </p:nvPr>
        </p:nvSpPr>
        <p:spPr/>
        <p:txBody>
          <a:bodyPr lIns="34939" tIns="17470" rIns="34939" bIns="17470"/>
          <a:lstStyle/>
          <a:p>
            <a:fld id="{F7021451-1387-4CA6-816F-3879F97B5CBC}" type="slidenum">
              <a:rPr lang="en-US"/>
              <a:t>13</a:t>
            </a:fld>
            <a:endParaRPr lang="en-US"/>
          </a:p>
        </p:txBody>
      </p:sp>
    </p:spTree>
    <p:extLst>
      <p:ext uri="{BB962C8B-B14F-4D97-AF65-F5344CB8AC3E}">
        <p14:creationId xmlns:p14="http://schemas.microsoft.com/office/powerpoint/2010/main" val="3693739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2E369-4DA8-7D96-18A8-F18C1D5D3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DF408C-771C-6C73-64CE-35DA01EBA7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18D3C5-0D27-98EE-3145-B1BFA53FF032}"/>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042EA94B-ABA2-B148-AAB9-818D0C6F7FAD}"/>
              </a:ext>
            </a:extLst>
          </p:cNvPr>
          <p:cNvSpPr>
            <a:spLocks noGrp="1"/>
          </p:cNvSpPr>
          <p:nvPr>
            <p:ph type="sldNum" sz="quarter" idx="10"/>
          </p:nvPr>
        </p:nvSpPr>
        <p:spPr/>
        <p:txBody>
          <a:bodyPr lIns="34939" tIns="17470" rIns="34939" bIns="17470"/>
          <a:lstStyle/>
          <a:p>
            <a:fld id="{F7021451-1387-4CA6-816F-3879F97B5CBC}" type="slidenum">
              <a:rPr lang="en-US"/>
              <a:t>14</a:t>
            </a:fld>
            <a:endParaRPr lang="en-US"/>
          </a:p>
        </p:txBody>
      </p:sp>
    </p:spTree>
    <p:extLst>
      <p:ext uri="{BB962C8B-B14F-4D97-AF65-F5344CB8AC3E}">
        <p14:creationId xmlns:p14="http://schemas.microsoft.com/office/powerpoint/2010/main" val="2544863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53082-D7D5-9FB0-DDCD-949D0BB93C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508B34-51B5-BB93-1898-BF1AC970EF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02F999-EA10-7683-C541-9465A51451B9}"/>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6AD290C2-3A02-C3CE-09AE-26529A07129D}"/>
              </a:ext>
            </a:extLst>
          </p:cNvPr>
          <p:cNvSpPr>
            <a:spLocks noGrp="1"/>
          </p:cNvSpPr>
          <p:nvPr>
            <p:ph type="sldNum" sz="quarter" idx="10"/>
          </p:nvPr>
        </p:nvSpPr>
        <p:spPr/>
        <p:txBody>
          <a:bodyPr lIns="34939" tIns="17470" rIns="34939" bIns="17470"/>
          <a:lstStyle/>
          <a:p>
            <a:fld id="{F7021451-1387-4CA6-816F-3879F97B5CBC}" type="slidenum">
              <a:rPr lang="en-US"/>
              <a:t>15</a:t>
            </a:fld>
            <a:endParaRPr lang="en-US"/>
          </a:p>
        </p:txBody>
      </p:sp>
    </p:spTree>
    <p:extLst>
      <p:ext uri="{BB962C8B-B14F-4D97-AF65-F5344CB8AC3E}">
        <p14:creationId xmlns:p14="http://schemas.microsoft.com/office/powerpoint/2010/main" val="554698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857BA-19AB-CAA4-6418-20F39E3490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BB3C08-AAA9-DB2F-BD85-177B5F778A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991273-B900-E514-43D7-83732646A541}"/>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090A5890-EE4D-94B6-B10C-92BEFE8A7420}"/>
              </a:ext>
            </a:extLst>
          </p:cNvPr>
          <p:cNvSpPr>
            <a:spLocks noGrp="1"/>
          </p:cNvSpPr>
          <p:nvPr>
            <p:ph type="sldNum" sz="quarter" idx="10"/>
          </p:nvPr>
        </p:nvSpPr>
        <p:spPr/>
        <p:txBody>
          <a:bodyPr lIns="34939" tIns="17470" rIns="34939" bIns="17470"/>
          <a:lstStyle/>
          <a:p>
            <a:fld id="{F7021451-1387-4CA6-816F-3879F97B5CBC}" type="slidenum">
              <a:rPr lang="en-US"/>
              <a:t>16</a:t>
            </a:fld>
            <a:endParaRPr lang="en-US"/>
          </a:p>
        </p:txBody>
      </p:sp>
    </p:spTree>
    <p:extLst>
      <p:ext uri="{BB962C8B-B14F-4D97-AF65-F5344CB8AC3E}">
        <p14:creationId xmlns:p14="http://schemas.microsoft.com/office/powerpoint/2010/main" val="34419487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79F3B-4A45-68EF-8527-EF4F965B5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A4E420-A5C9-642A-6D89-AA7DAE8F0D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B85BF7-163F-B1FD-4439-9E66531FACAD}"/>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171E889A-AD61-87C5-DBCF-DCE7EDCC1206}"/>
              </a:ext>
            </a:extLst>
          </p:cNvPr>
          <p:cNvSpPr>
            <a:spLocks noGrp="1"/>
          </p:cNvSpPr>
          <p:nvPr>
            <p:ph type="sldNum" sz="quarter" idx="10"/>
          </p:nvPr>
        </p:nvSpPr>
        <p:spPr/>
        <p:txBody>
          <a:bodyPr lIns="34939" tIns="17470" rIns="34939" bIns="17470"/>
          <a:lstStyle/>
          <a:p>
            <a:fld id="{F7021451-1387-4CA6-816F-3879F97B5CBC}" type="slidenum">
              <a:rPr lang="en-US"/>
              <a:t>17</a:t>
            </a:fld>
            <a:endParaRPr lang="en-US"/>
          </a:p>
        </p:txBody>
      </p:sp>
    </p:spTree>
    <p:extLst>
      <p:ext uri="{BB962C8B-B14F-4D97-AF65-F5344CB8AC3E}">
        <p14:creationId xmlns:p14="http://schemas.microsoft.com/office/powerpoint/2010/main" val="64684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C1CCB-352E-389F-DCE2-DCAF3DDC22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7C4319-0923-589A-BFB4-741E418AC9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AB5C9F-0188-2402-91E5-A7F64AFD74F7}"/>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11A67CCD-CCE8-EEE4-3594-91F8CAD4D963}"/>
              </a:ext>
            </a:extLst>
          </p:cNvPr>
          <p:cNvSpPr>
            <a:spLocks noGrp="1"/>
          </p:cNvSpPr>
          <p:nvPr>
            <p:ph type="sldNum" sz="quarter" idx="10"/>
          </p:nvPr>
        </p:nvSpPr>
        <p:spPr/>
        <p:txBody>
          <a:bodyPr lIns="34939" tIns="17470" rIns="34939" bIns="17470"/>
          <a:lstStyle/>
          <a:p>
            <a:fld id="{F7021451-1387-4CA6-816F-3879F97B5CBC}" type="slidenum">
              <a:rPr lang="en-US"/>
              <a:t>18</a:t>
            </a:fld>
            <a:endParaRPr lang="en-US"/>
          </a:p>
        </p:txBody>
      </p:sp>
    </p:spTree>
    <p:extLst>
      <p:ext uri="{BB962C8B-B14F-4D97-AF65-F5344CB8AC3E}">
        <p14:creationId xmlns:p14="http://schemas.microsoft.com/office/powerpoint/2010/main" val="3893706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957AF-61F9-37E8-DC7D-694897A4B0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D0BBB6-068C-E9E7-364B-87A69F952B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3392A3-1080-644A-D1E7-3BCC597D8989}"/>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E63711FD-B563-9E75-43FD-3105C95A1C6B}"/>
              </a:ext>
            </a:extLst>
          </p:cNvPr>
          <p:cNvSpPr>
            <a:spLocks noGrp="1"/>
          </p:cNvSpPr>
          <p:nvPr>
            <p:ph type="sldNum" sz="quarter" idx="10"/>
          </p:nvPr>
        </p:nvSpPr>
        <p:spPr/>
        <p:txBody>
          <a:bodyPr lIns="34939" tIns="17470" rIns="34939" bIns="17470"/>
          <a:lstStyle/>
          <a:p>
            <a:fld id="{F7021451-1387-4CA6-816F-3879F97B5CBC}" type="slidenum">
              <a:rPr lang="en-US"/>
              <a:t>19</a:t>
            </a:fld>
            <a:endParaRPr lang="en-US"/>
          </a:p>
        </p:txBody>
      </p:sp>
    </p:spTree>
    <p:extLst>
      <p:ext uri="{BB962C8B-B14F-4D97-AF65-F5344CB8AC3E}">
        <p14:creationId xmlns:p14="http://schemas.microsoft.com/office/powerpoint/2010/main" val="36060810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41B9F-340B-A03B-990F-58722BE60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B809FC-0716-750D-53CD-66F2E950C7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302973-A527-8DB8-2D73-B26536C6AE6D}"/>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C0796335-2DB8-C5A7-48FA-70BE78BC12C2}"/>
              </a:ext>
            </a:extLst>
          </p:cNvPr>
          <p:cNvSpPr>
            <a:spLocks noGrp="1"/>
          </p:cNvSpPr>
          <p:nvPr>
            <p:ph type="sldNum" sz="quarter" idx="10"/>
          </p:nvPr>
        </p:nvSpPr>
        <p:spPr/>
        <p:txBody>
          <a:bodyPr lIns="34939" tIns="17470" rIns="34939" bIns="17470"/>
          <a:lstStyle/>
          <a:p>
            <a:fld id="{F7021451-1387-4CA6-816F-3879F97B5CBC}" type="slidenum">
              <a:rPr lang="en-US"/>
              <a:t>20</a:t>
            </a:fld>
            <a:endParaRPr lang="en-US"/>
          </a:p>
        </p:txBody>
      </p:sp>
    </p:spTree>
    <p:extLst>
      <p:ext uri="{BB962C8B-B14F-4D97-AF65-F5344CB8AC3E}">
        <p14:creationId xmlns:p14="http://schemas.microsoft.com/office/powerpoint/2010/main" val="344774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24D45-1ED2-BB3D-960D-3152E69875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99E6B3-FC62-C17F-C906-74926B71F7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D763A6-282A-E7A3-9722-6D6A011AD208}"/>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6F1AE6DD-D457-A69D-3B95-4E078B39C3DE}"/>
              </a:ext>
            </a:extLst>
          </p:cNvPr>
          <p:cNvSpPr>
            <a:spLocks noGrp="1"/>
          </p:cNvSpPr>
          <p:nvPr>
            <p:ph type="sldNum" sz="quarter" idx="10"/>
          </p:nvPr>
        </p:nvSpPr>
        <p:spPr/>
        <p:txBody>
          <a:bodyPr lIns="34939" tIns="17470" rIns="34939" bIns="17470"/>
          <a:lstStyle/>
          <a:p>
            <a:fld id="{F7021451-1387-4CA6-816F-3879F97B5CBC}" type="slidenum">
              <a:rPr lang="en-US"/>
              <a:t>21</a:t>
            </a:fld>
            <a:endParaRPr lang="en-US"/>
          </a:p>
        </p:txBody>
      </p:sp>
    </p:spTree>
    <p:extLst>
      <p:ext uri="{BB962C8B-B14F-4D97-AF65-F5344CB8AC3E}">
        <p14:creationId xmlns:p14="http://schemas.microsoft.com/office/powerpoint/2010/main" val="19534019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D29E0-FBB4-35EE-3C08-E9755334F9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EA7C2B-E007-C084-8510-13E41507FC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7AADE0-C56A-E91B-AD4F-E0D9C3AE95A7}"/>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6E666195-27B4-FA58-681F-1363B262A567}"/>
              </a:ext>
            </a:extLst>
          </p:cNvPr>
          <p:cNvSpPr>
            <a:spLocks noGrp="1"/>
          </p:cNvSpPr>
          <p:nvPr>
            <p:ph type="sldNum" sz="quarter" idx="10"/>
          </p:nvPr>
        </p:nvSpPr>
        <p:spPr/>
        <p:txBody>
          <a:bodyPr lIns="34939" tIns="17470" rIns="34939" bIns="17470"/>
          <a:lstStyle/>
          <a:p>
            <a:fld id="{F7021451-1387-4CA6-816F-3879F97B5CBC}" type="slidenum">
              <a:rPr lang="en-US"/>
              <a:t>22</a:t>
            </a:fld>
            <a:endParaRPr lang="en-US"/>
          </a:p>
        </p:txBody>
      </p:sp>
    </p:spTree>
    <p:extLst>
      <p:ext uri="{BB962C8B-B14F-4D97-AF65-F5344CB8AC3E}">
        <p14:creationId xmlns:p14="http://schemas.microsoft.com/office/powerpoint/2010/main" val="32780025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CE8E7-A162-E7E4-8D49-9FC76189F6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702FF5-7E85-1FE2-691F-D0AC80750D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E5E431-1DC1-376A-4C94-155E25D72FB9}"/>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72C27014-ECBB-E13D-8892-E273C3A7C431}"/>
              </a:ext>
            </a:extLst>
          </p:cNvPr>
          <p:cNvSpPr>
            <a:spLocks noGrp="1"/>
          </p:cNvSpPr>
          <p:nvPr>
            <p:ph type="sldNum" sz="quarter" idx="10"/>
          </p:nvPr>
        </p:nvSpPr>
        <p:spPr/>
        <p:txBody>
          <a:bodyPr lIns="34939" tIns="17470" rIns="34939" bIns="17470"/>
          <a:lstStyle/>
          <a:p>
            <a:fld id="{F7021451-1387-4CA6-816F-3879F97B5CBC}" type="slidenum">
              <a:rPr lang="en-US"/>
              <a:t>23</a:t>
            </a:fld>
            <a:endParaRPr lang="en-US"/>
          </a:p>
        </p:txBody>
      </p:sp>
    </p:spTree>
    <p:extLst>
      <p:ext uri="{BB962C8B-B14F-4D97-AF65-F5344CB8AC3E}">
        <p14:creationId xmlns:p14="http://schemas.microsoft.com/office/powerpoint/2010/main" val="65658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6D5D4-DA0F-1041-D1F5-03A1652765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85C12D-BD18-1669-6FCD-5CC3B9B6E0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90B342-67D1-11D8-553B-7383F270E667}"/>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F5065743-F771-168A-A409-FEF1498B2B73}"/>
              </a:ext>
            </a:extLst>
          </p:cNvPr>
          <p:cNvSpPr>
            <a:spLocks noGrp="1"/>
          </p:cNvSpPr>
          <p:nvPr>
            <p:ph type="sldNum" sz="quarter" idx="10"/>
          </p:nvPr>
        </p:nvSpPr>
        <p:spPr/>
        <p:txBody>
          <a:bodyPr lIns="34939" tIns="17470" rIns="34939" bIns="17470"/>
          <a:lstStyle/>
          <a:p>
            <a:fld id="{F7021451-1387-4CA6-816F-3879F97B5CBC}" type="slidenum">
              <a:rPr lang="en-US"/>
              <a:t>24</a:t>
            </a:fld>
            <a:endParaRPr lang="en-US"/>
          </a:p>
        </p:txBody>
      </p:sp>
    </p:spTree>
    <p:extLst>
      <p:ext uri="{BB962C8B-B14F-4D97-AF65-F5344CB8AC3E}">
        <p14:creationId xmlns:p14="http://schemas.microsoft.com/office/powerpoint/2010/main" val="31552700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FF122-9FA6-77E5-76FC-1231A844C3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549FF9-600D-42AE-6311-70F75BECC2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F20DEB-F4A1-2EC3-9C52-0C64B8C6CA2F}"/>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D3EC8F90-AABB-8B97-1C5B-F127C3F17475}"/>
              </a:ext>
            </a:extLst>
          </p:cNvPr>
          <p:cNvSpPr>
            <a:spLocks noGrp="1"/>
          </p:cNvSpPr>
          <p:nvPr>
            <p:ph type="sldNum" sz="quarter" idx="10"/>
          </p:nvPr>
        </p:nvSpPr>
        <p:spPr/>
        <p:txBody>
          <a:bodyPr lIns="34939" tIns="17470" rIns="34939" bIns="17470"/>
          <a:lstStyle/>
          <a:p>
            <a:fld id="{F7021451-1387-4CA6-816F-3879F97B5CBC}" type="slidenum">
              <a:rPr lang="en-US"/>
              <a:t>25</a:t>
            </a:fld>
            <a:endParaRPr lang="en-US"/>
          </a:p>
        </p:txBody>
      </p:sp>
    </p:spTree>
    <p:extLst>
      <p:ext uri="{BB962C8B-B14F-4D97-AF65-F5344CB8AC3E}">
        <p14:creationId xmlns:p14="http://schemas.microsoft.com/office/powerpoint/2010/main" val="20678222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2D8AD-7A19-815E-433B-E1B7307C49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BBA077-DED1-4114-1FD2-17BBAEFA49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851674-045E-3C23-CB22-4F9FB466CDFF}"/>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DE4C9B18-D1F9-E997-B4DE-78E533D327DF}"/>
              </a:ext>
            </a:extLst>
          </p:cNvPr>
          <p:cNvSpPr>
            <a:spLocks noGrp="1"/>
          </p:cNvSpPr>
          <p:nvPr>
            <p:ph type="sldNum" sz="quarter" idx="10"/>
          </p:nvPr>
        </p:nvSpPr>
        <p:spPr/>
        <p:txBody>
          <a:bodyPr lIns="34939" tIns="17470" rIns="34939" bIns="17470"/>
          <a:lstStyle/>
          <a:p>
            <a:fld id="{F7021451-1387-4CA6-816F-3879F97B5CBC}" type="slidenum">
              <a:rPr lang="en-US"/>
              <a:t>27</a:t>
            </a:fld>
            <a:endParaRPr lang="en-US"/>
          </a:p>
        </p:txBody>
      </p:sp>
    </p:spTree>
    <p:extLst>
      <p:ext uri="{BB962C8B-B14F-4D97-AF65-F5344CB8AC3E}">
        <p14:creationId xmlns:p14="http://schemas.microsoft.com/office/powerpoint/2010/main" val="16529026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45D4E-FCCF-FE70-B976-9297091611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A91BCF-3809-279A-73D5-D39E17EC47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04ADC3-D08B-6D5F-D33F-B9C76F312C7E}"/>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F9BE85E2-03A1-4A6D-CBA2-B6F5269C205E}"/>
              </a:ext>
            </a:extLst>
          </p:cNvPr>
          <p:cNvSpPr>
            <a:spLocks noGrp="1"/>
          </p:cNvSpPr>
          <p:nvPr>
            <p:ph type="sldNum" sz="quarter" idx="10"/>
          </p:nvPr>
        </p:nvSpPr>
        <p:spPr/>
        <p:txBody>
          <a:bodyPr lIns="34939" tIns="17470" rIns="34939" bIns="17470"/>
          <a:lstStyle/>
          <a:p>
            <a:fld id="{F7021451-1387-4CA6-816F-3879F97B5CBC}" type="slidenum">
              <a:rPr lang="en-US"/>
              <a:t>28</a:t>
            </a:fld>
            <a:endParaRPr lang="en-US"/>
          </a:p>
        </p:txBody>
      </p:sp>
    </p:spTree>
    <p:extLst>
      <p:ext uri="{BB962C8B-B14F-4D97-AF65-F5344CB8AC3E}">
        <p14:creationId xmlns:p14="http://schemas.microsoft.com/office/powerpoint/2010/main" val="35182670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AA879-1499-AA81-834A-B94C215EFF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C06F14-71AE-7CAF-B858-A285DDB42D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C3EB25-2D1B-0417-A9EA-CE23A0D267FF}"/>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9FB87B1B-D359-DA4D-2F67-5A0F110CB361}"/>
              </a:ext>
            </a:extLst>
          </p:cNvPr>
          <p:cNvSpPr>
            <a:spLocks noGrp="1"/>
          </p:cNvSpPr>
          <p:nvPr>
            <p:ph type="sldNum" sz="quarter" idx="10"/>
          </p:nvPr>
        </p:nvSpPr>
        <p:spPr/>
        <p:txBody>
          <a:bodyPr lIns="34939" tIns="17470" rIns="34939" bIns="17470"/>
          <a:lstStyle/>
          <a:p>
            <a:fld id="{F7021451-1387-4CA6-816F-3879F97B5CBC}" type="slidenum">
              <a:rPr lang="en-US"/>
              <a:t>29</a:t>
            </a:fld>
            <a:endParaRPr lang="en-US"/>
          </a:p>
        </p:txBody>
      </p:sp>
    </p:spTree>
    <p:extLst>
      <p:ext uri="{BB962C8B-B14F-4D97-AF65-F5344CB8AC3E}">
        <p14:creationId xmlns:p14="http://schemas.microsoft.com/office/powerpoint/2010/main" val="18655644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74BCC-E140-8AC7-7F82-5B9E57CC9B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3A41DB-8609-B071-8CA7-281794B7B8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A3545-0951-3DEF-6831-28A3982724FE}"/>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9EB8FC2E-44DD-1B92-2993-2A6ABCC1DD99}"/>
              </a:ext>
            </a:extLst>
          </p:cNvPr>
          <p:cNvSpPr>
            <a:spLocks noGrp="1"/>
          </p:cNvSpPr>
          <p:nvPr>
            <p:ph type="sldNum" sz="quarter" idx="10"/>
          </p:nvPr>
        </p:nvSpPr>
        <p:spPr/>
        <p:txBody>
          <a:bodyPr lIns="34939" tIns="17470" rIns="34939" bIns="17470"/>
          <a:lstStyle/>
          <a:p>
            <a:fld id="{F7021451-1387-4CA6-816F-3879F97B5CBC}" type="slidenum">
              <a:rPr lang="en-US"/>
              <a:t>30</a:t>
            </a:fld>
            <a:endParaRPr lang="en-US"/>
          </a:p>
        </p:txBody>
      </p:sp>
    </p:spTree>
    <p:extLst>
      <p:ext uri="{BB962C8B-B14F-4D97-AF65-F5344CB8AC3E}">
        <p14:creationId xmlns:p14="http://schemas.microsoft.com/office/powerpoint/2010/main" val="41911067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2E36-65DF-A0DA-CB34-5FCFEAF28F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DDC7B6-D9D6-853C-BA1F-7895695C577D}"/>
              </a:ext>
            </a:extLst>
          </p:cNvPr>
          <p:cNvSpPr>
            <a:spLocks noGrp="1" noRot="1" noChangeAspect="1"/>
          </p:cNvSpPr>
          <p:nvPr>
            <p:ph type="sldImg"/>
          </p:nvPr>
        </p:nvSpPr>
        <p:spPr>
          <a:xfrm>
            <a:off x="1192213" y="327025"/>
            <a:ext cx="1177925" cy="882650"/>
          </a:xfrm>
        </p:spPr>
      </p:sp>
      <p:sp>
        <p:nvSpPr>
          <p:cNvPr id="3" name="Notes Placeholder 2">
            <a:extLst>
              <a:ext uri="{FF2B5EF4-FFF2-40B4-BE49-F238E27FC236}">
                <a16:creationId xmlns:a16="http://schemas.microsoft.com/office/drawing/2014/main" id="{CC77BB27-8B7B-E947-2462-9E5338DF4EC1}"/>
              </a:ext>
            </a:extLst>
          </p:cNvPr>
          <p:cNvSpPr>
            <a:spLocks noGrp="1"/>
          </p:cNvSpPr>
          <p:nvPr>
            <p:ph type="body" idx="1"/>
          </p:nvPr>
        </p:nvSpPr>
        <p:spPr/>
        <p:txBody>
          <a:bodyPr lIns="34939" tIns="17470" rIns="34939" bIns="17470"/>
          <a:lstStyle/>
          <a:p>
            <a:endParaRPr lang="en-CA"/>
          </a:p>
        </p:txBody>
      </p:sp>
    </p:spTree>
    <p:extLst>
      <p:ext uri="{BB962C8B-B14F-4D97-AF65-F5344CB8AC3E}">
        <p14:creationId xmlns:p14="http://schemas.microsoft.com/office/powerpoint/2010/main" val="41767161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FD68B-0ABF-03AD-BD65-F91A8EB3E0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449295-FC3E-6653-4E60-87C27362B9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C20ACD-E053-6462-E55C-A12494F583A9}"/>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524A924E-0930-10D8-3DA3-DB31BD7DD218}"/>
              </a:ext>
            </a:extLst>
          </p:cNvPr>
          <p:cNvSpPr>
            <a:spLocks noGrp="1"/>
          </p:cNvSpPr>
          <p:nvPr>
            <p:ph type="sldNum" sz="quarter" idx="10"/>
          </p:nvPr>
        </p:nvSpPr>
        <p:spPr/>
        <p:txBody>
          <a:bodyPr lIns="34939" tIns="17470" rIns="34939" bIns="17470"/>
          <a:lstStyle/>
          <a:p>
            <a:fld id="{F7021451-1387-4CA6-816F-3879F97B5CBC}" type="slidenum">
              <a:rPr lang="en-US"/>
              <a:t>32</a:t>
            </a:fld>
            <a:endParaRPr lang="en-US"/>
          </a:p>
        </p:txBody>
      </p:sp>
    </p:spTree>
    <p:extLst>
      <p:ext uri="{BB962C8B-B14F-4D97-AF65-F5344CB8AC3E}">
        <p14:creationId xmlns:p14="http://schemas.microsoft.com/office/powerpoint/2010/main" val="7346401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28BFE-88C0-A3FD-CD2E-3D25495A33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392AF1-6092-8A96-8F1F-7D4E411653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B877C4-76FB-B39E-6130-BE8E6C141E9A}"/>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423CD992-8783-9F98-47D7-D3C77A7432B8}"/>
              </a:ext>
            </a:extLst>
          </p:cNvPr>
          <p:cNvSpPr>
            <a:spLocks noGrp="1"/>
          </p:cNvSpPr>
          <p:nvPr>
            <p:ph type="sldNum" sz="quarter" idx="10"/>
          </p:nvPr>
        </p:nvSpPr>
        <p:spPr/>
        <p:txBody>
          <a:bodyPr lIns="34939" tIns="17470" rIns="34939" bIns="17470"/>
          <a:lstStyle/>
          <a:p>
            <a:fld id="{F7021451-1387-4CA6-816F-3879F97B5CBC}" type="slidenum">
              <a:rPr lang="en-US"/>
              <a:t>33</a:t>
            </a:fld>
            <a:endParaRPr lang="en-US"/>
          </a:p>
        </p:txBody>
      </p:sp>
    </p:spTree>
    <p:extLst>
      <p:ext uri="{BB962C8B-B14F-4D97-AF65-F5344CB8AC3E}">
        <p14:creationId xmlns:p14="http://schemas.microsoft.com/office/powerpoint/2010/main" val="37213045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AFEAF-1D62-F873-F7C7-BE68B16B9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C50FB4-56BF-371B-BEAA-F7214B4338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7CCF26-4670-1940-C103-EF53B3BA4807}"/>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1C1D4CAD-9BFB-BAFF-EDCB-155DEA365D13}"/>
              </a:ext>
            </a:extLst>
          </p:cNvPr>
          <p:cNvSpPr>
            <a:spLocks noGrp="1"/>
          </p:cNvSpPr>
          <p:nvPr>
            <p:ph type="sldNum" sz="quarter" idx="10"/>
          </p:nvPr>
        </p:nvSpPr>
        <p:spPr/>
        <p:txBody>
          <a:bodyPr lIns="34939" tIns="17470" rIns="34939" bIns="17470"/>
          <a:lstStyle/>
          <a:p>
            <a:fld id="{F7021451-1387-4CA6-816F-3879F97B5CBC}" type="slidenum">
              <a:rPr lang="en-US"/>
              <a:t>34</a:t>
            </a:fld>
            <a:endParaRPr lang="en-US"/>
          </a:p>
        </p:txBody>
      </p:sp>
    </p:spTree>
    <p:extLst>
      <p:ext uri="{BB962C8B-B14F-4D97-AF65-F5344CB8AC3E}">
        <p14:creationId xmlns:p14="http://schemas.microsoft.com/office/powerpoint/2010/main" val="240312557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B8EE9-F87D-595A-9391-347329E94E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418166-C360-D064-CBC4-F0EA183C79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628D36-EFAD-7730-6CBE-07F839FBF009}"/>
              </a:ext>
            </a:extLst>
          </p:cNvPr>
          <p:cNvSpPr>
            <a:spLocks noGrp="1"/>
          </p:cNvSpPr>
          <p:nvPr>
            <p:ph type="body" idx="1"/>
          </p:nvPr>
        </p:nvSpPr>
        <p:spPr/>
        <p:txBody>
          <a:bodyPr lIns="34939" tIns="17470" rIns="34939" bIns="17470"/>
          <a:lstStyle/>
          <a:p>
            <a:endParaRPr lang="en-CA"/>
          </a:p>
        </p:txBody>
      </p:sp>
    </p:spTree>
    <p:extLst>
      <p:ext uri="{BB962C8B-B14F-4D97-AF65-F5344CB8AC3E}">
        <p14:creationId xmlns:p14="http://schemas.microsoft.com/office/powerpoint/2010/main" val="29410613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5641D-4F0A-42B2-24FF-DC701CA9F3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D3E1BB-6AF3-93CC-9944-9AC3534F25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9ABB65-985B-4C52-5E9A-7CD5C89A86C6}"/>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1422C407-8646-0FC0-21F4-65D56ACED99F}"/>
              </a:ext>
            </a:extLst>
          </p:cNvPr>
          <p:cNvSpPr>
            <a:spLocks noGrp="1"/>
          </p:cNvSpPr>
          <p:nvPr>
            <p:ph type="sldNum" sz="quarter" idx="10"/>
          </p:nvPr>
        </p:nvSpPr>
        <p:spPr/>
        <p:txBody>
          <a:bodyPr lIns="34939" tIns="17470" rIns="34939" bIns="17470"/>
          <a:lstStyle/>
          <a:p>
            <a:fld id="{F7021451-1387-4CA6-816F-3879F97B5CBC}" type="slidenum">
              <a:rPr lang="en-US"/>
              <a:t>36</a:t>
            </a:fld>
            <a:endParaRPr lang="en-US"/>
          </a:p>
        </p:txBody>
      </p:sp>
    </p:spTree>
    <p:extLst>
      <p:ext uri="{BB962C8B-B14F-4D97-AF65-F5344CB8AC3E}">
        <p14:creationId xmlns:p14="http://schemas.microsoft.com/office/powerpoint/2010/main" val="12552453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46115-9CB6-E663-85E2-6264E9247E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E47B34-AD4D-A2FB-4FE2-70C86C86C5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CA2985-59DB-95DA-69A4-96345DF62C4D}"/>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FD00FD62-4741-F970-BF0C-47C78CA3FCF4}"/>
              </a:ext>
            </a:extLst>
          </p:cNvPr>
          <p:cNvSpPr>
            <a:spLocks noGrp="1"/>
          </p:cNvSpPr>
          <p:nvPr>
            <p:ph type="sldNum" sz="quarter" idx="10"/>
          </p:nvPr>
        </p:nvSpPr>
        <p:spPr/>
        <p:txBody>
          <a:bodyPr lIns="34939" tIns="17470" rIns="34939" bIns="17470"/>
          <a:lstStyle/>
          <a:p>
            <a:fld id="{F7021451-1387-4CA6-816F-3879F97B5CBC}" type="slidenum">
              <a:rPr lang="en-US"/>
              <a:t>37</a:t>
            </a:fld>
            <a:endParaRPr lang="en-US"/>
          </a:p>
        </p:txBody>
      </p:sp>
    </p:spTree>
    <p:extLst>
      <p:ext uri="{BB962C8B-B14F-4D97-AF65-F5344CB8AC3E}">
        <p14:creationId xmlns:p14="http://schemas.microsoft.com/office/powerpoint/2010/main" val="22406664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EF24A-8303-E947-D2CD-4E8F4DAE23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E0350C-F7A2-07A5-8826-B0F0743538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533C14-7D06-03AE-AA41-27FE71B8D0C8}"/>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FF3E16A0-2ED4-D400-64AE-239E6800BAF7}"/>
              </a:ext>
            </a:extLst>
          </p:cNvPr>
          <p:cNvSpPr>
            <a:spLocks noGrp="1"/>
          </p:cNvSpPr>
          <p:nvPr>
            <p:ph type="sldNum" sz="quarter" idx="10"/>
          </p:nvPr>
        </p:nvSpPr>
        <p:spPr/>
        <p:txBody>
          <a:bodyPr lIns="34939" tIns="17470" rIns="34939" bIns="17470"/>
          <a:lstStyle/>
          <a:p>
            <a:fld id="{F7021451-1387-4CA6-816F-3879F97B5CBC}" type="slidenum">
              <a:rPr lang="en-US"/>
              <a:t>38</a:t>
            </a:fld>
            <a:endParaRPr lang="en-US"/>
          </a:p>
        </p:txBody>
      </p:sp>
    </p:spTree>
    <p:extLst>
      <p:ext uri="{BB962C8B-B14F-4D97-AF65-F5344CB8AC3E}">
        <p14:creationId xmlns:p14="http://schemas.microsoft.com/office/powerpoint/2010/main" val="27409625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7FF49-D9AA-2F8E-04E0-C7D4CCB07A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ED743D-8203-E44A-CA99-D2EB9CB03E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E78D2A-5471-DB61-03EB-60AD59A7B305}"/>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B4094FE6-FBB3-BC61-5FA1-7A6556C2B705}"/>
              </a:ext>
            </a:extLst>
          </p:cNvPr>
          <p:cNvSpPr>
            <a:spLocks noGrp="1"/>
          </p:cNvSpPr>
          <p:nvPr>
            <p:ph type="sldNum" sz="quarter" idx="10"/>
          </p:nvPr>
        </p:nvSpPr>
        <p:spPr/>
        <p:txBody>
          <a:bodyPr lIns="34939" tIns="17470" rIns="34939" bIns="17470"/>
          <a:lstStyle/>
          <a:p>
            <a:fld id="{F7021451-1387-4CA6-816F-3879F97B5CBC}" type="slidenum">
              <a:rPr lang="en-US"/>
              <a:t>39</a:t>
            </a:fld>
            <a:endParaRPr lang="en-US"/>
          </a:p>
        </p:txBody>
      </p:sp>
    </p:spTree>
    <p:extLst>
      <p:ext uri="{BB962C8B-B14F-4D97-AF65-F5344CB8AC3E}">
        <p14:creationId xmlns:p14="http://schemas.microsoft.com/office/powerpoint/2010/main" val="27585185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86719-C352-5C62-723F-D631328321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601286-FC99-8C36-5C73-E5D8B4385D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CFD23F-6805-7711-30D1-B9176F5EF74E}"/>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DE5775E7-D215-E638-B700-710FC90B21B6}"/>
              </a:ext>
            </a:extLst>
          </p:cNvPr>
          <p:cNvSpPr>
            <a:spLocks noGrp="1"/>
          </p:cNvSpPr>
          <p:nvPr>
            <p:ph type="sldNum" sz="quarter" idx="10"/>
          </p:nvPr>
        </p:nvSpPr>
        <p:spPr/>
        <p:txBody>
          <a:bodyPr lIns="34939" tIns="17470" rIns="34939" bIns="17470"/>
          <a:lstStyle/>
          <a:p>
            <a:fld id="{F7021451-1387-4CA6-816F-3879F97B5CBC}" type="slidenum">
              <a:rPr lang="en-US"/>
              <a:t>40</a:t>
            </a:fld>
            <a:endParaRPr lang="en-US"/>
          </a:p>
        </p:txBody>
      </p:sp>
    </p:spTree>
    <p:extLst>
      <p:ext uri="{BB962C8B-B14F-4D97-AF65-F5344CB8AC3E}">
        <p14:creationId xmlns:p14="http://schemas.microsoft.com/office/powerpoint/2010/main" val="22729822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AD6A1-262B-3B77-4FF2-BAAB9D52F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76D0C1-FE1B-C441-EA78-7180C7C323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CE41F1-099D-9921-3DCE-282DBD66D977}"/>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EE69DD33-6C6E-1670-8A1D-DC11C693AF93}"/>
              </a:ext>
            </a:extLst>
          </p:cNvPr>
          <p:cNvSpPr>
            <a:spLocks noGrp="1"/>
          </p:cNvSpPr>
          <p:nvPr>
            <p:ph type="sldNum" sz="quarter" idx="10"/>
          </p:nvPr>
        </p:nvSpPr>
        <p:spPr/>
        <p:txBody>
          <a:bodyPr lIns="34939" tIns="17470" rIns="34939" bIns="17470"/>
          <a:lstStyle/>
          <a:p>
            <a:fld id="{F7021451-1387-4CA6-816F-3879F97B5CBC}" type="slidenum">
              <a:rPr lang="en-US"/>
              <a:t>41</a:t>
            </a:fld>
            <a:endParaRPr lang="en-US"/>
          </a:p>
        </p:txBody>
      </p:sp>
    </p:spTree>
    <p:extLst>
      <p:ext uri="{BB962C8B-B14F-4D97-AF65-F5344CB8AC3E}">
        <p14:creationId xmlns:p14="http://schemas.microsoft.com/office/powerpoint/2010/main" val="316734068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E7268-687E-40B3-1866-1CF9B17AB3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EE9E8A-7E80-6A62-2B00-D97287FFF3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EC7104-029D-EA67-6EA4-6274CB20ED19}"/>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16A1043B-8C4B-207A-3E26-D016DB9E9ED4}"/>
              </a:ext>
            </a:extLst>
          </p:cNvPr>
          <p:cNvSpPr>
            <a:spLocks noGrp="1"/>
          </p:cNvSpPr>
          <p:nvPr>
            <p:ph type="sldNum" sz="quarter" idx="10"/>
          </p:nvPr>
        </p:nvSpPr>
        <p:spPr/>
        <p:txBody>
          <a:bodyPr lIns="34939" tIns="17470" rIns="34939" bIns="17470"/>
          <a:lstStyle/>
          <a:p>
            <a:fld id="{F7021451-1387-4CA6-816F-3879F97B5CBC}" type="slidenum">
              <a:rPr lang="en-US"/>
              <a:t>42</a:t>
            </a:fld>
            <a:endParaRPr lang="en-US"/>
          </a:p>
        </p:txBody>
      </p:sp>
    </p:spTree>
    <p:extLst>
      <p:ext uri="{BB962C8B-B14F-4D97-AF65-F5344CB8AC3E}">
        <p14:creationId xmlns:p14="http://schemas.microsoft.com/office/powerpoint/2010/main" val="4409418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D7E12-7DFE-D798-70F7-FBA1B731F3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426D42-717A-ECC8-E072-16DB1088B4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27AC6E-9192-CF72-AB5A-217A53791509}"/>
              </a:ext>
            </a:extLst>
          </p:cNvPr>
          <p:cNvSpPr>
            <a:spLocks noGrp="1"/>
          </p:cNvSpPr>
          <p:nvPr>
            <p:ph type="body" idx="1"/>
          </p:nvPr>
        </p:nvSpPr>
        <p:spPr/>
        <p:txBody>
          <a:bodyPr lIns="34939" tIns="17470" rIns="34939" bIns="17470"/>
          <a:lstStyle/>
          <a:p>
            <a:endParaRPr lang="en-US"/>
          </a:p>
        </p:txBody>
      </p:sp>
      <p:sp>
        <p:nvSpPr>
          <p:cNvPr id="4" name="Slide Number Placeholder 3">
            <a:extLst>
              <a:ext uri="{FF2B5EF4-FFF2-40B4-BE49-F238E27FC236}">
                <a16:creationId xmlns:a16="http://schemas.microsoft.com/office/drawing/2014/main" id="{D9616B93-ED39-4625-9A27-7A3025A8614C}"/>
              </a:ext>
            </a:extLst>
          </p:cNvPr>
          <p:cNvSpPr>
            <a:spLocks noGrp="1"/>
          </p:cNvSpPr>
          <p:nvPr>
            <p:ph type="sldNum" sz="quarter" idx="10"/>
          </p:nvPr>
        </p:nvSpPr>
        <p:spPr/>
        <p:txBody>
          <a:bodyPr lIns="34939" tIns="17470" rIns="34939" bIns="17470"/>
          <a:lstStyle/>
          <a:p>
            <a:fld id="{F7021451-1387-4CA6-816F-3879F97B5CBC}" type="slidenum">
              <a:rPr lang="en-US"/>
              <a:t>43</a:t>
            </a:fld>
            <a:endParaRPr lang="en-US"/>
          </a:p>
        </p:txBody>
      </p:sp>
    </p:spTree>
    <p:extLst>
      <p:ext uri="{BB962C8B-B14F-4D97-AF65-F5344CB8AC3E}">
        <p14:creationId xmlns:p14="http://schemas.microsoft.com/office/powerpoint/2010/main" val="25805877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18589467" y="16992767"/>
            <a:ext cx="4121089" cy="973667"/>
          </a:xfrm>
        </p:spPr>
        <p:txBody>
          <a:bodyPr/>
          <a:lstStyle/>
          <a:p>
            <a:endParaRPr lang="en-US"/>
          </a:p>
        </p:txBody>
      </p:sp>
      <p:sp>
        <p:nvSpPr>
          <p:cNvPr id="6" name="Slide Number Placeholder 5">
            <a:extLst>
              <a:ext uri="{FF2B5EF4-FFF2-40B4-BE49-F238E27FC236}">
                <a16:creationId xmlns:a16="http://schemas.microsoft.com/office/drawing/2014/main" id="{860B0AFD-2816-3B74-1BEE-7BEC545F2DF4}"/>
              </a:ext>
            </a:extLst>
          </p:cNvPr>
          <p:cNvSpPr>
            <a:spLocks noGrp="1"/>
          </p:cNvSpPr>
          <p:nvPr>
            <p:ph type="sldNum" sz="quarter" idx="12"/>
          </p:nvPr>
        </p:nvSpPr>
        <p:spPr>
          <a:xfrm>
            <a:off x="0" y="17314335"/>
            <a:ext cx="5487114" cy="973667"/>
          </a:xfrm>
        </p:spPr>
        <p:txBody>
          <a:bodyPr/>
          <a:lstStyle>
            <a:lvl1pPr algn="l">
              <a:defRPr/>
            </a:lvl1pPr>
          </a:lstStyle>
          <a:p>
            <a:pPr algn="l"/>
            <a:fld id="{1EE9733D-99D8-554F-89C4-493CCF5EDAC8}" type="slidenum">
              <a:rPr lang="en-US" smtClean="0"/>
              <a:pPr algn="l"/>
              <a:t>‹#›</a:t>
            </a:fld>
            <a:endParaRPr lang="en-US"/>
          </a:p>
        </p:txBody>
      </p:sp>
    </p:spTree>
    <p:extLst>
      <p:ext uri="{BB962C8B-B14F-4D97-AF65-F5344CB8AC3E}">
        <p14:creationId xmlns:p14="http://schemas.microsoft.com/office/powerpoint/2010/main" val="3496847877"/>
      </p:ext>
    </p:extLst>
  </p:cSld>
  <p:clrMapOvr>
    <a:masterClrMapping/>
  </p:clrMapOvr>
  <mc:AlternateContent xmlns:mc="http://schemas.openxmlformats.org/markup-compatibility/2006">
    <mc:Choice xmlns:p14="http://schemas.microsoft.com/office/powerpoint/2010/main" Requires="p14">
      <p:transition p14:dur="250" advClick="0" advTm="100"/>
    </mc:Choice>
    <mc:Fallback>
      <p:transition advClick="0" advTm="10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www.sedarplus.ca" TargetMode="External"/><Relationship Id="rId5" Type="http://schemas.openxmlformats.org/officeDocument/2006/relationships/image" Target="../media/image15.png"/><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13" Type="http://schemas.openxmlformats.org/officeDocument/2006/relationships/image" Target="../media/image25.png"/><Relationship Id="rId18" Type="http://schemas.openxmlformats.org/officeDocument/2006/relationships/image" Target="../media/image30.png"/><Relationship Id="rId26" Type="http://schemas.openxmlformats.org/officeDocument/2006/relationships/image" Target="../media/image38.png"/><Relationship Id="rId3" Type="http://schemas.openxmlformats.org/officeDocument/2006/relationships/image" Target="../media/image16.png"/><Relationship Id="rId21" Type="http://schemas.openxmlformats.org/officeDocument/2006/relationships/image" Target="../media/image33.png"/><Relationship Id="rId34" Type="http://schemas.openxmlformats.org/officeDocument/2006/relationships/image" Target="../media/image46.png"/><Relationship Id="rId7" Type="http://schemas.openxmlformats.org/officeDocument/2006/relationships/image" Target="../media/image19.svg"/><Relationship Id="rId12" Type="http://schemas.openxmlformats.org/officeDocument/2006/relationships/image" Target="../media/image24.svg"/><Relationship Id="rId17" Type="http://schemas.openxmlformats.org/officeDocument/2006/relationships/image" Target="../media/image29.png"/><Relationship Id="rId25" Type="http://schemas.openxmlformats.org/officeDocument/2006/relationships/image" Target="../media/image37.png"/><Relationship Id="rId33" Type="http://schemas.openxmlformats.org/officeDocument/2006/relationships/image" Target="../media/image45.png"/><Relationship Id="rId2" Type="http://schemas.openxmlformats.org/officeDocument/2006/relationships/notesSlide" Target="../notesSlides/notesSlide3.xml"/><Relationship Id="rId16" Type="http://schemas.openxmlformats.org/officeDocument/2006/relationships/image" Target="../media/image28.png"/><Relationship Id="rId20" Type="http://schemas.openxmlformats.org/officeDocument/2006/relationships/image" Target="../media/image32.png"/><Relationship Id="rId29" Type="http://schemas.openxmlformats.org/officeDocument/2006/relationships/image" Target="../media/image41.png"/><Relationship Id="rId1" Type="http://schemas.openxmlformats.org/officeDocument/2006/relationships/slideLayout" Target="../slideLayouts/slideLayout1.xml"/><Relationship Id="rId6" Type="http://schemas.openxmlformats.org/officeDocument/2006/relationships/image" Target="../media/image18.png"/><Relationship Id="rId11" Type="http://schemas.openxmlformats.org/officeDocument/2006/relationships/image" Target="../media/image23.svg"/><Relationship Id="rId24" Type="http://schemas.openxmlformats.org/officeDocument/2006/relationships/image" Target="../media/image36.png"/><Relationship Id="rId32" Type="http://schemas.openxmlformats.org/officeDocument/2006/relationships/image" Target="../media/image44.png"/><Relationship Id="rId5" Type="http://schemas.openxmlformats.org/officeDocument/2006/relationships/image" Target="../media/image15.png"/><Relationship Id="rId15" Type="http://schemas.openxmlformats.org/officeDocument/2006/relationships/image" Target="../media/image27.png"/><Relationship Id="rId23" Type="http://schemas.openxmlformats.org/officeDocument/2006/relationships/image" Target="../media/image35.png"/><Relationship Id="rId28" Type="http://schemas.openxmlformats.org/officeDocument/2006/relationships/image" Target="../media/image40.png"/><Relationship Id="rId36" Type="http://schemas.openxmlformats.org/officeDocument/2006/relationships/image" Target="../media/image14.png"/><Relationship Id="rId10" Type="http://schemas.openxmlformats.org/officeDocument/2006/relationships/image" Target="../media/image22.svg"/><Relationship Id="rId19" Type="http://schemas.openxmlformats.org/officeDocument/2006/relationships/image" Target="../media/image31.png"/><Relationship Id="rId31" Type="http://schemas.openxmlformats.org/officeDocument/2006/relationships/image" Target="../media/image43.png"/><Relationship Id="rId4" Type="http://schemas.openxmlformats.org/officeDocument/2006/relationships/image" Target="../media/image17.png"/><Relationship Id="rId9" Type="http://schemas.openxmlformats.org/officeDocument/2006/relationships/image" Target="../media/image21.svg"/><Relationship Id="rId14" Type="http://schemas.openxmlformats.org/officeDocument/2006/relationships/image" Target="../media/image26.png"/><Relationship Id="rId22" Type="http://schemas.openxmlformats.org/officeDocument/2006/relationships/image" Target="../media/image34.png"/><Relationship Id="rId27" Type="http://schemas.openxmlformats.org/officeDocument/2006/relationships/image" Target="../media/image39.png"/><Relationship Id="rId30" Type="http://schemas.openxmlformats.org/officeDocument/2006/relationships/image" Target="../media/image42.png"/><Relationship Id="rId35" Type="http://schemas.openxmlformats.org/officeDocument/2006/relationships/image" Target="../media/image47.svg"/><Relationship Id="rId8" Type="http://schemas.openxmlformats.org/officeDocument/2006/relationships/image" Target="../media/image20.svg"/></Relationships>
</file>

<file path=ppt/slides/_rels/slide4.xml.rels><?xml version="1.0" encoding="UTF-8" standalone="yes"?>
<Relationships xmlns="http://schemas.openxmlformats.org/package/2006/relationships"><Relationship Id="rId8" Type="http://schemas.openxmlformats.org/officeDocument/2006/relationships/image" Target="../media/image52.svg"/><Relationship Id="rId13" Type="http://schemas.openxmlformats.org/officeDocument/2006/relationships/image" Target="../media/image57.png"/><Relationship Id="rId18" Type="http://schemas.openxmlformats.org/officeDocument/2006/relationships/image" Target="../media/image15.png"/><Relationship Id="rId3" Type="http://schemas.openxmlformats.org/officeDocument/2006/relationships/image" Target="../media/image13.png"/><Relationship Id="rId7" Type="http://schemas.openxmlformats.org/officeDocument/2006/relationships/image" Target="../media/image51.svg"/><Relationship Id="rId12" Type="http://schemas.openxmlformats.org/officeDocument/2006/relationships/image" Target="../media/image56.svg"/><Relationship Id="rId17" Type="http://schemas.openxmlformats.org/officeDocument/2006/relationships/image" Target="../media/image14.png"/><Relationship Id="rId2" Type="http://schemas.openxmlformats.org/officeDocument/2006/relationships/notesSlide" Target="../notesSlides/notesSlide4.xml"/><Relationship Id="rId16" Type="http://schemas.openxmlformats.org/officeDocument/2006/relationships/image" Target="../media/image60.svg"/><Relationship Id="rId1" Type="http://schemas.openxmlformats.org/officeDocument/2006/relationships/slideLayout" Target="../slideLayouts/slideLayout1.xml"/><Relationship Id="rId6" Type="http://schemas.openxmlformats.org/officeDocument/2006/relationships/image" Target="../media/image50.svg"/><Relationship Id="rId11" Type="http://schemas.openxmlformats.org/officeDocument/2006/relationships/image" Target="../media/image55.svg"/><Relationship Id="rId5" Type="http://schemas.openxmlformats.org/officeDocument/2006/relationships/image" Target="../media/image49.png"/><Relationship Id="rId15" Type="http://schemas.openxmlformats.org/officeDocument/2006/relationships/image" Target="../media/image59.sv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png"/></Relationships>
</file>

<file path=ppt/slides/_rels/slide5.xml.rels><?xml version="1.0" encoding="UTF-8" standalone="yes"?>
<Relationships xmlns="http://schemas.openxmlformats.org/package/2006/relationships"><Relationship Id="rId117" Type="http://schemas.openxmlformats.org/officeDocument/2006/relationships/image" Target="../media/image173.svg"/><Relationship Id="rId21" Type="http://schemas.openxmlformats.org/officeDocument/2006/relationships/image" Target="../media/image77.svg"/><Relationship Id="rId42" Type="http://schemas.openxmlformats.org/officeDocument/2006/relationships/image" Target="../media/image98.svg"/><Relationship Id="rId63" Type="http://schemas.openxmlformats.org/officeDocument/2006/relationships/image" Target="../media/image119.svg"/><Relationship Id="rId84" Type="http://schemas.openxmlformats.org/officeDocument/2006/relationships/image" Target="../media/image140.svg"/><Relationship Id="rId138" Type="http://schemas.openxmlformats.org/officeDocument/2006/relationships/image" Target="../media/image194.svg"/><Relationship Id="rId159" Type="http://schemas.openxmlformats.org/officeDocument/2006/relationships/image" Target="../media/image215.svg"/><Relationship Id="rId170" Type="http://schemas.openxmlformats.org/officeDocument/2006/relationships/image" Target="../media/image226.svg"/><Relationship Id="rId191" Type="http://schemas.openxmlformats.org/officeDocument/2006/relationships/image" Target="../media/image247.svg"/><Relationship Id="rId107" Type="http://schemas.openxmlformats.org/officeDocument/2006/relationships/image" Target="../media/image163.svg"/><Relationship Id="rId11" Type="http://schemas.openxmlformats.org/officeDocument/2006/relationships/image" Target="../media/image67.svg"/><Relationship Id="rId32" Type="http://schemas.openxmlformats.org/officeDocument/2006/relationships/image" Target="../media/image88.svg"/><Relationship Id="rId53" Type="http://schemas.openxmlformats.org/officeDocument/2006/relationships/image" Target="../media/image109.svg"/><Relationship Id="rId74" Type="http://schemas.openxmlformats.org/officeDocument/2006/relationships/image" Target="../media/image130.svg"/><Relationship Id="rId128" Type="http://schemas.openxmlformats.org/officeDocument/2006/relationships/image" Target="../media/image184.svg"/><Relationship Id="rId149" Type="http://schemas.openxmlformats.org/officeDocument/2006/relationships/image" Target="../media/image205.svg"/><Relationship Id="rId5" Type="http://schemas.openxmlformats.org/officeDocument/2006/relationships/image" Target="../media/image62.png"/><Relationship Id="rId95" Type="http://schemas.openxmlformats.org/officeDocument/2006/relationships/image" Target="../media/image151.svg"/><Relationship Id="rId160" Type="http://schemas.openxmlformats.org/officeDocument/2006/relationships/image" Target="../media/image216.svg"/><Relationship Id="rId181" Type="http://schemas.openxmlformats.org/officeDocument/2006/relationships/image" Target="../media/image237.svg"/><Relationship Id="rId22" Type="http://schemas.openxmlformats.org/officeDocument/2006/relationships/image" Target="../media/image78.svg"/><Relationship Id="rId43" Type="http://schemas.openxmlformats.org/officeDocument/2006/relationships/image" Target="../media/image99.svg"/><Relationship Id="rId64" Type="http://schemas.openxmlformats.org/officeDocument/2006/relationships/image" Target="../media/image120.svg"/><Relationship Id="rId118" Type="http://schemas.openxmlformats.org/officeDocument/2006/relationships/image" Target="../media/image174.svg"/><Relationship Id="rId139" Type="http://schemas.openxmlformats.org/officeDocument/2006/relationships/image" Target="../media/image195.svg"/><Relationship Id="rId85" Type="http://schemas.openxmlformats.org/officeDocument/2006/relationships/image" Target="../media/image141.svg"/><Relationship Id="rId150" Type="http://schemas.openxmlformats.org/officeDocument/2006/relationships/image" Target="../media/image206.svg"/><Relationship Id="rId171" Type="http://schemas.openxmlformats.org/officeDocument/2006/relationships/image" Target="../media/image227.svg"/><Relationship Id="rId192" Type="http://schemas.openxmlformats.org/officeDocument/2006/relationships/image" Target="../media/image248.svg"/><Relationship Id="rId12" Type="http://schemas.openxmlformats.org/officeDocument/2006/relationships/image" Target="../media/image68.svg"/><Relationship Id="rId33" Type="http://schemas.openxmlformats.org/officeDocument/2006/relationships/image" Target="../media/image89.svg"/><Relationship Id="rId108" Type="http://schemas.openxmlformats.org/officeDocument/2006/relationships/image" Target="../media/image164.svg"/><Relationship Id="rId129" Type="http://schemas.openxmlformats.org/officeDocument/2006/relationships/image" Target="../media/image185.svg"/><Relationship Id="rId54" Type="http://schemas.openxmlformats.org/officeDocument/2006/relationships/image" Target="../media/image110.svg"/><Relationship Id="rId75" Type="http://schemas.openxmlformats.org/officeDocument/2006/relationships/image" Target="../media/image131.svg"/><Relationship Id="rId96" Type="http://schemas.openxmlformats.org/officeDocument/2006/relationships/image" Target="../media/image152.svg"/><Relationship Id="rId140" Type="http://schemas.openxmlformats.org/officeDocument/2006/relationships/image" Target="../media/image196.svg"/><Relationship Id="rId161" Type="http://schemas.openxmlformats.org/officeDocument/2006/relationships/image" Target="../media/image217.svg"/><Relationship Id="rId182" Type="http://schemas.openxmlformats.org/officeDocument/2006/relationships/image" Target="../media/image238.svg"/><Relationship Id="rId6" Type="http://schemas.openxmlformats.org/officeDocument/2006/relationships/image" Target="../media/image14.png"/><Relationship Id="rId23" Type="http://schemas.openxmlformats.org/officeDocument/2006/relationships/image" Target="../media/image79.svg"/><Relationship Id="rId119" Type="http://schemas.openxmlformats.org/officeDocument/2006/relationships/image" Target="../media/image175.svg"/><Relationship Id="rId44" Type="http://schemas.openxmlformats.org/officeDocument/2006/relationships/image" Target="../media/image100.svg"/><Relationship Id="rId65" Type="http://schemas.openxmlformats.org/officeDocument/2006/relationships/image" Target="../media/image121.svg"/><Relationship Id="rId86" Type="http://schemas.openxmlformats.org/officeDocument/2006/relationships/image" Target="../media/image142.svg"/><Relationship Id="rId130" Type="http://schemas.openxmlformats.org/officeDocument/2006/relationships/image" Target="../media/image186.svg"/><Relationship Id="rId151" Type="http://schemas.openxmlformats.org/officeDocument/2006/relationships/image" Target="../media/image207.svg"/><Relationship Id="rId172" Type="http://schemas.openxmlformats.org/officeDocument/2006/relationships/image" Target="../media/image228.svg"/><Relationship Id="rId193" Type="http://schemas.openxmlformats.org/officeDocument/2006/relationships/image" Target="../media/image249.svg"/><Relationship Id="rId13" Type="http://schemas.openxmlformats.org/officeDocument/2006/relationships/image" Target="../media/image69.svg"/><Relationship Id="rId109" Type="http://schemas.openxmlformats.org/officeDocument/2006/relationships/image" Target="../media/image165.svg"/><Relationship Id="rId34" Type="http://schemas.openxmlformats.org/officeDocument/2006/relationships/image" Target="../media/image90.svg"/><Relationship Id="rId55" Type="http://schemas.openxmlformats.org/officeDocument/2006/relationships/image" Target="../media/image111.svg"/><Relationship Id="rId76" Type="http://schemas.openxmlformats.org/officeDocument/2006/relationships/image" Target="../media/image132.svg"/><Relationship Id="rId97" Type="http://schemas.openxmlformats.org/officeDocument/2006/relationships/image" Target="../media/image153.svg"/><Relationship Id="rId120" Type="http://schemas.openxmlformats.org/officeDocument/2006/relationships/image" Target="../media/image176.svg"/><Relationship Id="rId141" Type="http://schemas.openxmlformats.org/officeDocument/2006/relationships/image" Target="../media/image197.svg"/><Relationship Id="rId7" Type="http://schemas.openxmlformats.org/officeDocument/2006/relationships/image" Target="../media/image63.svg"/><Relationship Id="rId162" Type="http://schemas.openxmlformats.org/officeDocument/2006/relationships/image" Target="../media/image218.svg"/><Relationship Id="rId183" Type="http://schemas.openxmlformats.org/officeDocument/2006/relationships/image" Target="../media/image239.svg"/><Relationship Id="rId2" Type="http://schemas.openxmlformats.org/officeDocument/2006/relationships/notesSlide" Target="../notesSlides/notesSlide5.xml"/><Relationship Id="rId29" Type="http://schemas.openxmlformats.org/officeDocument/2006/relationships/image" Target="../media/image85.svg"/><Relationship Id="rId24" Type="http://schemas.openxmlformats.org/officeDocument/2006/relationships/image" Target="../media/image80.svg"/><Relationship Id="rId40" Type="http://schemas.openxmlformats.org/officeDocument/2006/relationships/image" Target="../media/image96.svg"/><Relationship Id="rId45" Type="http://schemas.openxmlformats.org/officeDocument/2006/relationships/image" Target="../media/image101.svg"/><Relationship Id="rId66" Type="http://schemas.openxmlformats.org/officeDocument/2006/relationships/image" Target="../media/image122.svg"/><Relationship Id="rId87" Type="http://schemas.openxmlformats.org/officeDocument/2006/relationships/image" Target="../media/image143.svg"/><Relationship Id="rId110" Type="http://schemas.openxmlformats.org/officeDocument/2006/relationships/image" Target="../media/image166.svg"/><Relationship Id="rId115" Type="http://schemas.openxmlformats.org/officeDocument/2006/relationships/image" Target="../media/image171.svg"/><Relationship Id="rId131" Type="http://schemas.openxmlformats.org/officeDocument/2006/relationships/image" Target="../media/image187.svg"/><Relationship Id="rId136" Type="http://schemas.openxmlformats.org/officeDocument/2006/relationships/image" Target="../media/image192.svg"/><Relationship Id="rId157" Type="http://schemas.openxmlformats.org/officeDocument/2006/relationships/image" Target="../media/image213.svg"/><Relationship Id="rId178" Type="http://schemas.openxmlformats.org/officeDocument/2006/relationships/image" Target="../media/image234.svg"/><Relationship Id="rId61" Type="http://schemas.openxmlformats.org/officeDocument/2006/relationships/image" Target="../media/image117.svg"/><Relationship Id="rId82" Type="http://schemas.openxmlformats.org/officeDocument/2006/relationships/image" Target="../media/image138.svg"/><Relationship Id="rId152" Type="http://schemas.openxmlformats.org/officeDocument/2006/relationships/image" Target="../media/image208.svg"/><Relationship Id="rId173" Type="http://schemas.openxmlformats.org/officeDocument/2006/relationships/image" Target="../media/image229.svg"/><Relationship Id="rId194" Type="http://schemas.openxmlformats.org/officeDocument/2006/relationships/image" Target="../media/image250.svg"/><Relationship Id="rId199" Type="http://schemas.openxmlformats.org/officeDocument/2006/relationships/image" Target="../media/image255.svg"/><Relationship Id="rId19" Type="http://schemas.openxmlformats.org/officeDocument/2006/relationships/image" Target="../media/image75.svg"/><Relationship Id="rId14" Type="http://schemas.openxmlformats.org/officeDocument/2006/relationships/image" Target="../media/image70.svg"/><Relationship Id="rId30" Type="http://schemas.openxmlformats.org/officeDocument/2006/relationships/image" Target="../media/image86.svg"/><Relationship Id="rId35" Type="http://schemas.openxmlformats.org/officeDocument/2006/relationships/image" Target="../media/image91.svg"/><Relationship Id="rId56" Type="http://schemas.openxmlformats.org/officeDocument/2006/relationships/image" Target="../media/image112.svg"/><Relationship Id="rId77" Type="http://schemas.openxmlformats.org/officeDocument/2006/relationships/image" Target="../media/image133.svg"/><Relationship Id="rId100" Type="http://schemas.openxmlformats.org/officeDocument/2006/relationships/image" Target="../media/image156.svg"/><Relationship Id="rId105" Type="http://schemas.openxmlformats.org/officeDocument/2006/relationships/image" Target="../media/image161.svg"/><Relationship Id="rId126" Type="http://schemas.openxmlformats.org/officeDocument/2006/relationships/image" Target="../media/image182.svg"/><Relationship Id="rId147" Type="http://schemas.openxmlformats.org/officeDocument/2006/relationships/image" Target="../media/image203.svg"/><Relationship Id="rId168" Type="http://schemas.openxmlformats.org/officeDocument/2006/relationships/image" Target="../media/image224.svg"/><Relationship Id="rId8" Type="http://schemas.openxmlformats.org/officeDocument/2006/relationships/image" Target="../media/image64.svg"/><Relationship Id="rId51" Type="http://schemas.openxmlformats.org/officeDocument/2006/relationships/image" Target="../media/image107.svg"/><Relationship Id="rId72" Type="http://schemas.openxmlformats.org/officeDocument/2006/relationships/image" Target="../media/image128.svg"/><Relationship Id="rId93" Type="http://schemas.openxmlformats.org/officeDocument/2006/relationships/image" Target="../media/image149.svg"/><Relationship Id="rId98" Type="http://schemas.openxmlformats.org/officeDocument/2006/relationships/image" Target="../media/image154.svg"/><Relationship Id="rId121" Type="http://schemas.openxmlformats.org/officeDocument/2006/relationships/image" Target="../media/image177.svg"/><Relationship Id="rId142" Type="http://schemas.openxmlformats.org/officeDocument/2006/relationships/image" Target="../media/image198.svg"/><Relationship Id="rId163" Type="http://schemas.openxmlformats.org/officeDocument/2006/relationships/image" Target="../media/image219.svg"/><Relationship Id="rId184" Type="http://schemas.openxmlformats.org/officeDocument/2006/relationships/image" Target="../media/image240.svg"/><Relationship Id="rId189" Type="http://schemas.openxmlformats.org/officeDocument/2006/relationships/image" Target="../media/image245.svg"/><Relationship Id="rId3" Type="http://schemas.openxmlformats.org/officeDocument/2006/relationships/image" Target="../media/image61.png"/><Relationship Id="rId25" Type="http://schemas.openxmlformats.org/officeDocument/2006/relationships/image" Target="../media/image81.svg"/><Relationship Id="rId46" Type="http://schemas.openxmlformats.org/officeDocument/2006/relationships/image" Target="../media/image102.svg"/><Relationship Id="rId67" Type="http://schemas.openxmlformats.org/officeDocument/2006/relationships/image" Target="../media/image123.svg"/><Relationship Id="rId116" Type="http://schemas.openxmlformats.org/officeDocument/2006/relationships/image" Target="../media/image172.svg"/><Relationship Id="rId137" Type="http://schemas.openxmlformats.org/officeDocument/2006/relationships/image" Target="../media/image193.svg"/><Relationship Id="rId158" Type="http://schemas.openxmlformats.org/officeDocument/2006/relationships/image" Target="../media/image214.svg"/><Relationship Id="rId20" Type="http://schemas.openxmlformats.org/officeDocument/2006/relationships/image" Target="../media/image76.svg"/><Relationship Id="rId41" Type="http://schemas.openxmlformats.org/officeDocument/2006/relationships/image" Target="../media/image97.svg"/><Relationship Id="rId62" Type="http://schemas.openxmlformats.org/officeDocument/2006/relationships/image" Target="../media/image118.svg"/><Relationship Id="rId83" Type="http://schemas.openxmlformats.org/officeDocument/2006/relationships/image" Target="../media/image139.svg"/><Relationship Id="rId88" Type="http://schemas.openxmlformats.org/officeDocument/2006/relationships/image" Target="../media/image144.svg"/><Relationship Id="rId111" Type="http://schemas.openxmlformats.org/officeDocument/2006/relationships/image" Target="../media/image167.svg"/><Relationship Id="rId132" Type="http://schemas.openxmlformats.org/officeDocument/2006/relationships/image" Target="../media/image188.svg"/><Relationship Id="rId153" Type="http://schemas.openxmlformats.org/officeDocument/2006/relationships/image" Target="../media/image209.svg"/><Relationship Id="rId174" Type="http://schemas.openxmlformats.org/officeDocument/2006/relationships/image" Target="../media/image230.svg"/><Relationship Id="rId179" Type="http://schemas.openxmlformats.org/officeDocument/2006/relationships/image" Target="../media/image235.svg"/><Relationship Id="rId195" Type="http://schemas.openxmlformats.org/officeDocument/2006/relationships/image" Target="../media/image251.svg"/><Relationship Id="rId190" Type="http://schemas.openxmlformats.org/officeDocument/2006/relationships/image" Target="../media/image246.svg"/><Relationship Id="rId15" Type="http://schemas.openxmlformats.org/officeDocument/2006/relationships/image" Target="../media/image71.svg"/><Relationship Id="rId36" Type="http://schemas.openxmlformats.org/officeDocument/2006/relationships/image" Target="../media/image92.svg"/><Relationship Id="rId57" Type="http://schemas.openxmlformats.org/officeDocument/2006/relationships/image" Target="../media/image113.svg"/><Relationship Id="rId106" Type="http://schemas.openxmlformats.org/officeDocument/2006/relationships/image" Target="../media/image162.svg"/><Relationship Id="rId127" Type="http://schemas.openxmlformats.org/officeDocument/2006/relationships/image" Target="../media/image183.svg"/><Relationship Id="rId10" Type="http://schemas.openxmlformats.org/officeDocument/2006/relationships/image" Target="../media/image66.svg"/><Relationship Id="rId31" Type="http://schemas.openxmlformats.org/officeDocument/2006/relationships/image" Target="../media/image87.svg"/><Relationship Id="rId52" Type="http://schemas.openxmlformats.org/officeDocument/2006/relationships/image" Target="../media/image108.svg"/><Relationship Id="rId73" Type="http://schemas.openxmlformats.org/officeDocument/2006/relationships/image" Target="../media/image129.svg"/><Relationship Id="rId78" Type="http://schemas.openxmlformats.org/officeDocument/2006/relationships/image" Target="../media/image134.svg"/><Relationship Id="rId94" Type="http://schemas.openxmlformats.org/officeDocument/2006/relationships/image" Target="../media/image150.svg"/><Relationship Id="rId99" Type="http://schemas.openxmlformats.org/officeDocument/2006/relationships/image" Target="../media/image155.svg"/><Relationship Id="rId101" Type="http://schemas.openxmlformats.org/officeDocument/2006/relationships/image" Target="../media/image157.svg"/><Relationship Id="rId122" Type="http://schemas.openxmlformats.org/officeDocument/2006/relationships/image" Target="../media/image178.svg"/><Relationship Id="rId143" Type="http://schemas.openxmlformats.org/officeDocument/2006/relationships/image" Target="../media/image199.svg"/><Relationship Id="rId148" Type="http://schemas.openxmlformats.org/officeDocument/2006/relationships/image" Target="../media/image204.svg"/><Relationship Id="rId164" Type="http://schemas.openxmlformats.org/officeDocument/2006/relationships/image" Target="../media/image220.svg"/><Relationship Id="rId169" Type="http://schemas.openxmlformats.org/officeDocument/2006/relationships/image" Target="../media/image225.svg"/><Relationship Id="rId185" Type="http://schemas.openxmlformats.org/officeDocument/2006/relationships/image" Target="../media/image241.png"/><Relationship Id="rId4" Type="http://schemas.openxmlformats.org/officeDocument/2006/relationships/image" Target="../media/image15.png"/><Relationship Id="rId9" Type="http://schemas.openxmlformats.org/officeDocument/2006/relationships/image" Target="../media/image65.svg"/><Relationship Id="rId180" Type="http://schemas.openxmlformats.org/officeDocument/2006/relationships/image" Target="../media/image236.svg"/><Relationship Id="rId26" Type="http://schemas.openxmlformats.org/officeDocument/2006/relationships/image" Target="../media/image82.svg"/><Relationship Id="rId47" Type="http://schemas.openxmlformats.org/officeDocument/2006/relationships/image" Target="../media/image103.svg"/><Relationship Id="rId68" Type="http://schemas.openxmlformats.org/officeDocument/2006/relationships/image" Target="../media/image124.svg"/><Relationship Id="rId89" Type="http://schemas.openxmlformats.org/officeDocument/2006/relationships/image" Target="../media/image145.svg"/><Relationship Id="rId112" Type="http://schemas.openxmlformats.org/officeDocument/2006/relationships/image" Target="../media/image168.svg"/><Relationship Id="rId133" Type="http://schemas.openxmlformats.org/officeDocument/2006/relationships/image" Target="../media/image189.svg"/><Relationship Id="rId154" Type="http://schemas.openxmlformats.org/officeDocument/2006/relationships/image" Target="../media/image210.svg"/><Relationship Id="rId175" Type="http://schemas.openxmlformats.org/officeDocument/2006/relationships/image" Target="../media/image231.svg"/><Relationship Id="rId196" Type="http://schemas.openxmlformats.org/officeDocument/2006/relationships/image" Target="../media/image252.svg"/><Relationship Id="rId200" Type="http://schemas.openxmlformats.org/officeDocument/2006/relationships/image" Target="../media/image256.svg"/><Relationship Id="rId16" Type="http://schemas.openxmlformats.org/officeDocument/2006/relationships/image" Target="../media/image72.svg"/><Relationship Id="rId37" Type="http://schemas.openxmlformats.org/officeDocument/2006/relationships/image" Target="../media/image93.svg"/><Relationship Id="rId58" Type="http://schemas.openxmlformats.org/officeDocument/2006/relationships/image" Target="../media/image114.svg"/><Relationship Id="rId79" Type="http://schemas.openxmlformats.org/officeDocument/2006/relationships/image" Target="../media/image135.svg"/><Relationship Id="rId102" Type="http://schemas.openxmlformats.org/officeDocument/2006/relationships/image" Target="../media/image158.svg"/><Relationship Id="rId123" Type="http://schemas.openxmlformats.org/officeDocument/2006/relationships/image" Target="../media/image179.svg"/><Relationship Id="rId144" Type="http://schemas.openxmlformats.org/officeDocument/2006/relationships/image" Target="../media/image200.svg"/><Relationship Id="rId90" Type="http://schemas.openxmlformats.org/officeDocument/2006/relationships/image" Target="../media/image146.svg"/><Relationship Id="rId165" Type="http://schemas.openxmlformats.org/officeDocument/2006/relationships/image" Target="../media/image221.svg"/><Relationship Id="rId186" Type="http://schemas.openxmlformats.org/officeDocument/2006/relationships/image" Target="../media/image242.svg"/><Relationship Id="rId27" Type="http://schemas.openxmlformats.org/officeDocument/2006/relationships/image" Target="../media/image83.svg"/><Relationship Id="rId48" Type="http://schemas.openxmlformats.org/officeDocument/2006/relationships/image" Target="../media/image104.svg"/><Relationship Id="rId69" Type="http://schemas.openxmlformats.org/officeDocument/2006/relationships/image" Target="../media/image125.svg"/><Relationship Id="rId113" Type="http://schemas.openxmlformats.org/officeDocument/2006/relationships/image" Target="../media/image169.svg"/><Relationship Id="rId134" Type="http://schemas.openxmlformats.org/officeDocument/2006/relationships/image" Target="../media/image190.svg"/><Relationship Id="rId80" Type="http://schemas.openxmlformats.org/officeDocument/2006/relationships/image" Target="../media/image136.svg"/><Relationship Id="rId155" Type="http://schemas.openxmlformats.org/officeDocument/2006/relationships/image" Target="../media/image211.svg"/><Relationship Id="rId176" Type="http://schemas.openxmlformats.org/officeDocument/2006/relationships/image" Target="../media/image232.svg"/><Relationship Id="rId197" Type="http://schemas.openxmlformats.org/officeDocument/2006/relationships/image" Target="../media/image253.svg"/><Relationship Id="rId201" Type="http://schemas.openxmlformats.org/officeDocument/2006/relationships/image" Target="../media/image257.svg"/><Relationship Id="rId17" Type="http://schemas.openxmlformats.org/officeDocument/2006/relationships/image" Target="../media/image73.svg"/><Relationship Id="rId38" Type="http://schemas.openxmlformats.org/officeDocument/2006/relationships/image" Target="../media/image94.svg"/><Relationship Id="rId59" Type="http://schemas.openxmlformats.org/officeDocument/2006/relationships/image" Target="../media/image115.svg"/><Relationship Id="rId103" Type="http://schemas.openxmlformats.org/officeDocument/2006/relationships/image" Target="../media/image159.svg"/><Relationship Id="rId124" Type="http://schemas.openxmlformats.org/officeDocument/2006/relationships/image" Target="../media/image180.svg"/><Relationship Id="rId70" Type="http://schemas.openxmlformats.org/officeDocument/2006/relationships/image" Target="../media/image126.svg"/><Relationship Id="rId91" Type="http://schemas.openxmlformats.org/officeDocument/2006/relationships/image" Target="../media/image147.svg"/><Relationship Id="rId145" Type="http://schemas.openxmlformats.org/officeDocument/2006/relationships/image" Target="../media/image201.svg"/><Relationship Id="rId166" Type="http://schemas.openxmlformats.org/officeDocument/2006/relationships/image" Target="../media/image222.svg"/><Relationship Id="rId187" Type="http://schemas.openxmlformats.org/officeDocument/2006/relationships/image" Target="../media/image243.svg"/><Relationship Id="rId1" Type="http://schemas.openxmlformats.org/officeDocument/2006/relationships/slideLayout" Target="../slideLayouts/slideLayout1.xml"/><Relationship Id="rId28" Type="http://schemas.openxmlformats.org/officeDocument/2006/relationships/image" Target="../media/image84.svg"/><Relationship Id="rId49" Type="http://schemas.openxmlformats.org/officeDocument/2006/relationships/image" Target="../media/image105.svg"/><Relationship Id="rId114" Type="http://schemas.openxmlformats.org/officeDocument/2006/relationships/image" Target="../media/image170.svg"/><Relationship Id="rId60" Type="http://schemas.openxmlformats.org/officeDocument/2006/relationships/image" Target="../media/image116.svg"/><Relationship Id="rId81" Type="http://schemas.openxmlformats.org/officeDocument/2006/relationships/image" Target="../media/image137.png"/><Relationship Id="rId135" Type="http://schemas.openxmlformats.org/officeDocument/2006/relationships/image" Target="../media/image191.svg"/><Relationship Id="rId156" Type="http://schemas.openxmlformats.org/officeDocument/2006/relationships/image" Target="../media/image212.svg"/><Relationship Id="rId177" Type="http://schemas.openxmlformats.org/officeDocument/2006/relationships/image" Target="../media/image233.svg"/><Relationship Id="rId198" Type="http://schemas.openxmlformats.org/officeDocument/2006/relationships/image" Target="../media/image254.png"/><Relationship Id="rId202" Type="http://schemas.openxmlformats.org/officeDocument/2006/relationships/image" Target="../media/image258.svg"/><Relationship Id="rId18" Type="http://schemas.openxmlformats.org/officeDocument/2006/relationships/image" Target="../media/image74.svg"/><Relationship Id="rId39" Type="http://schemas.openxmlformats.org/officeDocument/2006/relationships/image" Target="../media/image95.svg"/><Relationship Id="rId50" Type="http://schemas.openxmlformats.org/officeDocument/2006/relationships/image" Target="../media/image106.svg"/><Relationship Id="rId104" Type="http://schemas.openxmlformats.org/officeDocument/2006/relationships/image" Target="../media/image160.svg"/><Relationship Id="rId125" Type="http://schemas.openxmlformats.org/officeDocument/2006/relationships/image" Target="../media/image181.svg"/><Relationship Id="rId146" Type="http://schemas.openxmlformats.org/officeDocument/2006/relationships/image" Target="../media/image202.svg"/><Relationship Id="rId167" Type="http://schemas.openxmlformats.org/officeDocument/2006/relationships/image" Target="../media/image223.svg"/><Relationship Id="rId188" Type="http://schemas.openxmlformats.org/officeDocument/2006/relationships/image" Target="../media/image244.svg"/><Relationship Id="rId71" Type="http://schemas.openxmlformats.org/officeDocument/2006/relationships/image" Target="../media/image127.svg"/><Relationship Id="rId92" Type="http://schemas.openxmlformats.org/officeDocument/2006/relationships/image" Target="../media/image148.sv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59.png"/><Relationship Id="rId5" Type="http://schemas.openxmlformats.org/officeDocument/2006/relationships/image" Target="../media/image62.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60.jpeg"/><Relationship Id="rId5" Type="http://schemas.openxmlformats.org/officeDocument/2006/relationships/image" Target="../media/image62.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262.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61.png"/><Relationship Id="rId5" Type="http://schemas.openxmlformats.org/officeDocument/2006/relationships/image" Target="../media/image62.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62.png"/><Relationship Id="rId5" Type="http://schemas.openxmlformats.org/officeDocument/2006/relationships/image" Target="../media/image62.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262.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263.png"/><Relationship Id="rId5" Type="http://schemas.openxmlformats.org/officeDocument/2006/relationships/image" Target="../media/image62.pn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64.jpeg"/><Relationship Id="rId5" Type="http://schemas.openxmlformats.org/officeDocument/2006/relationships/image" Target="../media/image62.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65.png"/><Relationship Id="rId5" Type="http://schemas.openxmlformats.org/officeDocument/2006/relationships/image" Target="../media/image62.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267.emf"/><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66.emf"/><Relationship Id="rId5" Type="http://schemas.openxmlformats.org/officeDocument/2006/relationships/image" Target="../media/image62.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8" Type="http://schemas.openxmlformats.org/officeDocument/2006/relationships/image" Target="../media/image270.png"/><Relationship Id="rId3" Type="http://schemas.openxmlformats.org/officeDocument/2006/relationships/image" Target="../media/image61.png"/><Relationship Id="rId7" Type="http://schemas.openxmlformats.org/officeDocument/2006/relationships/image" Target="../media/image26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68.png"/><Relationship Id="rId5" Type="http://schemas.openxmlformats.org/officeDocument/2006/relationships/image" Target="../media/image62.png"/><Relationship Id="rId4" Type="http://schemas.openxmlformats.org/officeDocument/2006/relationships/image" Target="../media/image15.png"/><Relationship Id="rId9" Type="http://schemas.openxmlformats.org/officeDocument/2006/relationships/image" Target="../media/image262.png"/></Relationships>
</file>

<file path=ppt/slides/_rels/slide17.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262.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71.jpeg"/><Relationship Id="rId5" Type="http://schemas.openxmlformats.org/officeDocument/2006/relationships/image" Target="../media/image62.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262.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72.jpeg"/><Relationship Id="rId5" Type="http://schemas.openxmlformats.org/officeDocument/2006/relationships/image" Target="../media/image62.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8" Type="http://schemas.openxmlformats.org/officeDocument/2006/relationships/image" Target="../media/image275.png"/><Relationship Id="rId3" Type="http://schemas.openxmlformats.org/officeDocument/2006/relationships/image" Target="../media/image61.png"/><Relationship Id="rId7" Type="http://schemas.openxmlformats.org/officeDocument/2006/relationships/image" Target="../media/image27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73.png"/><Relationship Id="rId5" Type="http://schemas.openxmlformats.org/officeDocument/2006/relationships/image" Target="../media/image62.png"/><Relationship Id="rId4" Type="http://schemas.openxmlformats.org/officeDocument/2006/relationships/image" Target="../media/image15.png"/><Relationship Id="rId9" Type="http://schemas.openxmlformats.org/officeDocument/2006/relationships/image" Target="../media/image262.png"/></Relationships>
</file>

<file path=ppt/slides/_rels/slide20.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262.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76.jpeg"/><Relationship Id="rId5" Type="http://schemas.openxmlformats.org/officeDocument/2006/relationships/image" Target="../media/image62.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77.jpeg"/><Relationship Id="rId5" Type="http://schemas.openxmlformats.org/officeDocument/2006/relationships/image" Target="../media/image62.png"/><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279.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78.png"/><Relationship Id="rId5" Type="http://schemas.openxmlformats.org/officeDocument/2006/relationships/image" Target="../media/image62.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262.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80.png"/><Relationship Id="rId5" Type="http://schemas.openxmlformats.org/officeDocument/2006/relationships/image" Target="../media/image62.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81.jpeg"/><Relationship Id="rId5" Type="http://schemas.openxmlformats.org/officeDocument/2006/relationships/image" Target="../media/image62.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26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82.png"/><Relationship Id="rId5" Type="http://schemas.openxmlformats.org/officeDocument/2006/relationships/image" Target="../media/image62.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283.png"/><Relationship Id="rId7" Type="http://schemas.openxmlformats.org/officeDocument/2006/relationships/image" Target="../media/image284.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15.png"/><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262.png"/><Relationship Id="rId5" Type="http://schemas.openxmlformats.org/officeDocument/2006/relationships/image" Target="../media/image62.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85.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59.svg"/></Relationships>
</file>

<file path=ppt/slides/_rels/slide30.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262.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86.png"/><Relationship Id="rId5" Type="http://schemas.openxmlformats.org/officeDocument/2006/relationships/image" Target="../media/image62.png"/><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8" Type="http://schemas.openxmlformats.org/officeDocument/2006/relationships/image" Target="../media/image290.png"/><Relationship Id="rId3" Type="http://schemas.openxmlformats.org/officeDocument/2006/relationships/image" Target="../media/image287.png"/><Relationship Id="rId7" Type="http://schemas.openxmlformats.org/officeDocument/2006/relationships/image" Target="../media/image289.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mailto:Paul.fowler@magnamining.com" TargetMode="External"/><Relationship Id="rId5" Type="http://schemas.openxmlformats.org/officeDocument/2006/relationships/hyperlink" Target="mailto:Jason.Jessup@magnamining.com" TargetMode="External"/><Relationship Id="rId4" Type="http://schemas.openxmlformats.org/officeDocument/2006/relationships/image" Target="../media/image288.png"/><Relationship Id="rId9" Type="http://schemas.openxmlformats.org/officeDocument/2006/relationships/image" Target="../media/image291.png"/></Relationships>
</file>

<file path=ppt/slides/_rels/slide32.xml.rels><?xml version="1.0" encoding="UTF-8" standalone="yes"?>
<Relationships xmlns="http://schemas.openxmlformats.org/package/2006/relationships"><Relationship Id="rId8" Type="http://schemas.openxmlformats.org/officeDocument/2006/relationships/image" Target="../media/image294.png"/><Relationship Id="rId3" Type="http://schemas.openxmlformats.org/officeDocument/2006/relationships/image" Target="../media/image61.png"/><Relationship Id="rId7" Type="http://schemas.openxmlformats.org/officeDocument/2006/relationships/image" Target="../media/image293.png"/><Relationship Id="rId12" Type="http://schemas.openxmlformats.org/officeDocument/2006/relationships/image" Target="../media/image298.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292.png"/><Relationship Id="rId11" Type="http://schemas.openxmlformats.org/officeDocument/2006/relationships/image" Target="../media/image297.png"/><Relationship Id="rId5" Type="http://schemas.openxmlformats.org/officeDocument/2006/relationships/image" Target="../media/image62.png"/><Relationship Id="rId10" Type="http://schemas.openxmlformats.org/officeDocument/2006/relationships/image" Target="../media/image296.png"/><Relationship Id="rId4" Type="http://schemas.openxmlformats.org/officeDocument/2006/relationships/image" Target="../media/image15.png"/><Relationship Id="rId9" Type="http://schemas.openxmlformats.org/officeDocument/2006/relationships/image" Target="../media/image295.png"/></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15.png"/></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1.xml"/><Relationship Id="rId6" Type="http://schemas.openxmlformats.org/officeDocument/2006/relationships/image" Target="../media/image299.png"/><Relationship Id="rId5" Type="http://schemas.openxmlformats.org/officeDocument/2006/relationships/image" Target="../media/image62.png"/><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image" Target="../media/image300.sv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302.png"/><Relationship Id="rId4" Type="http://schemas.openxmlformats.org/officeDocument/2006/relationships/image" Target="../media/image301.svg"/></Relationships>
</file>

<file path=ppt/slides/_rels/slide36.xml.rels><?xml version="1.0" encoding="UTF-8" standalone="yes"?>
<Relationships xmlns="http://schemas.openxmlformats.org/package/2006/relationships"><Relationship Id="rId8" Type="http://schemas.openxmlformats.org/officeDocument/2006/relationships/hyperlink" Target="https://craterexplorer.ca/sudbury-impact-structure-geomorphology/" TargetMode="External"/><Relationship Id="rId3" Type="http://schemas.openxmlformats.org/officeDocument/2006/relationships/image" Target="../media/image61.png"/><Relationship Id="rId7" Type="http://schemas.openxmlformats.org/officeDocument/2006/relationships/image" Target="../media/image304.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303.png"/><Relationship Id="rId5" Type="http://schemas.openxmlformats.org/officeDocument/2006/relationships/image" Target="../media/image62.png"/><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hyperlink" Target="https://www.researchgate.net/figure/Composite-cross-section-showing-the-geological-settings-for-North-and-East-Range-type_fig1_259005801" TargetMode="External"/><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305.png"/><Relationship Id="rId5" Type="http://schemas.openxmlformats.org/officeDocument/2006/relationships/image" Target="../media/image62.png"/><Relationship Id="rId4" Type="http://schemas.openxmlformats.org/officeDocument/2006/relationships/image" Target="../media/image15.png"/></Relationships>
</file>

<file path=ppt/slides/_rels/slide38.xml.rels><?xml version="1.0" encoding="UTF-8" standalone="yes"?>
<Relationships xmlns="http://schemas.openxmlformats.org/package/2006/relationships"><Relationship Id="rId8" Type="http://schemas.openxmlformats.org/officeDocument/2006/relationships/image" Target="../media/image308.jpeg"/><Relationship Id="rId3" Type="http://schemas.openxmlformats.org/officeDocument/2006/relationships/image" Target="../media/image61.png"/><Relationship Id="rId7" Type="http://schemas.openxmlformats.org/officeDocument/2006/relationships/image" Target="../media/image307.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306.png"/><Relationship Id="rId5" Type="http://schemas.openxmlformats.org/officeDocument/2006/relationships/image" Target="../media/image62.png"/><Relationship Id="rId4" Type="http://schemas.openxmlformats.org/officeDocument/2006/relationships/image" Target="../media/image15.png"/><Relationship Id="rId9" Type="http://schemas.openxmlformats.org/officeDocument/2006/relationships/image" Target="../media/image309.png"/></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311.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310.png"/><Relationship Id="rId5" Type="http://schemas.openxmlformats.org/officeDocument/2006/relationships/image" Target="../media/image62.png"/><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262.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312.emf"/><Relationship Id="rId5" Type="http://schemas.openxmlformats.org/officeDocument/2006/relationships/image" Target="../media/image62.png"/><Relationship Id="rId4" Type="http://schemas.openxmlformats.org/officeDocument/2006/relationships/image" Target="../media/image15.png"/></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9.xml"/><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0.xml"/><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15.png"/></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62.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
        <p:cNvGrpSpPr/>
        <p:nvPr/>
      </p:nvGrpSpPr>
      <p:grpSpPr>
        <a:xfrm>
          <a:off x="0" y="0"/>
          <a:ext cx="0" cy="0"/>
          <a:chOff x="0" y="0"/>
          <a:chExt cx="0" cy="0"/>
        </a:xfrm>
      </p:grpSpPr>
      <p:pic>
        <p:nvPicPr>
          <p:cNvPr id="17" name="Google Shape;17;p3"/>
          <p:cNvPicPr preferRelativeResize="0"/>
          <p:nvPr/>
        </p:nvPicPr>
        <p:blipFill>
          <a:blip r:embed="rId3">
            <a:alphaModFix/>
            <a:extLst>
              <a:ext uri="{28A0092B-C50C-407E-A947-70E740481C1C}">
                <a14:useLocalDpi xmlns:a14="http://schemas.microsoft.com/office/drawing/2010/main" val="0"/>
              </a:ext>
            </a:extLst>
          </a:blip>
          <a:srcRect l="9722" t="18528" r="19706"/>
          <a:stretch>
            <a:fillRect/>
          </a:stretch>
        </p:blipFill>
        <p:spPr>
          <a:xfrm>
            <a:off x="1589" y="2"/>
            <a:ext cx="24383869" cy="18287997"/>
          </a:xfrm>
          <a:prstGeom prst="rect">
            <a:avLst/>
          </a:prstGeom>
          <a:noFill/>
          <a:ln>
            <a:noFill/>
          </a:ln>
        </p:spPr>
      </p:pic>
      <p:pic>
        <p:nvPicPr>
          <p:cNvPr id="18" name="Google Shape;18;p3" descr=" "/>
          <p:cNvPicPr preferRelativeResize="0"/>
          <p:nvPr/>
        </p:nvPicPr>
        <p:blipFill rotWithShape="1">
          <a:blip r:embed="rId4">
            <a:alphaModFix/>
          </a:blip>
          <a:srcRect/>
          <a:stretch/>
        </p:blipFill>
        <p:spPr>
          <a:xfrm>
            <a:off x="1587" y="3619839"/>
            <a:ext cx="24383872" cy="14653891"/>
          </a:xfrm>
          <a:prstGeom prst="rect">
            <a:avLst/>
          </a:prstGeom>
          <a:noFill/>
          <a:ln>
            <a:noFill/>
          </a:ln>
        </p:spPr>
      </p:pic>
      <p:pic>
        <p:nvPicPr>
          <p:cNvPr id="19" name="Google Shape;19;p3" descr=" "/>
          <p:cNvPicPr preferRelativeResize="0"/>
          <p:nvPr/>
        </p:nvPicPr>
        <p:blipFill rotWithShape="1">
          <a:blip r:embed="rId5">
            <a:alphaModFix/>
          </a:blip>
          <a:srcRect/>
          <a:stretch/>
        </p:blipFill>
        <p:spPr>
          <a:xfrm>
            <a:off x="2439975" y="0"/>
            <a:ext cx="12039539" cy="5413205"/>
          </a:xfrm>
          <a:prstGeom prst="rect">
            <a:avLst/>
          </a:prstGeom>
          <a:noFill/>
          <a:ln>
            <a:noFill/>
          </a:ln>
        </p:spPr>
      </p:pic>
      <p:pic>
        <p:nvPicPr>
          <p:cNvPr id="20" name="Google Shape;20;p3" descr=" "/>
          <p:cNvPicPr preferRelativeResize="0"/>
          <p:nvPr/>
        </p:nvPicPr>
        <p:blipFill rotWithShape="1">
          <a:blip r:embed="rId6">
            <a:alphaModFix/>
          </a:blip>
          <a:srcRect/>
          <a:stretch/>
        </p:blipFill>
        <p:spPr>
          <a:xfrm>
            <a:off x="4393434" y="1189"/>
            <a:ext cx="5801576" cy="710736"/>
          </a:xfrm>
          <a:prstGeom prst="rect">
            <a:avLst/>
          </a:prstGeom>
          <a:noFill/>
          <a:ln>
            <a:noFill/>
          </a:ln>
        </p:spPr>
      </p:pic>
      <p:pic>
        <p:nvPicPr>
          <p:cNvPr id="21" name="Google Shape;21;p3" descr=" "/>
          <p:cNvPicPr preferRelativeResize="0"/>
          <p:nvPr/>
        </p:nvPicPr>
        <p:blipFill rotWithShape="1">
          <a:blip r:embed="rId7">
            <a:alphaModFix/>
          </a:blip>
          <a:srcRect/>
          <a:stretch/>
        </p:blipFill>
        <p:spPr>
          <a:xfrm>
            <a:off x="5078226" y="1193"/>
            <a:ext cx="5592312" cy="1177027"/>
          </a:xfrm>
          <a:prstGeom prst="rect">
            <a:avLst/>
          </a:prstGeom>
          <a:noFill/>
          <a:ln>
            <a:noFill/>
          </a:ln>
        </p:spPr>
      </p:pic>
      <p:pic>
        <p:nvPicPr>
          <p:cNvPr id="22" name="Google Shape;22;p3" descr=" "/>
          <p:cNvPicPr preferRelativeResize="0"/>
          <p:nvPr/>
        </p:nvPicPr>
        <p:blipFill rotWithShape="1">
          <a:blip r:embed="rId8">
            <a:alphaModFix/>
          </a:blip>
          <a:srcRect/>
          <a:stretch/>
        </p:blipFill>
        <p:spPr>
          <a:xfrm>
            <a:off x="7774926" y="1189"/>
            <a:ext cx="4471531" cy="593195"/>
          </a:xfrm>
          <a:prstGeom prst="rect">
            <a:avLst/>
          </a:prstGeom>
          <a:noFill/>
          <a:ln>
            <a:noFill/>
          </a:ln>
        </p:spPr>
      </p:pic>
      <p:pic>
        <p:nvPicPr>
          <p:cNvPr id="23" name="Google Shape;23;p3" descr=" "/>
          <p:cNvPicPr preferRelativeResize="0"/>
          <p:nvPr/>
        </p:nvPicPr>
        <p:blipFill rotWithShape="1">
          <a:blip r:embed="rId9">
            <a:alphaModFix/>
          </a:blip>
          <a:srcRect/>
          <a:stretch/>
        </p:blipFill>
        <p:spPr>
          <a:xfrm>
            <a:off x="6730682" y="80273"/>
            <a:ext cx="2656680" cy="1930291"/>
          </a:xfrm>
          <a:prstGeom prst="rect">
            <a:avLst/>
          </a:prstGeom>
          <a:noFill/>
          <a:ln>
            <a:noFill/>
          </a:ln>
        </p:spPr>
      </p:pic>
      <p:pic>
        <p:nvPicPr>
          <p:cNvPr id="24" name="Google Shape;24;p3" descr=" "/>
          <p:cNvPicPr preferRelativeResize="0"/>
          <p:nvPr/>
        </p:nvPicPr>
        <p:blipFill rotWithShape="1">
          <a:blip r:embed="rId10">
            <a:alphaModFix/>
          </a:blip>
          <a:srcRect/>
          <a:stretch/>
        </p:blipFill>
        <p:spPr>
          <a:xfrm>
            <a:off x="8459745" y="1192"/>
            <a:ext cx="15925717" cy="9472965"/>
          </a:xfrm>
          <a:prstGeom prst="rect">
            <a:avLst/>
          </a:prstGeom>
          <a:noFill/>
          <a:ln>
            <a:noFill/>
          </a:ln>
        </p:spPr>
      </p:pic>
      <p:sp>
        <p:nvSpPr>
          <p:cNvPr id="25" name="Google Shape;25;p3"/>
          <p:cNvSpPr/>
          <p:nvPr/>
        </p:nvSpPr>
        <p:spPr>
          <a:xfrm>
            <a:off x="1271582" y="16421165"/>
            <a:ext cx="1924309" cy="1210576"/>
          </a:xfrm>
          <a:prstGeom prst="rect">
            <a:avLst/>
          </a:prstGeom>
          <a:noFill/>
          <a:ln>
            <a:noFill/>
          </a:ln>
        </p:spPr>
        <p:txBody>
          <a:bodyPr spcFirstLastPara="1" wrap="square" lIns="0" tIns="0" rIns="0" bIns="0" anchor="t" anchorCtr="0">
            <a:noAutofit/>
          </a:bodyPr>
          <a:lstStyle/>
          <a:p>
            <a:pPr>
              <a:buClr>
                <a:srgbClr val="FFFFFF"/>
              </a:buClr>
              <a:buSzPts val="2200"/>
            </a:pPr>
            <a:r>
              <a:rPr lang="en-US" sz="2200">
                <a:solidFill>
                  <a:srgbClr val="FFFFFF"/>
                </a:solidFill>
                <a:latin typeface="Lato Black" panose="020F0A02020204030203" pitchFamily="34" charset="0"/>
                <a:ea typeface="Calibri"/>
                <a:cs typeface="Calibri"/>
                <a:sym typeface="Roboto Condensed Black"/>
              </a:rPr>
              <a:t>OCTOBER</a:t>
            </a:r>
            <a:endParaRPr sz="2200">
              <a:solidFill>
                <a:schemeClr val="dk1"/>
              </a:solidFill>
              <a:latin typeface="Lato Black" panose="020F0A02020204030203" pitchFamily="34" charset="0"/>
              <a:ea typeface="Calibri"/>
              <a:cs typeface="Calibri"/>
              <a:sym typeface="Calibri"/>
            </a:endParaRPr>
          </a:p>
          <a:p>
            <a:pPr>
              <a:lnSpc>
                <a:spcPct val="115217"/>
              </a:lnSpc>
              <a:buClr>
                <a:srgbClr val="FFFFFF"/>
              </a:buClr>
              <a:buSzPts val="4600"/>
            </a:pPr>
            <a:r>
              <a:rPr lang="en-US" sz="4600">
                <a:solidFill>
                  <a:srgbClr val="FFFFFF"/>
                </a:solidFill>
                <a:latin typeface="Lato Black" panose="020F0A02020204030203" pitchFamily="34" charset="0"/>
                <a:ea typeface="Poppins Black"/>
                <a:cs typeface="Poppins Black"/>
                <a:sym typeface="Poppins Black"/>
              </a:rPr>
              <a:t>2026</a:t>
            </a:r>
            <a:endParaRPr sz="2200">
              <a:solidFill>
                <a:schemeClr val="dk1"/>
              </a:solidFill>
              <a:latin typeface="Lato Black" panose="020F0A02020204030203" pitchFamily="34" charset="0"/>
              <a:ea typeface="Calibri"/>
              <a:cs typeface="Calibri"/>
              <a:sym typeface="Calibri"/>
            </a:endParaRPr>
          </a:p>
        </p:txBody>
      </p:sp>
      <p:sp>
        <p:nvSpPr>
          <p:cNvPr id="26" name="Google Shape;26;p3"/>
          <p:cNvSpPr/>
          <p:nvPr/>
        </p:nvSpPr>
        <p:spPr>
          <a:xfrm>
            <a:off x="18467291" y="16407453"/>
            <a:ext cx="4610075" cy="1092059"/>
          </a:xfrm>
          <a:prstGeom prst="rect">
            <a:avLst/>
          </a:prstGeom>
          <a:noFill/>
          <a:ln>
            <a:noFill/>
          </a:ln>
        </p:spPr>
        <p:txBody>
          <a:bodyPr spcFirstLastPara="1" wrap="square" lIns="91413" tIns="91413" rIns="91413" bIns="91413" anchor="ctr" anchorCtr="0">
            <a:noAutofit/>
          </a:bodyPr>
          <a:lstStyle/>
          <a:p>
            <a:endParaRPr/>
          </a:p>
        </p:txBody>
      </p:sp>
      <p:sp>
        <p:nvSpPr>
          <p:cNvPr id="27" name="Google Shape;27;p3"/>
          <p:cNvSpPr/>
          <p:nvPr/>
        </p:nvSpPr>
        <p:spPr>
          <a:xfrm>
            <a:off x="18467292" y="16407455"/>
            <a:ext cx="1641112" cy="1221864"/>
          </a:xfrm>
          <a:prstGeom prst="rect">
            <a:avLst/>
          </a:prstGeom>
          <a:noFill/>
          <a:ln>
            <a:noFill/>
          </a:ln>
        </p:spPr>
        <p:txBody>
          <a:bodyPr spcFirstLastPara="1" wrap="square" lIns="0" tIns="0" rIns="0" bIns="0" anchor="t" anchorCtr="0">
            <a:noAutofit/>
          </a:bodyPr>
          <a:lstStyle/>
          <a:p>
            <a:pPr>
              <a:buClr>
                <a:srgbClr val="FFFFFF"/>
              </a:buClr>
              <a:buSzPts val="2200"/>
            </a:pPr>
            <a:r>
              <a:rPr lang="en-US" sz="2200">
                <a:solidFill>
                  <a:srgbClr val="FFFFFF"/>
                </a:solidFill>
                <a:latin typeface="Lato Black" panose="020F0A02020204030203" pitchFamily="34" charset="0"/>
                <a:ea typeface="Roboto Condensed Black"/>
                <a:cs typeface="Roboto Condensed Black"/>
                <a:sym typeface="Roboto Condensed Black"/>
              </a:rPr>
              <a:t>TSX</a:t>
            </a:r>
            <a:r>
              <a:rPr lang="en-US" sz="2400">
                <a:solidFill>
                  <a:srgbClr val="FFFFFF"/>
                </a:solidFill>
                <a:latin typeface="Lato Black" panose="020F0A02020204030203" pitchFamily="34" charset="0"/>
                <a:ea typeface="Arial"/>
                <a:cs typeface="Arial"/>
                <a:sym typeface="Arial"/>
              </a:rPr>
              <a:t>:</a:t>
            </a:r>
            <a:endParaRPr sz="2200">
              <a:solidFill>
                <a:schemeClr val="dk1"/>
              </a:solidFill>
              <a:latin typeface="Lato Black" panose="020F0A02020204030203" pitchFamily="34" charset="0"/>
              <a:ea typeface="Calibri"/>
              <a:cs typeface="Calibri"/>
              <a:sym typeface="Calibri"/>
            </a:endParaRPr>
          </a:p>
          <a:p>
            <a:pPr>
              <a:lnSpc>
                <a:spcPct val="115217"/>
              </a:lnSpc>
              <a:buClr>
                <a:srgbClr val="FFFFFF"/>
              </a:buClr>
              <a:buSzPts val="4600"/>
            </a:pPr>
            <a:r>
              <a:rPr lang="en-US" sz="4600">
                <a:solidFill>
                  <a:srgbClr val="FFFFFF"/>
                </a:solidFill>
                <a:latin typeface="Lato Black" panose="020F0A02020204030203" pitchFamily="34" charset="0"/>
                <a:ea typeface="Poppins Black"/>
                <a:cs typeface="Poppins Black"/>
                <a:sym typeface="Poppins Black"/>
              </a:rPr>
              <a:t>NICU</a:t>
            </a:r>
            <a:endParaRPr sz="2200">
              <a:solidFill>
                <a:schemeClr val="dk1"/>
              </a:solidFill>
              <a:latin typeface="Lato Black" panose="020F0A02020204030203" pitchFamily="34" charset="0"/>
              <a:ea typeface="Calibri"/>
              <a:cs typeface="Calibri"/>
              <a:sym typeface="Calibri"/>
            </a:endParaRPr>
          </a:p>
        </p:txBody>
      </p:sp>
      <p:sp>
        <p:nvSpPr>
          <p:cNvPr id="28" name="Google Shape;28;p3"/>
          <p:cNvSpPr/>
          <p:nvPr/>
        </p:nvSpPr>
        <p:spPr>
          <a:xfrm>
            <a:off x="20334182" y="16553485"/>
            <a:ext cx="38101" cy="799995"/>
          </a:xfrm>
          <a:prstGeom prst="rect">
            <a:avLst/>
          </a:prstGeom>
          <a:solidFill>
            <a:srgbClr val="FFFFFF"/>
          </a:solidFill>
          <a:ln>
            <a:noFill/>
          </a:ln>
        </p:spPr>
        <p:txBody>
          <a:bodyPr spcFirstLastPara="1" wrap="square" lIns="91413" tIns="91413" rIns="91413" bIns="91413" anchor="ctr" anchorCtr="0">
            <a:noAutofit/>
          </a:bodyPr>
          <a:lstStyle/>
          <a:p>
            <a:endParaRPr/>
          </a:p>
        </p:txBody>
      </p:sp>
      <p:sp>
        <p:nvSpPr>
          <p:cNvPr id="29" name="Google Shape;29;p3"/>
          <p:cNvSpPr/>
          <p:nvPr/>
        </p:nvSpPr>
        <p:spPr>
          <a:xfrm>
            <a:off x="20727882" y="16407455"/>
            <a:ext cx="2479309" cy="1221864"/>
          </a:xfrm>
          <a:prstGeom prst="rect">
            <a:avLst/>
          </a:prstGeom>
          <a:noFill/>
          <a:ln>
            <a:noFill/>
          </a:ln>
        </p:spPr>
        <p:txBody>
          <a:bodyPr spcFirstLastPara="1" wrap="square" lIns="0" tIns="0" rIns="0" bIns="0" anchor="t" anchorCtr="0">
            <a:noAutofit/>
          </a:bodyPr>
          <a:lstStyle/>
          <a:p>
            <a:pPr>
              <a:buClr>
                <a:srgbClr val="FFFFFF"/>
              </a:buClr>
              <a:buSzPts val="2200"/>
            </a:pPr>
            <a:r>
              <a:rPr lang="en-US" sz="2200">
                <a:solidFill>
                  <a:srgbClr val="FFFFFF"/>
                </a:solidFill>
                <a:latin typeface="Lato Black" panose="020F0A02020204030203" pitchFamily="34" charset="0"/>
                <a:ea typeface="Roboto Condensed Black"/>
                <a:cs typeface="Roboto Condensed Black"/>
                <a:sym typeface="Roboto Condensed Black"/>
              </a:rPr>
              <a:t>OTC</a:t>
            </a:r>
            <a:r>
              <a:rPr lang="en-US" sz="2400">
                <a:solidFill>
                  <a:srgbClr val="FFFFFF"/>
                </a:solidFill>
                <a:latin typeface="Lato Black" panose="020F0A02020204030203" pitchFamily="34" charset="0"/>
                <a:ea typeface="Arial"/>
                <a:cs typeface="Arial"/>
                <a:sym typeface="Arial"/>
              </a:rPr>
              <a:t>:</a:t>
            </a:r>
            <a:endParaRPr sz="2200">
              <a:solidFill>
                <a:schemeClr val="dk1"/>
              </a:solidFill>
              <a:latin typeface="Lato Black" panose="020F0A02020204030203" pitchFamily="34" charset="0"/>
              <a:ea typeface="Calibri"/>
              <a:cs typeface="Calibri"/>
              <a:sym typeface="Calibri"/>
            </a:endParaRPr>
          </a:p>
          <a:p>
            <a:pPr>
              <a:lnSpc>
                <a:spcPct val="115217"/>
              </a:lnSpc>
              <a:buClr>
                <a:srgbClr val="FFFFFF"/>
              </a:buClr>
              <a:buSzPts val="4600"/>
            </a:pPr>
            <a:r>
              <a:rPr lang="en-US" sz="4600">
                <a:solidFill>
                  <a:srgbClr val="FFFFFF"/>
                </a:solidFill>
                <a:latin typeface="Lato Black" panose="020F0A02020204030203" pitchFamily="34" charset="0"/>
                <a:ea typeface="Poppins Black"/>
                <a:cs typeface="Poppins Black"/>
                <a:sym typeface="Poppins Black"/>
              </a:rPr>
              <a:t>MGMNF</a:t>
            </a:r>
            <a:endParaRPr sz="2200">
              <a:solidFill>
                <a:schemeClr val="dk1"/>
              </a:solidFill>
              <a:latin typeface="Lato Black" panose="020F0A02020204030203" pitchFamily="34" charset="0"/>
              <a:ea typeface="Calibri"/>
              <a:cs typeface="Calibri"/>
              <a:sym typeface="Calibri"/>
            </a:endParaRPr>
          </a:p>
        </p:txBody>
      </p:sp>
      <p:sp>
        <p:nvSpPr>
          <p:cNvPr id="30" name="Google Shape;30;p3"/>
          <p:cNvSpPr/>
          <p:nvPr/>
        </p:nvSpPr>
        <p:spPr>
          <a:xfrm>
            <a:off x="1144583" y="864679"/>
            <a:ext cx="4305277" cy="761901"/>
          </a:xfrm>
          <a:prstGeom prst="roundRect">
            <a:avLst>
              <a:gd name="adj" fmla="val 9600"/>
            </a:avLst>
          </a:prstGeom>
          <a:solidFill>
            <a:srgbClr val="161515"/>
          </a:solidFill>
          <a:ln>
            <a:noFill/>
          </a:ln>
        </p:spPr>
        <p:txBody>
          <a:bodyPr spcFirstLastPara="1" wrap="square" lIns="91413" tIns="91413" rIns="91413" bIns="91413" anchor="ctr" anchorCtr="0">
            <a:noAutofit/>
          </a:bodyPr>
          <a:lstStyle/>
          <a:p>
            <a:endParaRPr/>
          </a:p>
        </p:txBody>
      </p:sp>
      <p:sp>
        <p:nvSpPr>
          <p:cNvPr id="31" name="Google Shape;31;p3"/>
          <p:cNvSpPr/>
          <p:nvPr/>
        </p:nvSpPr>
        <p:spPr>
          <a:xfrm>
            <a:off x="1373186" y="1035604"/>
            <a:ext cx="3949587" cy="430744"/>
          </a:xfrm>
          <a:prstGeom prst="rect">
            <a:avLst/>
          </a:prstGeom>
          <a:noFill/>
          <a:ln>
            <a:noFill/>
          </a:ln>
        </p:spPr>
        <p:txBody>
          <a:bodyPr spcFirstLastPara="1" wrap="square" lIns="0" tIns="0" rIns="0" bIns="0" anchor="t" anchorCtr="0">
            <a:noAutofit/>
          </a:bodyPr>
          <a:lstStyle/>
          <a:p>
            <a:pPr>
              <a:buClr>
                <a:srgbClr val="80D9FF"/>
              </a:buClr>
              <a:buSzPts val="2400"/>
            </a:pPr>
            <a:r>
              <a:rPr lang="en-US" sz="2400">
                <a:solidFill>
                  <a:srgbClr val="80D9FF"/>
                </a:solidFill>
                <a:latin typeface="Lato Black" panose="020F0A02020204030203" pitchFamily="34" charset="0"/>
                <a:ea typeface="Poppins"/>
                <a:cs typeface="Poppins"/>
                <a:sym typeface="Poppins"/>
              </a:rPr>
              <a:t>www.</a:t>
            </a:r>
            <a:r>
              <a:rPr lang="en-US" sz="2400" b="1">
                <a:solidFill>
                  <a:srgbClr val="FFFFFF"/>
                </a:solidFill>
                <a:latin typeface="Lato Black" panose="020F0A02020204030203" pitchFamily="34" charset="0"/>
                <a:ea typeface="Poppins"/>
                <a:cs typeface="Poppins"/>
                <a:sym typeface="Poppins"/>
              </a:rPr>
              <a:t>magnamining</a:t>
            </a:r>
            <a:r>
              <a:rPr lang="en-US" sz="2400">
                <a:solidFill>
                  <a:srgbClr val="80D9FF"/>
                </a:solidFill>
                <a:latin typeface="Lato Black" panose="020F0A02020204030203" pitchFamily="34" charset="0"/>
                <a:ea typeface="Poppins"/>
                <a:cs typeface="Poppins"/>
                <a:sym typeface="Poppins"/>
              </a:rPr>
              <a:t>.com</a:t>
            </a:r>
            <a:endParaRPr sz="2400">
              <a:solidFill>
                <a:schemeClr val="dk1"/>
              </a:solidFill>
              <a:latin typeface="Lato Black" panose="020F0A02020204030203" pitchFamily="34" charset="0"/>
              <a:ea typeface="Calibri"/>
              <a:cs typeface="Calibri"/>
              <a:sym typeface="Calibri"/>
            </a:endParaRPr>
          </a:p>
        </p:txBody>
      </p:sp>
      <p:pic>
        <p:nvPicPr>
          <p:cNvPr id="32" name="Google Shape;32;p3" descr=" "/>
          <p:cNvPicPr preferRelativeResize="0"/>
          <p:nvPr/>
        </p:nvPicPr>
        <p:blipFill rotWithShape="1">
          <a:blip r:embed="rId11">
            <a:alphaModFix/>
          </a:blip>
          <a:srcRect/>
          <a:stretch/>
        </p:blipFill>
        <p:spPr>
          <a:xfrm>
            <a:off x="1588" y="9461459"/>
            <a:ext cx="12471336" cy="4640048"/>
          </a:xfrm>
          <a:prstGeom prst="rect">
            <a:avLst/>
          </a:prstGeom>
          <a:noFill/>
          <a:ln>
            <a:noFill/>
          </a:ln>
        </p:spPr>
      </p:pic>
      <p:sp>
        <p:nvSpPr>
          <p:cNvPr id="33" name="Google Shape;33;p3"/>
          <p:cNvSpPr/>
          <p:nvPr/>
        </p:nvSpPr>
        <p:spPr>
          <a:xfrm>
            <a:off x="12117323" y="2871016"/>
            <a:ext cx="10528245" cy="2984112"/>
          </a:xfrm>
          <a:prstGeom prst="rect">
            <a:avLst/>
          </a:prstGeom>
          <a:noFill/>
          <a:ln>
            <a:noFill/>
          </a:ln>
        </p:spPr>
        <p:txBody>
          <a:bodyPr spcFirstLastPara="1" wrap="square" lIns="91413" tIns="91413" rIns="91413" bIns="91413" anchor="ctr" anchorCtr="0">
            <a:noAutofit/>
          </a:bodyPr>
          <a:lstStyle/>
          <a:p>
            <a:endParaRPr/>
          </a:p>
        </p:txBody>
      </p:sp>
      <p:sp>
        <p:nvSpPr>
          <p:cNvPr id="34" name="Google Shape;34;p3"/>
          <p:cNvSpPr/>
          <p:nvPr/>
        </p:nvSpPr>
        <p:spPr>
          <a:xfrm>
            <a:off x="12117327" y="2871018"/>
            <a:ext cx="2665805" cy="126525"/>
          </a:xfrm>
          <a:prstGeom prst="rect">
            <a:avLst/>
          </a:prstGeom>
          <a:noFill/>
          <a:ln>
            <a:noFill/>
          </a:ln>
        </p:spPr>
        <p:txBody>
          <a:bodyPr spcFirstLastPara="1" wrap="square" lIns="91413" tIns="91413" rIns="91413" bIns="91413" anchor="ctr" anchorCtr="0">
            <a:noAutofit/>
          </a:bodyPr>
          <a:lstStyle/>
          <a:p>
            <a:endParaRPr/>
          </a:p>
        </p:txBody>
      </p:sp>
      <p:pic>
        <p:nvPicPr>
          <p:cNvPr id="35" name="Google Shape;35;p3" descr=" "/>
          <p:cNvPicPr preferRelativeResize="0"/>
          <p:nvPr/>
        </p:nvPicPr>
        <p:blipFill rotWithShape="1">
          <a:blip r:embed="rId12">
            <a:alphaModFix/>
          </a:blip>
          <a:srcRect/>
          <a:stretch/>
        </p:blipFill>
        <p:spPr>
          <a:xfrm>
            <a:off x="11215626" y="1302460"/>
            <a:ext cx="565221" cy="126525"/>
          </a:xfrm>
          <a:prstGeom prst="rect">
            <a:avLst/>
          </a:prstGeom>
          <a:noFill/>
          <a:ln>
            <a:noFill/>
          </a:ln>
        </p:spPr>
      </p:pic>
      <p:pic>
        <p:nvPicPr>
          <p:cNvPr id="36" name="Google Shape;36;p3" descr=" "/>
          <p:cNvPicPr preferRelativeResize="0"/>
          <p:nvPr/>
        </p:nvPicPr>
        <p:blipFill rotWithShape="1">
          <a:blip r:embed="rId13">
            <a:alphaModFix/>
          </a:blip>
          <a:srcRect/>
          <a:stretch/>
        </p:blipFill>
        <p:spPr>
          <a:xfrm>
            <a:off x="11721786" y="1302460"/>
            <a:ext cx="894229" cy="126525"/>
          </a:xfrm>
          <a:prstGeom prst="rect">
            <a:avLst/>
          </a:prstGeom>
          <a:noFill/>
          <a:ln>
            <a:noFill/>
          </a:ln>
        </p:spPr>
      </p:pic>
      <p:pic>
        <p:nvPicPr>
          <p:cNvPr id="37" name="Google Shape;37;p3" descr=" "/>
          <p:cNvPicPr preferRelativeResize="0"/>
          <p:nvPr/>
        </p:nvPicPr>
        <p:blipFill rotWithShape="1">
          <a:blip r:embed="rId14">
            <a:alphaModFix/>
          </a:blip>
          <a:srcRect/>
          <a:stretch/>
        </p:blipFill>
        <p:spPr>
          <a:xfrm>
            <a:off x="12556956" y="1302460"/>
            <a:ext cx="1324464" cy="126525"/>
          </a:xfrm>
          <a:prstGeom prst="rect">
            <a:avLst/>
          </a:prstGeom>
          <a:noFill/>
          <a:ln>
            <a:noFill/>
          </a:ln>
        </p:spPr>
      </p:pic>
      <p:sp>
        <p:nvSpPr>
          <p:cNvPr id="38" name="Google Shape;38;p3"/>
          <p:cNvSpPr/>
          <p:nvPr/>
        </p:nvSpPr>
        <p:spPr>
          <a:xfrm>
            <a:off x="11241165" y="1416898"/>
            <a:ext cx="13144293" cy="2730144"/>
          </a:xfrm>
          <a:prstGeom prst="rect">
            <a:avLst/>
          </a:prstGeom>
          <a:noFill/>
          <a:ln>
            <a:noFill/>
          </a:ln>
        </p:spPr>
        <p:txBody>
          <a:bodyPr spcFirstLastPara="1" wrap="square" lIns="0" tIns="0" rIns="0" bIns="0" anchor="t" anchorCtr="0">
            <a:noAutofit/>
          </a:bodyPr>
          <a:lstStyle/>
          <a:p>
            <a:pPr>
              <a:lnSpc>
                <a:spcPct val="159452"/>
              </a:lnSpc>
              <a:buClr>
                <a:srgbClr val="FFFFFF"/>
              </a:buClr>
              <a:buSzPts val="4200"/>
            </a:pPr>
            <a:r>
              <a:rPr lang="en-US" sz="4200">
                <a:solidFill>
                  <a:srgbClr val="FFFFFF"/>
                </a:solidFill>
                <a:latin typeface="Lato Black" panose="020F0A02020204030203" pitchFamily="34" charset="0"/>
                <a:ea typeface="Poppins Medium"/>
                <a:cs typeface="Poppins Medium"/>
                <a:sym typeface="Poppins Medium"/>
              </a:rPr>
              <a:t>Copper, nickel &amp; precious metal production growth in Sudbury, North America’s premier mining district</a:t>
            </a:r>
            <a:endParaRPr sz="4200">
              <a:solidFill>
                <a:schemeClr val="dk1"/>
              </a:solidFill>
              <a:latin typeface="Lato Black" panose="020F0A02020204030203" pitchFamily="34" charset="0"/>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10D66043-8C0A-17DC-9A82-35E27D747A07}"/>
            </a:ext>
          </a:extLst>
        </p:cNvPr>
        <p:cNvGrpSpPr/>
        <p:nvPr/>
      </p:nvGrpSpPr>
      <p:grpSpPr>
        <a:xfrm>
          <a:off x="0" y="0"/>
          <a:ext cx="0" cy="0"/>
          <a:chOff x="0" y="0"/>
          <a:chExt cx="0" cy="0"/>
        </a:xfrm>
      </p:grpSpPr>
      <p:pic>
        <p:nvPicPr>
          <p:cNvPr id="2" name="Image 0" descr=" ">
            <a:extLst>
              <a:ext uri="{FF2B5EF4-FFF2-40B4-BE49-F238E27FC236}">
                <a16:creationId xmlns:a16="http://schemas.microsoft.com/office/drawing/2014/main" id="{E80635D0-D588-6B31-DB3F-E2DB67FBE8A5}"/>
              </a:ext>
            </a:extLst>
          </p:cNvPr>
          <p:cNvPicPr>
            <a:picLocks noChangeAspect="1"/>
          </p:cNvPicPr>
          <p:nvPr/>
        </p:nvPicPr>
        <p:blipFill>
          <a:blip r:embed="rId3"/>
          <a:stretch>
            <a:fillRect/>
          </a:stretch>
        </p:blipFill>
        <p:spPr>
          <a:xfrm>
            <a:off x="0" y="0"/>
            <a:ext cx="24387048" cy="18288000"/>
          </a:xfrm>
          <a:prstGeom prst="rect">
            <a:avLst/>
          </a:prstGeom>
        </p:spPr>
      </p:pic>
      <p:pic>
        <p:nvPicPr>
          <p:cNvPr id="44" name="Image 26" descr=" ">
            <a:extLst>
              <a:ext uri="{FF2B5EF4-FFF2-40B4-BE49-F238E27FC236}">
                <a16:creationId xmlns:a16="http://schemas.microsoft.com/office/drawing/2014/main" id="{F9F3E62F-2943-8941-D8E8-CF2B07678D1F}"/>
              </a:ext>
            </a:extLst>
          </p:cNvPr>
          <p:cNvPicPr>
            <a:picLocks noChangeAspect="1"/>
          </p:cNvPicPr>
          <p:nvPr/>
        </p:nvPicPr>
        <p:blipFill>
          <a:blip r:embed="rId4"/>
          <a:stretch>
            <a:fillRect/>
          </a:stretch>
        </p:blipFill>
        <p:spPr>
          <a:xfrm>
            <a:off x="546168" y="17348200"/>
            <a:ext cx="749394" cy="457200"/>
          </a:xfrm>
          <a:prstGeom prst="rect">
            <a:avLst/>
          </a:prstGeom>
        </p:spPr>
      </p:pic>
      <p:pic>
        <p:nvPicPr>
          <p:cNvPr id="47" name="Picture 46">
            <a:extLst>
              <a:ext uri="{FF2B5EF4-FFF2-40B4-BE49-F238E27FC236}">
                <a16:creationId xmlns:a16="http://schemas.microsoft.com/office/drawing/2014/main" id="{D8A0B13E-236C-04C2-55BA-64B64509AD27}"/>
              </a:ext>
            </a:extLst>
          </p:cNvPr>
          <p:cNvPicPr>
            <a:picLocks noChangeAspect="1"/>
          </p:cNvPicPr>
          <p:nvPr/>
        </p:nvPicPr>
        <p:blipFill>
          <a:blip r:embed="rId5"/>
          <a:stretch>
            <a:fillRect/>
          </a:stretch>
        </p:blipFill>
        <p:spPr>
          <a:xfrm>
            <a:off x="1587" y="14636"/>
            <a:ext cx="24384000" cy="5410200"/>
          </a:xfrm>
          <a:prstGeom prst="rect">
            <a:avLst/>
          </a:prstGeom>
        </p:spPr>
      </p:pic>
      <p:sp>
        <p:nvSpPr>
          <p:cNvPr id="45" name="Text 16">
            <a:extLst>
              <a:ext uri="{FF2B5EF4-FFF2-40B4-BE49-F238E27FC236}">
                <a16:creationId xmlns:a16="http://schemas.microsoft.com/office/drawing/2014/main" id="{1A922D63-55EB-CC03-604A-3D388E2C2EA0}"/>
              </a:ext>
            </a:extLst>
          </p:cNvPr>
          <p:cNvSpPr/>
          <p:nvPr/>
        </p:nvSpPr>
        <p:spPr>
          <a:xfrm>
            <a:off x="546168"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ea typeface="Poppins Bold" pitchFamily="34" charset="-122"/>
                <a:cs typeface="Poppins Bold" pitchFamily="34" charset="-120"/>
              </a:rPr>
              <a:t>02</a:t>
            </a:r>
            <a:endParaRPr lang="en-US" sz="2400"/>
          </a:p>
        </p:txBody>
      </p:sp>
      <p:sp>
        <p:nvSpPr>
          <p:cNvPr id="46" name="Text 17">
            <a:extLst>
              <a:ext uri="{FF2B5EF4-FFF2-40B4-BE49-F238E27FC236}">
                <a16:creationId xmlns:a16="http://schemas.microsoft.com/office/drawing/2014/main" id="{88C3706A-37A6-5970-C1FF-C96DE4CBE38C}"/>
              </a:ext>
            </a:extLst>
          </p:cNvPr>
          <p:cNvSpPr/>
          <p:nvPr/>
        </p:nvSpPr>
        <p:spPr>
          <a:xfrm>
            <a:off x="5593035" y="804561"/>
            <a:ext cx="13709041" cy="2149122"/>
          </a:xfrm>
          <a:prstGeom prst="rect">
            <a:avLst/>
          </a:prstGeom>
          <a:noFill/>
          <a:ln/>
        </p:spPr>
        <p:txBody>
          <a:bodyPr wrap="square" lIns="0" tIns="0" rIns="0" bIns="0" rtlCol="0" anchor="ctr"/>
          <a:lstStyle/>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SemiBold" panose="00000700000000000000" pitchFamily="2" charset="0"/>
              </a:rPr>
              <a:t>CAUTIONARY STATEMENTS</a:t>
            </a:r>
            <a:endParaRPr lang="en-US" sz="7600">
              <a:solidFill>
                <a:srgbClr val="DED0B9"/>
              </a:solidFill>
              <a:latin typeface="Lato Black" panose="020F0A02020204030203" pitchFamily="34" charset="0"/>
              <a:cs typeface="Poppins SemiBold" panose="00000700000000000000" pitchFamily="2" charset="0"/>
            </a:endParaRPr>
          </a:p>
        </p:txBody>
      </p:sp>
      <p:sp>
        <p:nvSpPr>
          <p:cNvPr id="37" name="TextBox 36">
            <a:extLst>
              <a:ext uri="{FF2B5EF4-FFF2-40B4-BE49-F238E27FC236}">
                <a16:creationId xmlns:a16="http://schemas.microsoft.com/office/drawing/2014/main" id="{FD74201F-7A0E-2427-75D3-7BCA912FDEDF}"/>
              </a:ext>
            </a:extLst>
          </p:cNvPr>
          <p:cNvSpPr txBox="1"/>
          <p:nvPr/>
        </p:nvSpPr>
        <p:spPr>
          <a:xfrm>
            <a:off x="1295562" y="2639541"/>
            <a:ext cx="22545445" cy="13919195"/>
          </a:xfrm>
          <a:prstGeom prst="rect">
            <a:avLst/>
          </a:prstGeom>
          <a:noFill/>
        </p:spPr>
        <p:txBody>
          <a:bodyPr wrap="square" lIns="91440" tIns="45720" rIns="91440" bIns="45720" rtlCol="0" anchor="t">
            <a:spAutoFit/>
          </a:bodyPr>
          <a:lstStyle/>
          <a:p>
            <a:pPr algn="just">
              <a:spcBef>
                <a:spcPts val="600"/>
              </a:spcBef>
              <a:spcAft>
                <a:spcPts val="600"/>
              </a:spcAft>
            </a:pPr>
            <a:r>
              <a:rPr lang="en-US" sz="2400" b="1" kern="100">
                <a:solidFill>
                  <a:schemeClr val="bg1"/>
                </a:solidFill>
                <a:latin typeface="Lato" panose="020F0502020204030203" pitchFamily="34" charset="0"/>
                <a:cs typeface="Poppins Medium" panose="00000600000000000000" pitchFamily="2" charset="0"/>
              </a:rPr>
              <a:t>Cautionary Statement Regarding Forward-Looking Information</a:t>
            </a:r>
            <a:endParaRPr lang="en-CA" sz="2400" kern="100">
              <a:solidFill>
                <a:schemeClr val="bg1"/>
              </a:solidFill>
              <a:latin typeface="Lato" panose="020F0502020204030203" pitchFamily="34" charset="0"/>
              <a:cs typeface="Poppins Medium" panose="00000600000000000000" pitchFamily="2" charset="0"/>
            </a:endParaRPr>
          </a:p>
          <a:p>
            <a:pPr algn="just">
              <a:spcAft>
                <a:spcPts val="600"/>
              </a:spcAft>
            </a:pPr>
            <a:r>
              <a:rPr lang="en-US" sz="2400" kern="100">
                <a:solidFill>
                  <a:schemeClr val="bg1"/>
                </a:solidFill>
                <a:latin typeface="Lato" panose="020F0502020204030203" pitchFamily="34" charset="0"/>
                <a:cs typeface="Poppins Medium" panose="00000600000000000000" pitchFamily="2" charset="0"/>
              </a:rPr>
              <a:t>This presentation contains forward-looking information and forward-looking statements</a:t>
            </a:r>
            <a:r>
              <a:rPr lang="en-US" sz="2400" b="1" kern="100">
                <a:solidFill>
                  <a:schemeClr val="bg1"/>
                </a:solidFill>
                <a:latin typeface="Lato" panose="020F0502020204030203" pitchFamily="34" charset="0"/>
                <a:cs typeface="Poppins Medium" panose="00000600000000000000" pitchFamily="2" charset="0"/>
              </a:rPr>
              <a:t> </a:t>
            </a:r>
            <a:r>
              <a:rPr lang="en-US" sz="2400" kern="100">
                <a:solidFill>
                  <a:schemeClr val="bg1"/>
                </a:solidFill>
                <a:latin typeface="Lato" panose="020F0502020204030203" pitchFamily="34" charset="0"/>
                <a:cs typeface="Poppins Medium" panose="00000600000000000000" pitchFamily="2" charset="0"/>
              </a:rPr>
              <a:t>(collectively,</a:t>
            </a:r>
            <a:r>
              <a:rPr lang="en-US" sz="2400" b="1" kern="100">
                <a:solidFill>
                  <a:schemeClr val="bg1"/>
                </a:solidFill>
                <a:latin typeface="Lato" panose="020F0502020204030203" pitchFamily="34" charset="0"/>
                <a:cs typeface="Poppins Medium" panose="00000600000000000000" pitchFamily="2" charset="0"/>
              </a:rPr>
              <a:t> "forward-looking statements</a:t>
            </a:r>
            <a:r>
              <a:rPr lang="en-US" sz="2400" kern="100">
                <a:solidFill>
                  <a:schemeClr val="bg1"/>
                </a:solidFill>
                <a:latin typeface="Lato" panose="020F0502020204030203" pitchFamily="34" charset="0"/>
                <a:cs typeface="Poppins Medium" panose="00000600000000000000" pitchFamily="2" charset="0"/>
              </a:rPr>
              <a:t>") within the meaning of applicable securities laws. All statements, other than statements of historical fact, are forward-looking statements and are based on expectations, estimates and projections as of the date hereof. Statements with respect to predictions, expectations, plans, projections, future events or performance, often but not always using words such as "develop", "growth", "believe", "expect", "potential", "intend", "should", "could", "seek", "anticipate", "will", "positioned", "project", "risk", "plan", "may", "can", "might", "estimate", "interpreted", "significant", "forecast", or, in each case, their negative and words of similar meaning are not statements of historical fact – rather, they are forward-looking statements. In this presentation, forward-looking statements relate to, among other things, statements regarding the future plans and objectives of Magna Mining Inc. (the "</a:t>
            </a:r>
            <a:r>
              <a:rPr lang="en-US" sz="2400" b="1" kern="100">
                <a:solidFill>
                  <a:schemeClr val="bg1"/>
                </a:solidFill>
                <a:latin typeface="Lato" panose="020F0502020204030203" pitchFamily="34" charset="0"/>
                <a:cs typeface="Poppins Medium" panose="00000600000000000000" pitchFamily="2" charset="0"/>
              </a:rPr>
              <a:t>Company</a:t>
            </a:r>
            <a:r>
              <a:rPr lang="en-US" sz="2400" kern="100">
                <a:solidFill>
                  <a:schemeClr val="bg1"/>
                </a:solidFill>
                <a:latin typeface="Lato" panose="020F0502020204030203" pitchFamily="34" charset="0"/>
                <a:cs typeface="Poppins Medium" panose="00000600000000000000" pitchFamily="2" charset="0"/>
              </a:rPr>
              <a:t>" or "</a:t>
            </a:r>
            <a:r>
              <a:rPr lang="en-US" sz="2400" b="1" kern="100">
                <a:solidFill>
                  <a:schemeClr val="bg1"/>
                </a:solidFill>
                <a:latin typeface="Lato" panose="020F0502020204030203" pitchFamily="34" charset="0"/>
                <a:cs typeface="Poppins Medium" panose="00000600000000000000" pitchFamily="2" charset="0"/>
              </a:rPr>
              <a:t>Magna</a:t>
            </a:r>
            <a:r>
              <a:rPr lang="en-US" sz="2400" kern="100">
                <a:solidFill>
                  <a:schemeClr val="bg1"/>
                </a:solidFill>
                <a:latin typeface="Lato" panose="020F0502020204030203" pitchFamily="34" charset="0"/>
                <a:cs typeface="Poppins Medium" panose="00000600000000000000" pitchFamily="2" charset="0"/>
              </a:rPr>
              <a:t>"), production plans and cash flows relating to the McCreedy West Mine, the commencement or start of mining or development at the Company's other assets, such as the Levack Mine or the Crean Hill Project, the exploration or development potential of the Company's assets to grow the Company into a meaningful mid-tier producer with multiple producing assets, mineral resource or mineral reserve estimates and the resource or reserve potential of the Company's assets,  the prospects generally of the Company's assets, such as the Levack Mine, the Crean Hill Project, the Podolsky  Mine and the Kirkwood Project, estimates of reclamation liabilities, estimates of future metal prices, anticipated future revenue streams and potential sources of additional financing, and the integration of assets acquired by the Company in corporate or asset transactions. </a:t>
            </a:r>
          </a:p>
          <a:p>
            <a:pPr algn="just">
              <a:spcAft>
                <a:spcPts val="600"/>
              </a:spcAft>
            </a:pPr>
            <a:endParaRPr lang="en-US" sz="2400" kern="100">
              <a:solidFill>
                <a:schemeClr val="bg1"/>
              </a:solidFill>
              <a:latin typeface="Lato" panose="020F0502020204030203" pitchFamily="34" charset="0"/>
              <a:cs typeface="Poppins Medium" panose="00000600000000000000" pitchFamily="2" charset="0"/>
            </a:endParaRPr>
          </a:p>
          <a:p>
            <a:pPr algn="just">
              <a:spcAft>
                <a:spcPts val="600"/>
              </a:spcAft>
            </a:pPr>
            <a:r>
              <a:rPr lang="en-US" sz="2400" kern="100">
                <a:solidFill>
                  <a:schemeClr val="bg1"/>
                </a:solidFill>
                <a:latin typeface="Lato" panose="020F0502020204030203" pitchFamily="34" charset="0"/>
                <a:cs typeface="Poppins Medium" panose="00000600000000000000" pitchFamily="2" charset="0"/>
              </a:rPr>
              <a:t>All forward-looking statements involve various assumptions, estimates, risks and uncertainties and actual results may differ materially from those communicated in such statements. These risks and uncertainties include, but are not limited to, risks and uncertainties relating to the ability of the Company to successfully operate mining operations and develop development projects, the ability of the Company to complete further exploration projects,  such as drilling programs and assaying, the security of the Company's interest in and title to its properties; the potential of exploration activities and assay results to accurately predict mineralization, errors in management's geological and financial modeling, the ability of the Company to maintain all current permits, authorizations and mineral tenure in good standing, the ability of the Company to obtain and maintain necessary government approvals, the ability of the Company to complete further accretive transactions, the ability of the Company to successfully execute on its production, development and exploration plans, the ability of the Company to attract and retain qualified talent to successfully execute on its strategy, changing legislative and regulatory environments, the impact of competition, the timing and amount of required capital and other expenditures to advance its operations and projects, conditions in financial markets and the economy generally, the ability of the Company to obtain additional financing on satisfactory terms, if at all, the ability of management of the Company to operate and grow the business effectively, fluctuations in metal prices, the speculative nature of mining and mineral exploration and development, as well as those risk factors discussed or referred to in the Company’s continuous disclosure filings with the securities regulatory authorities in Canada available on SEDAR+ at </a:t>
            </a:r>
            <a:r>
              <a:rPr lang="en-US" sz="2400" kern="100">
                <a:solidFill>
                  <a:schemeClr val="bg1"/>
                </a:solidFill>
                <a:latin typeface="Lato" panose="020F0502020204030203" pitchFamily="34" charset="0"/>
                <a:cs typeface="Poppins Medium" panose="00000600000000000000" pitchFamily="2" charset="0"/>
                <a:hlinkClick r:id="rId6">
                  <a:extLst>
                    <a:ext uri="{A12FA001-AC4F-418D-AE19-62706E023703}">
                      <ahyp:hlinkClr xmlns:ahyp="http://schemas.microsoft.com/office/drawing/2018/hyperlinkcolor" val="tx"/>
                    </a:ext>
                  </a:extLst>
                </a:hlinkClick>
              </a:rPr>
              <a:t>www.sedarplus.ca</a:t>
            </a:r>
            <a:r>
              <a:rPr lang="en-US" sz="2400" kern="100">
                <a:solidFill>
                  <a:schemeClr val="bg1"/>
                </a:solidFill>
                <a:latin typeface="Lato" panose="020F0502020204030203" pitchFamily="34" charset="0"/>
                <a:cs typeface="Poppins Medium" panose="00000600000000000000" pitchFamily="2" charset="0"/>
              </a:rPr>
              <a:t>, including in its management discussion and analysis for the year ended December 31, 2024.  </a:t>
            </a:r>
            <a:endParaRPr lang="en-CA" sz="2400" kern="100">
              <a:solidFill>
                <a:schemeClr val="bg1"/>
              </a:solidFill>
              <a:latin typeface="Lato" panose="020F0502020204030203" pitchFamily="34" charset="0"/>
              <a:cs typeface="Poppins Medium" panose="00000600000000000000" pitchFamily="2" charset="0"/>
            </a:endParaRPr>
          </a:p>
          <a:p>
            <a:pPr>
              <a:spcBef>
                <a:spcPts val="300"/>
              </a:spcBef>
              <a:spcAft>
                <a:spcPts val="600"/>
              </a:spcAft>
            </a:pPr>
            <a:br>
              <a:rPr lang="en-US" sz="2400" b="1" kern="100">
                <a:solidFill>
                  <a:schemeClr val="bg1"/>
                </a:solidFill>
                <a:latin typeface="Lato" panose="020F0502020204030203" pitchFamily="34" charset="0"/>
                <a:cs typeface="Poppins Medium" panose="00000600000000000000" pitchFamily="2" charset="0"/>
              </a:rPr>
            </a:br>
            <a:r>
              <a:rPr lang="en-US" sz="2400" b="1" kern="100">
                <a:solidFill>
                  <a:schemeClr val="bg1"/>
                </a:solidFill>
                <a:latin typeface="Lato" panose="020F0502020204030203" pitchFamily="34" charset="0"/>
                <a:cs typeface="Poppins Medium" panose="00000600000000000000" pitchFamily="2" charset="0"/>
              </a:rPr>
              <a:t>Scientific and Technical Information </a:t>
            </a:r>
            <a:endParaRPr lang="en-CA" sz="2400" kern="100">
              <a:solidFill>
                <a:schemeClr val="bg1"/>
              </a:solidFill>
              <a:latin typeface="Lato" panose="020F0502020204030203" pitchFamily="34" charset="0"/>
              <a:cs typeface="Poppins Medium" panose="00000600000000000000" pitchFamily="2" charset="0"/>
            </a:endParaRPr>
          </a:p>
          <a:p>
            <a:pPr algn="just">
              <a:spcAft>
                <a:spcPts val="600"/>
              </a:spcAft>
            </a:pPr>
            <a:r>
              <a:rPr lang="en-US" sz="2400" kern="100">
                <a:solidFill>
                  <a:schemeClr val="bg1"/>
                </a:solidFill>
                <a:latin typeface="Lato" panose="020F0502020204030203" pitchFamily="34" charset="0"/>
                <a:cs typeface="Poppins Medium" panose="00000600000000000000" pitchFamily="2" charset="0"/>
              </a:rPr>
              <a:t>The scientific and technical information contained in this presentation has been reviewed and approved by David King, </a:t>
            </a:r>
            <a:r>
              <a:rPr lang="en-US" sz="2400" kern="100" err="1">
                <a:solidFill>
                  <a:schemeClr val="bg1"/>
                </a:solidFill>
                <a:latin typeface="Lato" panose="020F0502020204030203" pitchFamily="34" charset="0"/>
                <a:cs typeface="Poppins Medium" panose="00000600000000000000" pitchFamily="2" charset="0"/>
              </a:rPr>
              <a:t>M.Sc</a:t>
            </a:r>
            <a:r>
              <a:rPr lang="en-US" sz="2400" kern="100">
                <a:solidFill>
                  <a:schemeClr val="bg1"/>
                </a:solidFill>
                <a:latin typeface="Lato" panose="020F0502020204030203" pitchFamily="34" charset="0"/>
                <a:cs typeface="Poppins Medium" panose="00000600000000000000" pitchFamily="2" charset="0"/>
              </a:rPr>
              <a:t>, </a:t>
            </a:r>
            <a:r>
              <a:rPr lang="en-US" sz="2400" kern="100" err="1">
                <a:solidFill>
                  <a:schemeClr val="bg1"/>
                </a:solidFill>
                <a:latin typeface="Lato" panose="020F0502020204030203" pitchFamily="34" charset="0"/>
                <a:cs typeface="Poppins Medium" panose="00000600000000000000" pitchFamily="2" charset="0"/>
              </a:rPr>
              <a:t>P.Geo</a:t>
            </a:r>
            <a:r>
              <a:rPr lang="en-US" sz="2400" kern="100">
                <a:solidFill>
                  <a:schemeClr val="bg1"/>
                </a:solidFill>
                <a:latin typeface="Lato" panose="020F0502020204030203" pitchFamily="34" charset="0"/>
                <a:cs typeface="Poppins Medium" panose="00000600000000000000" pitchFamily="2" charset="0"/>
              </a:rPr>
              <a:t>, a "Qualified Person" for the purposes of National Instrument 43-101 – </a:t>
            </a:r>
            <a:r>
              <a:rPr lang="en-US" sz="2400" i="1" kern="100">
                <a:solidFill>
                  <a:schemeClr val="bg1"/>
                </a:solidFill>
                <a:latin typeface="Lato" panose="020F0502020204030203" pitchFamily="34" charset="0"/>
                <a:cs typeface="Poppins Medium" panose="00000600000000000000" pitchFamily="2" charset="0"/>
              </a:rPr>
              <a:t>Standards of Disclosure for Mineral Projects</a:t>
            </a:r>
            <a:r>
              <a:rPr lang="en-US" sz="2400" kern="100">
                <a:solidFill>
                  <a:schemeClr val="bg1"/>
                </a:solidFill>
                <a:latin typeface="Lato" panose="020F0502020204030203" pitchFamily="34" charset="0"/>
                <a:cs typeface="Poppins Medium" panose="00000600000000000000" pitchFamily="2" charset="0"/>
              </a:rPr>
              <a:t> ("</a:t>
            </a:r>
            <a:r>
              <a:rPr lang="en-US" sz="2400" b="1" kern="100">
                <a:solidFill>
                  <a:schemeClr val="bg1"/>
                </a:solidFill>
                <a:latin typeface="Lato" panose="020F0502020204030203" pitchFamily="34" charset="0"/>
                <a:cs typeface="Poppins Medium" panose="00000600000000000000" pitchFamily="2" charset="0"/>
              </a:rPr>
              <a:t>NI 43-101</a:t>
            </a:r>
            <a:r>
              <a:rPr lang="en-US" sz="2400" kern="100">
                <a:solidFill>
                  <a:schemeClr val="bg1"/>
                </a:solidFill>
                <a:latin typeface="Lato" panose="020F0502020204030203" pitchFamily="34" charset="0"/>
                <a:cs typeface="Poppins Medium" panose="00000600000000000000" pitchFamily="2" charset="0"/>
              </a:rPr>
              <a:t>").</a:t>
            </a:r>
            <a:endParaRPr lang="en-CA" sz="2400" kern="100">
              <a:solidFill>
                <a:schemeClr val="bg1"/>
              </a:solidFill>
              <a:latin typeface="Lato" panose="020F0502020204030203" pitchFamily="34" charset="0"/>
              <a:cs typeface="Poppins Medium" panose="00000600000000000000" pitchFamily="2" charset="0"/>
            </a:endParaRPr>
          </a:p>
          <a:p>
            <a:pPr algn="just">
              <a:spcBef>
                <a:spcPts val="300"/>
              </a:spcBef>
              <a:spcAft>
                <a:spcPts val="600"/>
              </a:spcAft>
            </a:pPr>
            <a:br>
              <a:rPr lang="en-US" sz="2400" b="1" kern="100">
                <a:solidFill>
                  <a:schemeClr val="bg1"/>
                </a:solidFill>
                <a:latin typeface="Lato" panose="020F0502020204030203" pitchFamily="34" charset="0"/>
                <a:cs typeface="Poppins Medium" panose="00000600000000000000" pitchFamily="2" charset="0"/>
              </a:rPr>
            </a:br>
            <a:r>
              <a:rPr lang="en-US" sz="2400" b="1" kern="100">
                <a:solidFill>
                  <a:schemeClr val="bg1"/>
                </a:solidFill>
                <a:latin typeface="Lato" panose="020F0502020204030203" pitchFamily="34" charset="0"/>
                <a:cs typeface="Poppins Medium" panose="00000600000000000000" pitchFamily="2" charset="0"/>
              </a:rPr>
              <a:t>Currency</a:t>
            </a:r>
            <a:endParaRPr lang="en-CA" sz="2400" kern="100">
              <a:solidFill>
                <a:schemeClr val="bg1"/>
              </a:solidFill>
              <a:latin typeface="Lato" panose="020F0502020204030203" pitchFamily="34" charset="0"/>
              <a:cs typeface="Poppins Medium" panose="00000600000000000000" pitchFamily="2" charset="0"/>
            </a:endParaRPr>
          </a:p>
          <a:p>
            <a:pPr algn="just">
              <a:spcAft>
                <a:spcPts val="600"/>
              </a:spcAft>
            </a:pPr>
            <a:r>
              <a:rPr lang="en-US" sz="2400" kern="100">
                <a:solidFill>
                  <a:schemeClr val="bg1"/>
                </a:solidFill>
                <a:latin typeface="Lato" panose="020F0502020204030203" pitchFamily="34" charset="0"/>
                <a:cs typeface="Poppins Medium" panose="00000600000000000000" pitchFamily="2" charset="0"/>
              </a:rPr>
              <a:t>All amounts discussed herein are denominated in Canadian dollars unless otherwise specified.</a:t>
            </a:r>
            <a:endParaRPr lang="en-US" sz="2400">
              <a:solidFill>
                <a:schemeClr val="bg1"/>
              </a:solidFill>
              <a:latin typeface="Lato" panose="020F0502020204030203" pitchFamily="34" charset="0"/>
              <a:cs typeface="Poppins Medium" panose="00000600000000000000" pitchFamily="2" charset="0"/>
            </a:endParaRPr>
          </a:p>
          <a:p>
            <a:pPr algn="just">
              <a:spcBef>
                <a:spcPts val="300"/>
              </a:spcBef>
              <a:spcAft>
                <a:spcPts val="300"/>
              </a:spcAft>
            </a:pPr>
            <a:endParaRPr lang="en-US" sz="2400" b="1" kern="100">
              <a:solidFill>
                <a:schemeClr val="bg1"/>
              </a:solidFill>
              <a:latin typeface="Lato" panose="020F0502020204030203" pitchFamily="34" charset="0"/>
              <a:ea typeface="Calibri" panose="020F0502020204030204" pitchFamily="34" charset="0"/>
              <a:cs typeface="Poppins Medium" panose="00000600000000000000" pitchFamily="2" charset="0"/>
            </a:endParaRPr>
          </a:p>
          <a:p>
            <a:pPr algn="just">
              <a:spcBef>
                <a:spcPts val="300"/>
              </a:spcBef>
              <a:spcAft>
                <a:spcPts val="300"/>
              </a:spcAft>
            </a:pPr>
            <a:endParaRPr lang="en-US" sz="600">
              <a:latin typeface="Aptos"/>
              <a:cs typeface="Calibri"/>
            </a:endParaRPr>
          </a:p>
        </p:txBody>
      </p:sp>
    </p:spTree>
    <p:extLst>
      <p:ext uri="{BB962C8B-B14F-4D97-AF65-F5344CB8AC3E}">
        <p14:creationId xmlns:p14="http://schemas.microsoft.com/office/powerpoint/2010/main" val="1916008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
    <p:bg>
      <p:bgPr>
        <a:solidFill>
          <a:srgbClr val="40372C"/>
        </a:solidFill>
        <a:effectLst/>
      </p:bgPr>
    </p:bg>
    <p:spTree>
      <p:nvGrpSpPr>
        <p:cNvPr id="1" name=""/>
        <p:cNvGrpSpPr/>
        <p:nvPr/>
      </p:nvGrpSpPr>
      <p:grpSpPr>
        <a:xfrm>
          <a:off x="0" y="0"/>
          <a:ext cx="0" cy="0"/>
          <a:chOff x="0" y="0"/>
          <a:chExt cx="0" cy="0"/>
        </a:xfrm>
      </p:grpSpPr>
      <p:pic>
        <p:nvPicPr>
          <p:cNvPr id="2" name="Image 0" descr=" "/>
          <p:cNvPicPr>
            <a:picLocks noChangeAspect="1"/>
          </p:cNvPicPr>
          <p:nvPr/>
        </p:nvPicPr>
        <p:blipFill>
          <a:blip r:embed="rId3"/>
          <a:stretch>
            <a:fillRect/>
          </a:stretch>
        </p:blipFill>
        <p:spPr>
          <a:xfrm>
            <a:off x="0" y="25400"/>
            <a:ext cx="24387048" cy="18262600"/>
          </a:xfrm>
          <a:prstGeom prst="rect">
            <a:avLst/>
          </a:prstGeom>
        </p:spPr>
      </p:pic>
      <p:pic>
        <p:nvPicPr>
          <p:cNvPr id="5" name="Image 3" descr=" "/>
          <p:cNvPicPr>
            <a:picLocks noChangeAspect="1"/>
          </p:cNvPicPr>
          <p:nvPr/>
        </p:nvPicPr>
        <p:blipFill>
          <a:blip r:embed="rId4"/>
          <a:stretch>
            <a:fillRect/>
          </a:stretch>
        </p:blipFill>
        <p:spPr>
          <a:xfrm>
            <a:off x="0" y="0"/>
            <a:ext cx="24387048" cy="18288000"/>
          </a:xfrm>
          <a:prstGeom prst="rect">
            <a:avLst/>
          </a:prstGeom>
        </p:spPr>
      </p:pic>
      <p:pic>
        <p:nvPicPr>
          <p:cNvPr id="52" name="Picture 51">
            <a:extLst>
              <a:ext uri="{FF2B5EF4-FFF2-40B4-BE49-F238E27FC236}">
                <a16:creationId xmlns:a16="http://schemas.microsoft.com/office/drawing/2014/main" id="{1F80A86B-C04B-5E42-B83E-5AE8E4AF27A9}"/>
              </a:ext>
            </a:extLst>
          </p:cNvPr>
          <p:cNvPicPr>
            <a:picLocks noChangeAspect="1"/>
          </p:cNvPicPr>
          <p:nvPr/>
        </p:nvPicPr>
        <p:blipFill>
          <a:blip r:embed="rId5"/>
          <a:stretch>
            <a:fillRect/>
          </a:stretch>
        </p:blipFill>
        <p:spPr>
          <a:xfrm>
            <a:off x="1587" y="14636"/>
            <a:ext cx="24384000" cy="5410200"/>
          </a:xfrm>
          <a:prstGeom prst="rect">
            <a:avLst/>
          </a:prstGeom>
        </p:spPr>
      </p:pic>
      <p:pic>
        <p:nvPicPr>
          <p:cNvPr id="3" name="Image 1" descr=" "/>
          <p:cNvPicPr>
            <a:picLocks noChangeAspect="1"/>
          </p:cNvPicPr>
          <p:nvPr/>
        </p:nvPicPr>
        <p:blipFill>
          <a:blip r:embed="rId6"/>
          <a:stretch>
            <a:fillRect/>
          </a:stretch>
        </p:blipFill>
        <p:spPr>
          <a:xfrm>
            <a:off x="0" y="3784600"/>
            <a:ext cx="14848156" cy="14503400"/>
          </a:xfrm>
          <a:prstGeom prst="rect">
            <a:avLst/>
          </a:prstGeom>
        </p:spPr>
      </p:pic>
      <p:pic>
        <p:nvPicPr>
          <p:cNvPr id="4" name="Image 2" descr=" "/>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565721" y="3111500"/>
            <a:ext cx="19268308" cy="13893800"/>
          </a:xfrm>
          <a:prstGeom prst="rect">
            <a:avLst/>
          </a:prstGeom>
        </p:spPr>
      </p:pic>
      <p:sp>
        <p:nvSpPr>
          <p:cNvPr id="6" name="Text 0"/>
          <p:cNvSpPr/>
          <p:nvPr/>
        </p:nvSpPr>
        <p:spPr>
          <a:xfrm>
            <a:off x="2705438" y="7289800"/>
            <a:ext cx="5067933" cy="1879600"/>
          </a:xfrm>
          <a:prstGeom prst="rect">
            <a:avLst/>
          </a:prstGeom>
          <a:noFill/>
          <a:ln/>
        </p:spPr>
        <p:txBody>
          <a:bodyPr wrap="square" lIns="0" tIns="0" rIns="0" bIns="0" rtlCol="0" anchor="ctr"/>
          <a:lstStyle/>
          <a:p>
            <a:pPr marL="0" indent="0" algn="l">
              <a:lnSpc>
                <a:spcPts val="4400"/>
              </a:lnSpc>
              <a:buNone/>
            </a:pPr>
            <a:r>
              <a:rPr lang="en-US" sz="4800">
                <a:solidFill>
                  <a:srgbClr val="FFFFFF">
                    <a:alpha val="100000"/>
                  </a:srgbClr>
                </a:solidFill>
                <a:latin typeface="Lato Black" panose="020F0A02020204030203" pitchFamily="34" charset="0"/>
                <a:ea typeface="Poppins ExtraBold" pitchFamily="34" charset="-122"/>
                <a:cs typeface="Poppins ExtraBold" pitchFamily="34" charset="-120"/>
              </a:rPr>
              <a:t>Over </a:t>
            </a:r>
            <a:r>
              <a:rPr lang="en-US" sz="4800">
                <a:solidFill>
                  <a:srgbClr val="EBD3B4">
                    <a:alpha val="100000"/>
                  </a:srgbClr>
                </a:solidFill>
                <a:latin typeface="Lato Black" panose="020F0A02020204030203" pitchFamily="34" charset="0"/>
                <a:ea typeface="Poppins ExtraBold" pitchFamily="34" charset="-122"/>
                <a:cs typeface="Poppins ExtraBold" pitchFamily="34" charset="-120"/>
              </a:rPr>
              <a:t>100</a:t>
            </a:r>
            <a:r>
              <a:rPr lang="en-US" sz="4800">
                <a:solidFill>
                  <a:srgbClr val="FFFFFF">
                    <a:alpha val="100000"/>
                  </a:srgbClr>
                </a:solidFill>
                <a:latin typeface="Lato Black" panose="020F0A02020204030203" pitchFamily="34" charset="0"/>
                <a:ea typeface="Poppins ExtraBold" pitchFamily="34" charset="-122"/>
                <a:cs typeface="Poppins ExtraBold" pitchFamily="34" charset="-120"/>
              </a:rPr>
              <a:t> years of mining </a:t>
            </a:r>
            <a:endParaRPr lang="en-US" sz="4800">
              <a:latin typeface="Lato Black" panose="020F0A02020204030203" pitchFamily="34" charset="0"/>
            </a:endParaRPr>
          </a:p>
        </p:txBody>
      </p:sp>
      <p:sp>
        <p:nvSpPr>
          <p:cNvPr id="7" name="Text 1"/>
          <p:cNvSpPr/>
          <p:nvPr/>
        </p:nvSpPr>
        <p:spPr>
          <a:xfrm>
            <a:off x="9567466" y="4456702"/>
            <a:ext cx="5804625" cy="1879600"/>
          </a:xfrm>
          <a:prstGeom prst="rect">
            <a:avLst/>
          </a:prstGeom>
          <a:noFill/>
          <a:ln/>
        </p:spPr>
        <p:txBody>
          <a:bodyPr wrap="square" lIns="0" tIns="0" rIns="0" bIns="0" rtlCol="0" anchor="ctr"/>
          <a:lstStyle/>
          <a:p>
            <a:pPr marL="0" indent="0" algn="ctr">
              <a:lnSpc>
                <a:spcPts val="4400"/>
              </a:lnSpc>
              <a:buNone/>
            </a:pPr>
            <a:r>
              <a:rPr lang="en-US" sz="4800">
                <a:solidFill>
                  <a:srgbClr val="FFFFFF">
                    <a:alpha val="100000"/>
                  </a:srgbClr>
                </a:solidFill>
                <a:latin typeface="Lato Black" panose="020F0A02020204030203" pitchFamily="34" charset="0"/>
                <a:ea typeface="Poppins ExtraBold" pitchFamily="34" charset="-122"/>
                <a:cs typeface="Poppins ExtraBold" pitchFamily="34" charset="-120"/>
              </a:rPr>
              <a:t>Infrastructure &amp; processing </a:t>
            </a:r>
            <a:r>
              <a:rPr lang="en-US" sz="4800">
                <a:solidFill>
                  <a:srgbClr val="EBD3B4">
                    <a:alpha val="100000"/>
                  </a:srgbClr>
                </a:solidFill>
                <a:latin typeface="Lato Black" panose="020F0A02020204030203" pitchFamily="34" charset="0"/>
                <a:ea typeface="Poppins ExtraBold" pitchFamily="34" charset="-122"/>
                <a:cs typeface="Poppins ExtraBold" pitchFamily="34" charset="-120"/>
              </a:rPr>
              <a:t>facilities</a:t>
            </a:r>
            <a:r>
              <a:rPr lang="en-US" sz="4800">
                <a:solidFill>
                  <a:srgbClr val="FFFFFF">
                    <a:alpha val="100000"/>
                  </a:srgbClr>
                </a:solidFill>
                <a:latin typeface="Lato Black" panose="020F0A02020204030203" pitchFamily="34" charset="0"/>
                <a:ea typeface="Poppins ExtraBold" pitchFamily="34" charset="-122"/>
                <a:cs typeface="Poppins ExtraBold" pitchFamily="34" charset="-120"/>
              </a:rPr>
              <a:t> </a:t>
            </a:r>
            <a:endParaRPr lang="en-US" sz="4800">
              <a:latin typeface="Lato Black" panose="020F0A02020204030203" pitchFamily="34" charset="0"/>
            </a:endParaRPr>
          </a:p>
        </p:txBody>
      </p:sp>
      <p:sp>
        <p:nvSpPr>
          <p:cNvPr id="8" name="Text 2"/>
          <p:cNvSpPr/>
          <p:nvPr/>
        </p:nvSpPr>
        <p:spPr>
          <a:xfrm>
            <a:off x="18607826" y="7289800"/>
            <a:ext cx="3734267" cy="1879600"/>
          </a:xfrm>
          <a:prstGeom prst="rect">
            <a:avLst/>
          </a:prstGeom>
          <a:noFill/>
          <a:ln/>
        </p:spPr>
        <p:txBody>
          <a:bodyPr wrap="square" lIns="0" tIns="0" rIns="0" bIns="0" rtlCol="0" anchor="ctr"/>
          <a:lstStyle/>
          <a:p>
            <a:pPr marL="0" indent="0" algn="l">
              <a:lnSpc>
                <a:spcPts val="4400"/>
              </a:lnSpc>
              <a:buNone/>
            </a:pPr>
            <a:r>
              <a:rPr lang="en-US" sz="4800">
                <a:solidFill>
                  <a:srgbClr val="FFFFFF">
                    <a:alpha val="100000"/>
                  </a:srgbClr>
                </a:solidFill>
                <a:latin typeface="Lato Black" panose="020F0A02020204030203" pitchFamily="34" charset="0"/>
                <a:ea typeface="Poppins ExtraBold" pitchFamily="34" charset="-122"/>
                <a:cs typeface="Poppins ExtraBold" pitchFamily="34" charset="-120"/>
              </a:rPr>
              <a:t>Social license to </a:t>
            </a:r>
            <a:r>
              <a:rPr lang="en-US" sz="4800">
                <a:solidFill>
                  <a:srgbClr val="EBD3B4">
                    <a:alpha val="100000"/>
                  </a:srgbClr>
                </a:solidFill>
                <a:latin typeface="Lato Black" panose="020F0A02020204030203" pitchFamily="34" charset="0"/>
                <a:ea typeface="Poppins ExtraBold" pitchFamily="34" charset="-122"/>
                <a:cs typeface="Poppins ExtraBold" pitchFamily="34" charset="-120"/>
              </a:rPr>
              <a:t>operate</a:t>
            </a:r>
            <a:endParaRPr lang="en-US" sz="4800">
              <a:latin typeface="Lato Black" panose="020F0A02020204030203" pitchFamily="34" charset="0"/>
            </a:endParaRPr>
          </a:p>
        </p:txBody>
      </p:sp>
      <p:sp>
        <p:nvSpPr>
          <p:cNvPr id="9" name="Text 3"/>
          <p:cNvSpPr/>
          <p:nvPr/>
        </p:nvSpPr>
        <p:spPr>
          <a:xfrm>
            <a:off x="14276584" y="14351000"/>
            <a:ext cx="4826603" cy="2997200"/>
          </a:xfrm>
          <a:prstGeom prst="rect">
            <a:avLst/>
          </a:prstGeom>
          <a:noFill/>
          <a:ln/>
        </p:spPr>
        <p:txBody>
          <a:bodyPr wrap="square" lIns="0" tIns="0" rIns="0" bIns="0" rtlCol="0" anchor="ctr"/>
          <a:lstStyle/>
          <a:p>
            <a:pPr marL="0" indent="0" algn="l">
              <a:lnSpc>
                <a:spcPts val="4400"/>
              </a:lnSpc>
              <a:buNone/>
            </a:pPr>
            <a:r>
              <a:rPr lang="en-US" sz="4800">
                <a:solidFill>
                  <a:srgbClr val="FFFFFF">
                    <a:alpha val="100000"/>
                  </a:srgbClr>
                </a:solidFill>
                <a:latin typeface="Lato Black" panose="020F0A02020204030203" pitchFamily="34" charset="0"/>
                <a:ea typeface="Poppins ExtraBold" pitchFamily="34" charset="-122"/>
                <a:cs typeface="Poppins ExtraBold" pitchFamily="34" charset="-120"/>
              </a:rPr>
              <a:t>Local, provincial &amp; federal government </a:t>
            </a:r>
            <a:r>
              <a:rPr lang="en-US" sz="4800">
                <a:solidFill>
                  <a:srgbClr val="EBD3B4">
                    <a:alpha val="100000"/>
                  </a:srgbClr>
                </a:solidFill>
                <a:latin typeface="Lato Black" panose="020F0A02020204030203" pitchFamily="34" charset="0"/>
                <a:ea typeface="Poppins ExtraBold" pitchFamily="34" charset="-122"/>
                <a:cs typeface="Poppins ExtraBold" pitchFamily="34" charset="-120"/>
              </a:rPr>
              <a:t>support</a:t>
            </a:r>
            <a:endParaRPr lang="en-US" sz="4800">
              <a:latin typeface="Lato Black" panose="020F0A02020204030203" pitchFamily="34" charset="0"/>
            </a:endParaRPr>
          </a:p>
        </p:txBody>
      </p:sp>
      <p:sp>
        <p:nvSpPr>
          <p:cNvPr id="10" name="Text 4"/>
          <p:cNvSpPr/>
          <p:nvPr/>
        </p:nvSpPr>
        <p:spPr>
          <a:xfrm>
            <a:off x="5817327" y="14376400"/>
            <a:ext cx="4597975" cy="1879600"/>
          </a:xfrm>
          <a:prstGeom prst="rect">
            <a:avLst/>
          </a:prstGeom>
          <a:noFill/>
          <a:ln/>
        </p:spPr>
        <p:txBody>
          <a:bodyPr wrap="square" lIns="0" tIns="0" rIns="0" bIns="0" rtlCol="0" anchor="ctr"/>
          <a:lstStyle/>
          <a:p>
            <a:pPr marL="0" indent="0" algn="l">
              <a:lnSpc>
                <a:spcPts val="4400"/>
              </a:lnSpc>
              <a:buNone/>
            </a:pPr>
            <a:r>
              <a:rPr lang="en-US" sz="4800">
                <a:solidFill>
                  <a:srgbClr val="EBD3B4">
                    <a:alpha val="100000"/>
                  </a:srgbClr>
                </a:solidFill>
                <a:latin typeface="Lato Black" panose="020F0A02020204030203" pitchFamily="34" charset="0"/>
                <a:ea typeface="Poppins ExtraBold" pitchFamily="34" charset="-122"/>
                <a:cs typeface="Poppins ExtraBold" pitchFamily="34" charset="-120"/>
              </a:rPr>
              <a:t>World class </a:t>
            </a:r>
            <a:r>
              <a:rPr lang="en-US" sz="4800">
                <a:solidFill>
                  <a:srgbClr val="FFFFFF">
                    <a:alpha val="100000"/>
                  </a:srgbClr>
                </a:solidFill>
                <a:latin typeface="Lato Black" panose="020F0A02020204030203" pitchFamily="34" charset="0"/>
                <a:ea typeface="Poppins ExtraBold" pitchFamily="34" charset="-122"/>
                <a:cs typeface="Poppins ExtraBold" pitchFamily="34" charset="-120"/>
              </a:rPr>
              <a:t>mineral endowment</a:t>
            </a:r>
            <a:endParaRPr lang="en-US" sz="4800">
              <a:latin typeface="Lato Black" panose="020F0A02020204030203" pitchFamily="34" charset="0"/>
            </a:endParaRPr>
          </a:p>
        </p:txBody>
      </p:sp>
      <p:pic>
        <p:nvPicPr>
          <p:cNvPr id="11" name="Image 4" descr=" "/>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836436" y="11537949"/>
            <a:ext cx="2118684" cy="2451102"/>
          </a:xfrm>
          <a:prstGeom prst="rect">
            <a:avLst/>
          </a:prstGeom>
        </p:spPr>
      </p:pic>
      <p:pic>
        <p:nvPicPr>
          <p:cNvPr id="12" name="Image 5" descr=" "/>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3673259" y="11537949"/>
            <a:ext cx="2118684" cy="2451102"/>
          </a:xfrm>
          <a:prstGeom prst="rect">
            <a:avLst/>
          </a:prstGeom>
        </p:spPr>
      </p:pic>
      <p:pic>
        <p:nvPicPr>
          <p:cNvPr id="13" name="Image 6" descr=" "/>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896027" y="8294901"/>
            <a:ext cx="2284630" cy="1009351"/>
          </a:xfrm>
          <a:prstGeom prst="rect">
            <a:avLst/>
          </a:prstGeom>
        </p:spPr>
      </p:pic>
      <p:pic>
        <p:nvPicPr>
          <p:cNvPr id="14" name="Image 7" descr=" "/>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6217419" y="8294901"/>
            <a:ext cx="2284629" cy="1009351"/>
          </a:xfrm>
          <a:prstGeom prst="rect">
            <a:avLst/>
          </a:prstGeom>
        </p:spPr>
      </p:pic>
      <p:pic>
        <p:nvPicPr>
          <p:cNvPr id="15" name="Image 8" descr=" "/>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2099406" y="6292850"/>
            <a:ext cx="467670" cy="2743200"/>
          </a:xfrm>
          <a:prstGeom prst="rect">
            <a:avLst/>
          </a:prstGeom>
        </p:spPr>
      </p:pic>
      <p:pic>
        <p:nvPicPr>
          <p:cNvPr id="16" name="Image 9" descr=" "/>
          <p:cNvPicPr>
            <a:picLocks noChangeAspect="1"/>
          </p:cNvPicPr>
          <p:nvPr/>
        </p:nvPicPr>
        <p:blipFill>
          <a:blip r:embed="rId13"/>
          <a:stretch>
            <a:fillRect/>
          </a:stretch>
        </p:blipFill>
        <p:spPr>
          <a:xfrm>
            <a:off x="9094337" y="9271000"/>
            <a:ext cx="6211076" cy="1587500"/>
          </a:xfrm>
          <a:prstGeom prst="rect">
            <a:avLst/>
          </a:prstGeom>
        </p:spPr>
      </p:pic>
      <p:pic>
        <p:nvPicPr>
          <p:cNvPr id="17" name="Image 10" descr=" "/>
          <p:cNvPicPr>
            <a:picLocks noChangeAspect="1"/>
          </p:cNvPicPr>
          <p:nvPr/>
        </p:nvPicPr>
        <p:blipFill>
          <a:blip r:embed="rId14"/>
          <a:stretch>
            <a:fillRect/>
          </a:stretch>
        </p:blipFill>
        <p:spPr>
          <a:xfrm>
            <a:off x="10926593" y="9614217"/>
            <a:ext cx="584799" cy="892705"/>
          </a:xfrm>
          <a:prstGeom prst="rect">
            <a:avLst/>
          </a:prstGeom>
        </p:spPr>
      </p:pic>
      <p:pic>
        <p:nvPicPr>
          <p:cNvPr id="18" name="Image 11" descr=" "/>
          <p:cNvPicPr>
            <a:picLocks noChangeAspect="1"/>
          </p:cNvPicPr>
          <p:nvPr/>
        </p:nvPicPr>
        <p:blipFill>
          <a:blip r:embed="rId15"/>
          <a:stretch>
            <a:fillRect/>
          </a:stretch>
        </p:blipFill>
        <p:spPr>
          <a:xfrm>
            <a:off x="11473421" y="9879630"/>
            <a:ext cx="718738" cy="627292"/>
          </a:xfrm>
          <a:prstGeom prst="rect">
            <a:avLst/>
          </a:prstGeom>
        </p:spPr>
      </p:pic>
      <p:pic>
        <p:nvPicPr>
          <p:cNvPr id="19" name="Image 12" descr=" "/>
          <p:cNvPicPr>
            <a:picLocks noChangeAspect="1"/>
          </p:cNvPicPr>
          <p:nvPr/>
        </p:nvPicPr>
        <p:blipFill>
          <a:blip r:embed="rId16"/>
          <a:stretch>
            <a:fillRect/>
          </a:stretch>
        </p:blipFill>
        <p:spPr>
          <a:xfrm>
            <a:off x="12167746" y="9556470"/>
            <a:ext cx="703397" cy="950469"/>
          </a:xfrm>
          <a:prstGeom prst="rect">
            <a:avLst/>
          </a:prstGeom>
        </p:spPr>
      </p:pic>
      <p:pic>
        <p:nvPicPr>
          <p:cNvPr id="20" name="Image 13" descr=" "/>
          <p:cNvPicPr>
            <a:picLocks noChangeAspect="1"/>
          </p:cNvPicPr>
          <p:nvPr/>
        </p:nvPicPr>
        <p:blipFill>
          <a:blip r:embed="rId17"/>
          <a:stretch>
            <a:fillRect/>
          </a:stretch>
        </p:blipFill>
        <p:spPr>
          <a:xfrm>
            <a:off x="12848522" y="9556487"/>
            <a:ext cx="703398" cy="950469"/>
          </a:xfrm>
          <a:prstGeom prst="rect">
            <a:avLst/>
          </a:prstGeom>
        </p:spPr>
      </p:pic>
      <p:pic>
        <p:nvPicPr>
          <p:cNvPr id="21" name="Image 14" descr=" "/>
          <p:cNvPicPr>
            <a:picLocks noChangeAspect="1"/>
          </p:cNvPicPr>
          <p:nvPr/>
        </p:nvPicPr>
        <p:blipFill>
          <a:blip r:embed="rId18"/>
          <a:stretch>
            <a:fillRect/>
          </a:stretch>
        </p:blipFill>
        <p:spPr>
          <a:xfrm>
            <a:off x="13508476" y="9879630"/>
            <a:ext cx="719668" cy="627292"/>
          </a:xfrm>
          <a:prstGeom prst="rect">
            <a:avLst/>
          </a:prstGeom>
        </p:spPr>
      </p:pic>
      <p:pic>
        <p:nvPicPr>
          <p:cNvPr id="22" name="Image 15" descr=" "/>
          <p:cNvPicPr>
            <a:picLocks noChangeAspect="1"/>
          </p:cNvPicPr>
          <p:nvPr/>
        </p:nvPicPr>
        <p:blipFill>
          <a:blip r:embed="rId19"/>
          <a:stretch>
            <a:fillRect/>
          </a:stretch>
        </p:blipFill>
        <p:spPr>
          <a:xfrm>
            <a:off x="14227284" y="9879602"/>
            <a:ext cx="479798" cy="608405"/>
          </a:xfrm>
          <a:prstGeom prst="rect">
            <a:avLst/>
          </a:prstGeom>
        </p:spPr>
      </p:pic>
      <p:pic>
        <p:nvPicPr>
          <p:cNvPr id="23" name="Image 16" descr=" "/>
          <p:cNvPicPr>
            <a:picLocks noChangeAspect="1"/>
          </p:cNvPicPr>
          <p:nvPr/>
        </p:nvPicPr>
        <p:blipFill>
          <a:blip r:embed="rId20"/>
          <a:stretch>
            <a:fillRect/>
          </a:stretch>
        </p:blipFill>
        <p:spPr>
          <a:xfrm>
            <a:off x="14624678" y="9898576"/>
            <a:ext cx="680735" cy="900816"/>
          </a:xfrm>
          <a:prstGeom prst="rect">
            <a:avLst/>
          </a:prstGeom>
        </p:spPr>
      </p:pic>
      <p:pic>
        <p:nvPicPr>
          <p:cNvPr id="24" name="Image 17" descr=" "/>
          <p:cNvPicPr>
            <a:picLocks noChangeAspect="1"/>
          </p:cNvPicPr>
          <p:nvPr/>
        </p:nvPicPr>
        <p:blipFill>
          <a:blip r:embed="rId21"/>
          <a:stretch>
            <a:fillRect/>
          </a:stretch>
        </p:blipFill>
        <p:spPr>
          <a:xfrm>
            <a:off x="13279420" y="9551053"/>
            <a:ext cx="222728" cy="242817"/>
          </a:xfrm>
          <a:prstGeom prst="rect">
            <a:avLst/>
          </a:prstGeom>
        </p:spPr>
      </p:pic>
      <p:pic>
        <p:nvPicPr>
          <p:cNvPr id="25" name="Image 18" descr=" "/>
          <p:cNvPicPr>
            <a:picLocks noChangeAspect="1"/>
          </p:cNvPicPr>
          <p:nvPr/>
        </p:nvPicPr>
        <p:blipFill>
          <a:blip r:embed="rId22"/>
          <a:stretch>
            <a:fillRect/>
          </a:stretch>
        </p:blipFill>
        <p:spPr>
          <a:xfrm>
            <a:off x="13505774" y="9623232"/>
            <a:ext cx="124002" cy="165239"/>
          </a:xfrm>
          <a:prstGeom prst="rect">
            <a:avLst/>
          </a:prstGeom>
        </p:spPr>
      </p:pic>
      <p:pic>
        <p:nvPicPr>
          <p:cNvPr id="26" name="Image 19" descr=" "/>
          <p:cNvPicPr>
            <a:picLocks noChangeAspect="1"/>
          </p:cNvPicPr>
          <p:nvPr/>
        </p:nvPicPr>
        <p:blipFill>
          <a:blip r:embed="rId23"/>
          <a:stretch>
            <a:fillRect/>
          </a:stretch>
        </p:blipFill>
        <p:spPr>
          <a:xfrm>
            <a:off x="13621595" y="9623273"/>
            <a:ext cx="143062" cy="170569"/>
          </a:xfrm>
          <a:prstGeom prst="rect">
            <a:avLst/>
          </a:prstGeom>
        </p:spPr>
      </p:pic>
      <p:pic>
        <p:nvPicPr>
          <p:cNvPr id="27" name="Image 20" descr=" "/>
          <p:cNvPicPr>
            <a:picLocks noChangeAspect="1"/>
          </p:cNvPicPr>
          <p:nvPr/>
        </p:nvPicPr>
        <p:blipFill>
          <a:blip r:embed="rId24"/>
          <a:stretch>
            <a:fillRect/>
          </a:stretch>
        </p:blipFill>
        <p:spPr>
          <a:xfrm>
            <a:off x="13766442" y="9623255"/>
            <a:ext cx="152127" cy="170627"/>
          </a:xfrm>
          <a:prstGeom prst="rect">
            <a:avLst/>
          </a:prstGeom>
        </p:spPr>
      </p:pic>
      <p:pic>
        <p:nvPicPr>
          <p:cNvPr id="28" name="Image 21" descr=" "/>
          <p:cNvPicPr>
            <a:picLocks noChangeAspect="1"/>
          </p:cNvPicPr>
          <p:nvPr/>
        </p:nvPicPr>
        <p:blipFill>
          <a:blip r:embed="rId25"/>
          <a:stretch>
            <a:fillRect/>
          </a:stretch>
        </p:blipFill>
        <p:spPr>
          <a:xfrm>
            <a:off x="13905858" y="9582634"/>
            <a:ext cx="114996" cy="211241"/>
          </a:xfrm>
          <a:prstGeom prst="rect">
            <a:avLst/>
          </a:prstGeom>
        </p:spPr>
      </p:pic>
      <p:pic>
        <p:nvPicPr>
          <p:cNvPr id="29" name="Image 22" descr=" "/>
          <p:cNvPicPr>
            <a:picLocks noChangeAspect="1"/>
          </p:cNvPicPr>
          <p:nvPr/>
        </p:nvPicPr>
        <p:blipFill>
          <a:blip r:embed="rId26"/>
          <a:stretch>
            <a:fillRect/>
          </a:stretch>
        </p:blipFill>
        <p:spPr>
          <a:xfrm>
            <a:off x="14012679" y="9623273"/>
            <a:ext cx="143062" cy="170569"/>
          </a:xfrm>
          <a:prstGeom prst="rect">
            <a:avLst/>
          </a:prstGeom>
        </p:spPr>
      </p:pic>
      <p:pic>
        <p:nvPicPr>
          <p:cNvPr id="30" name="Image 23" descr=" "/>
          <p:cNvPicPr>
            <a:picLocks noChangeAspect="1"/>
          </p:cNvPicPr>
          <p:nvPr/>
        </p:nvPicPr>
        <p:blipFill>
          <a:blip r:embed="rId27"/>
          <a:stretch>
            <a:fillRect/>
          </a:stretch>
        </p:blipFill>
        <p:spPr>
          <a:xfrm>
            <a:off x="14154853" y="9623232"/>
            <a:ext cx="124932" cy="165239"/>
          </a:xfrm>
          <a:prstGeom prst="rect">
            <a:avLst/>
          </a:prstGeom>
        </p:spPr>
      </p:pic>
      <p:pic>
        <p:nvPicPr>
          <p:cNvPr id="31" name="Image 24" descr=" "/>
          <p:cNvPicPr>
            <a:picLocks noChangeAspect="1"/>
          </p:cNvPicPr>
          <p:nvPr/>
        </p:nvPicPr>
        <p:blipFill>
          <a:blip r:embed="rId28"/>
          <a:stretch>
            <a:fillRect/>
          </a:stretch>
        </p:blipFill>
        <p:spPr>
          <a:xfrm>
            <a:off x="14428228" y="9551053"/>
            <a:ext cx="222670" cy="242817"/>
          </a:xfrm>
          <a:prstGeom prst="rect">
            <a:avLst/>
          </a:prstGeom>
        </p:spPr>
      </p:pic>
      <p:pic>
        <p:nvPicPr>
          <p:cNvPr id="32" name="Image 25" descr=" "/>
          <p:cNvPicPr>
            <a:picLocks noChangeAspect="1"/>
          </p:cNvPicPr>
          <p:nvPr/>
        </p:nvPicPr>
        <p:blipFill>
          <a:blip r:embed="rId22"/>
          <a:stretch>
            <a:fillRect/>
          </a:stretch>
        </p:blipFill>
        <p:spPr>
          <a:xfrm>
            <a:off x="14654562" y="9623232"/>
            <a:ext cx="124002" cy="165239"/>
          </a:xfrm>
          <a:prstGeom prst="rect">
            <a:avLst/>
          </a:prstGeom>
        </p:spPr>
      </p:pic>
      <p:pic>
        <p:nvPicPr>
          <p:cNvPr id="33" name="Image 26" descr=" "/>
          <p:cNvPicPr>
            <a:picLocks noChangeAspect="1"/>
          </p:cNvPicPr>
          <p:nvPr/>
        </p:nvPicPr>
        <p:blipFill>
          <a:blip r:embed="rId29"/>
          <a:stretch>
            <a:fillRect/>
          </a:stretch>
        </p:blipFill>
        <p:spPr>
          <a:xfrm>
            <a:off x="14770455" y="9623255"/>
            <a:ext cx="152069" cy="170627"/>
          </a:xfrm>
          <a:prstGeom prst="rect">
            <a:avLst/>
          </a:prstGeom>
        </p:spPr>
      </p:pic>
      <p:pic>
        <p:nvPicPr>
          <p:cNvPr id="34" name="Image 27" descr=" "/>
          <p:cNvPicPr>
            <a:picLocks noChangeAspect="1"/>
          </p:cNvPicPr>
          <p:nvPr/>
        </p:nvPicPr>
        <p:blipFill>
          <a:blip r:embed="rId30"/>
          <a:stretch>
            <a:fillRect/>
          </a:stretch>
        </p:blipFill>
        <p:spPr>
          <a:xfrm>
            <a:off x="14919802" y="9623284"/>
            <a:ext cx="184668" cy="165181"/>
          </a:xfrm>
          <a:prstGeom prst="rect">
            <a:avLst/>
          </a:prstGeom>
        </p:spPr>
      </p:pic>
      <p:pic>
        <p:nvPicPr>
          <p:cNvPr id="35" name="Image 28" descr=" "/>
          <p:cNvPicPr>
            <a:picLocks noChangeAspect="1"/>
          </p:cNvPicPr>
          <p:nvPr/>
        </p:nvPicPr>
        <p:blipFill>
          <a:blip r:embed="rId31"/>
          <a:stretch>
            <a:fillRect/>
          </a:stretch>
        </p:blipFill>
        <p:spPr>
          <a:xfrm>
            <a:off x="15108991" y="9534801"/>
            <a:ext cx="181936" cy="259040"/>
          </a:xfrm>
          <a:prstGeom prst="rect">
            <a:avLst/>
          </a:prstGeom>
        </p:spPr>
      </p:pic>
      <p:pic>
        <p:nvPicPr>
          <p:cNvPr id="36" name="Image 29" descr=" "/>
          <p:cNvPicPr>
            <a:picLocks noChangeAspect="1"/>
          </p:cNvPicPr>
          <p:nvPr/>
        </p:nvPicPr>
        <p:blipFill>
          <a:blip r:embed="rId32"/>
          <a:stretch>
            <a:fillRect/>
          </a:stretch>
        </p:blipFill>
        <p:spPr>
          <a:xfrm>
            <a:off x="9094337" y="9271000"/>
            <a:ext cx="1610483" cy="1224462"/>
          </a:xfrm>
          <a:prstGeom prst="rect">
            <a:avLst/>
          </a:prstGeom>
        </p:spPr>
      </p:pic>
      <p:pic>
        <p:nvPicPr>
          <p:cNvPr id="37" name="Image 30" descr=" "/>
          <p:cNvPicPr>
            <a:picLocks noChangeAspect="1"/>
          </p:cNvPicPr>
          <p:nvPr/>
        </p:nvPicPr>
        <p:blipFill>
          <a:blip r:embed="rId33"/>
          <a:stretch>
            <a:fillRect/>
          </a:stretch>
        </p:blipFill>
        <p:spPr>
          <a:xfrm>
            <a:off x="9163139" y="9634768"/>
            <a:ext cx="1610459" cy="1223732"/>
          </a:xfrm>
          <a:prstGeom prst="rect">
            <a:avLst/>
          </a:prstGeom>
        </p:spPr>
      </p:pic>
      <p:pic>
        <p:nvPicPr>
          <p:cNvPr id="38" name="Image 31" descr=" "/>
          <p:cNvPicPr>
            <a:picLocks noChangeAspect="1"/>
          </p:cNvPicPr>
          <p:nvPr/>
        </p:nvPicPr>
        <p:blipFill>
          <a:blip r:embed="rId34"/>
          <a:stretch>
            <a:fillRect/>
          </a:stretch>
        </p:blipFill>
        <p:spPr>
          <a:xfrm>
            <a:off x="9634773" y="9776709"/>
            <a:ext cx="581196" cy="579494"/>
          </a:xfrm>
          <a:prstGeom prst="rect">
            <a:avLst/>
          </a:prstGeom>
        </p:spPr>
      </p:pic>
      <p:pic>
        <p:nvPicPr>
          <p:cNvPr id="39" name="Image 32" descr=" "/>
          <p:cNvPicPr>
            <a:picLocks noChangeAspect="1"/>
          </p:cNvPicPr>
          <p:nvPr/>
        </p:nvPicPr>
        <p:blipFill>
          <a:blip>
            <a:extLst>
              <a:ext uri="{96DAC541-7B7A-43D3-8B79-37D633B846F1}">
                <asvg:svgBlip xmlns:asvg="http://schemas.microsoft.com/office/drawing/2016/SVG/main" r:embed="rId35"/>
              </a:ext>
            </a:extLst>
          </a:blip>
          <a:stretch>
            <a:fillRect/>
          </a:stretch>
        </p:blipFill>
        <p:spPr>
          <a:xfrm>
            <a:off x="14348437" y="9544566"/>
            <a:ext cx="17812" cy="248635"/>
          </a:xfrm>
          <a:prstGeom prst="rect">
            <a:avLst/>
          </a:prstGeom>
        </p:spPr>
      </p:pic>
      <p:pic>
        <p:nvPicPr>
          <p:cNvPr id="40" name="Image 33" descr=" "/>
          <p:cNvPicPr>
            <a:picLocks noChangeAspect="1"/>
          </p:cNvPicPr>
          <p:nvPr/>
        </p:nvPicPr>
        <p:blipFill>
          <a:blip r:embed="rId36"/>
          <a:stretch>
            <a:fillRect/>
          </a:stretch>
        </p:blipFill>
        <p:spPr>
          <a:xfrm>
            <a:off x="546168" y="17348200"/>
            <a:ext cx="749394" cy="457200"/>
          </a:xfrm>
          <a:prstGeom prst="rect">
            <a:avLst/>
          </a:prstGeom>
        </p:spPr>
      </p:pic>
      <p:sp>
        <p:nvSpPr>
          <p:cNvPr id="41" name="Text 5"/>
          <p:cNvSpPr/>
          <p:nvPr/>
        </p:nvSpPr>
        <p:spPr>
          <a:xfrm>
            <a:off x="546168"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ea typeface="Poppins Bold" pitchFamily="34" charset="-122"/>
                <a:cs typeface="Poppins Bold" pitchFamily="34" charset="-120"/>
              </a:rPr>
              <a:t>03</a:t>
            </a:r>
            <a:endParaRPr lang="en-US" sz="2400"/>
          </a:p>
        </p:txBody>
      </p:sp>
      <p:sp>
        <p:nvSpPr>
          <p:cNvPr id="50" name="Text 6"/>
          <p:cNvSpPr/>
          <p:nvPr/>
        </p:nvSpPr>
        <p:spPr>
          <a:xfrm>
            <a:off x="6232246" y="865856"/>
            <a:ext cx="11922557" cy="2496063"/>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ea typeface="Poppins Light" pitchFamily="34" charset="-122"/>
                <a:cs typeface="Poppins Light" pitchFamily="34" charset="-120"/>
              </a:rPr>
              <a:t>THE</a:t>
            </a:r>
            <a:r>
              <a:rPr lang="en-US" sz="9000">
                <a:solidFill>
                  <a:srgbClr val="FFFFFF">
                    <a:alpha val="100000"/>
                  </a:srgbClr>
                </a:solidFill>
                <a:latin typeface="Lato Black" panose="020F0A02020204030203" pitchFamily="34" charset="0"/>
                <a:ea typeface="Poppins Black" pitchFamily="34" charset="-122"/>
                <a:cs typeface="Poppins Black" pitchFamily="34" charset="-120"/>
              </a:rPr>
              <a:t> </a:t>
            </a:r>
            <a:r>
              <a:rPr lang="en-US" sz="9000">
                <a:solidFill>
                  <a:srgbClr val="DED0B9"/>
                </a:solidFill>
                <a:latin typeface="Lato Black" panose="020F0A02020204030203" pitchFamily="34" charset="0"/>
                <a:ea typeface="Poppins Black" pitchFamily="34" charset="-122"/>
                <a:cs typeface="Poppins Black" pitchFamily="34" charset="-120"/>
              </a:rPr>
              <a:t>SUDBURY</a:t>
            </a:r>
            <a:r>
              <a:rPr lang="en-US" sz="9000">
                <a:solidFill>
                  <a:srgbClr val="FFFFFF">
                    <a:alpha val="100000"/>
                  </a:srgbClr>
                </a:solidFill>
                <a:latin typeface="Lato Black" panose="020F0A02020204030203" pitchFamily="34" charset="0"/>
                <a:ea typeface="Poppins Black" pitchFamily="34" charset="-122"/>
                <a:cs typeface="Poppins Black" pitchFamily="34" charset="-120"/>
              </a:rPr>
              <a:t> ADVANTAGE </a:t>
            </a:r>
            <a:endParaRPr lang="en-US" sz="9000">
              <a:latin typeface="Lato Black" panose="020F0A02020204030203"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bg>
      <p:bgPr>
        <a:solidFill>
          <a:srgbClr val="091E3F"/>
        </a:solidFill>
        <a:effectLst/>
      </p:bgPr>
    </p:bg>
    <p:spTree>
      <p:nvGrpSpPr>
        <p:cNvPr id="1" name=""/>
        <p:cNvGrpSpPr/>
        <p:nvPr/>
      </p:nvGrpSpPr>
      <p:grpSpPr>
        <a:xfrm>
          <a:off x="0" y="0"/>
          <a:ext cx="0" cy="0"/>
          <a:chOff x="0" y="0"/>
          <a:chExt cx="0" cy="0"/>
        </a:xfrm>
      </p:grpSpPr>
      <p:pic>
        <p:nvPicPr>
          <p:cNvPr id="2" name="Image 0" descr=" "/>
          <p:cNvPicPr>
            <a:picLocks noChangeAspect="1"/>
          </p:cNvPicPr>
          <p:nvPr/>
        </p:nvPicPr>
        <p:blipFill>
          <a:blip r:embed="rId3"/>
          <a:stretch>
            <a:fillRect/>
          </a:stretch>
        </p:blipFill>
        <p:spPr>
          <a:xfrm>
            <a:off x="0" y="0"/>
            <a:ext cx="24387048" cy="18288000"/>
          </a:xfrm>
          <a:prstGeom prst="rect">
            <a:avLst/>
          </a:prstGeom>
        </p:spPr>
      </p:pic>
      <p:sp>
        <p:nvSpPr>
          <p:cNvPr id="3" name="Shape 0"/>
          <p:cNvSpPr/>
          <p:nvPr/>
        </p:nvSpPr>
        <p:spPr>
          <a:xfrm>
            <a:off x="1384473" y="4279900"/>
            <a:ext cx="21618102" cy="12166600"/>
          </a:xfrm>
          <a:prstGeom prst="rect">
            <a:avLst/>
          </a:prstGeom>
          <a:noFill/>
          <a:ln/>
        </p:spPr>
        <p:txBody>
          <a:bodyPr/>
          <a:lstStyle/>
          <a:p>
            <a:endParaRPr lang="en-CA"/>
          </a:p>
        </p:txBody>
      </p:sp>
      <p:pic>
        <p:nvPicPr>
          <p:cNvPr id="4" name="Image 1" descr=" "/>
          <p:cNvPicPr>
            <a:picLocks noChangeAspect="1"/>
          </p:cNvPicPr>
          <p:nvPr/>
        </p:nvPicPr>
        <p:blipFill>
          <a:blip r:embed="rId4"/>
          <a:stretch>
            <a:fillRect/>
          </a:stretch>
        </p:blipFill>
        <p:spPr>
          <a:xfrm>
            <a:off x="1384473" y="4279900"/>
            <a:ext cx="6896962" cy="12471400"/>
          </a:xfrm>
          <a:prstGeom prst="rect">
            <a:avLst/>
          </a:prstGeom>
        </p:spPr>
      </p:pic>
      <p:pic>
        <p:nvPicPr>
          <p:cNvPr id="5" name="Image 2" descr=" "/>
          <p:cNvPicPr>
            <a:picLocks noChangeAspect="1"/>
          </p:cNvPicPr>
          <p:nvPr/>
        </p:nvPicPr>
        <p:blipFill>
          <a:blip r:embed="rId5"/>
          <a:stretch>
            <a:fillRect/>
          </a:stretch>
        </p:blipFill>
        <p:spPr>
          <a:xfrm>
            <a:off x="1384473" y="4279900"/>
            <a:ext cx="6731841" cy="12166600"/>
          </a:xfrm>
          <a:prstGeom prst="rect">
            <a:avLst/>
          </a:prstGeom>
        </p:spPr>
      </p:pic>
      <p:sp>
        <p:nvSpPr>
          <p:cNvPr id="6" name="Shape 1"/>
          <p:cNvSpPr/>
          <p:nvPr/>
        </p:nvSpPr>
        <p:spPr>
          <a:xfrm>
            <a:off x="2197375" y="9131300"/>
            <a:ext cx="5410876" cy="4889042"/>
          </a:xfrm>
          <a:prstGeom prst="rect">
            <a:avLst/>
          </a:prstGeom>
          <a:noFill/>
          <a:ln/>
        </p:spPr>
        <p:txBody>
          <a:bodyPr/>
          <a:lstStyle/>
          <a:p>
            <a:endParaRPr lang="en-CA"/>
          </a:p>
        </p:txBody>
      </p:sp>
      <p:sp>
        <p:nvSpPr>
          <p:cNvPr id="7" name="Shape 2"/>
          <p:cNvSpPr/>
          <p:nvPr/>
        </p:nvSpPr>
        <p:spPr>
          <a:xfrm>
            <a:off x="2197375" y="9131300"/>
            <a:ext cx="5410876" cy="1091742"/>
          </a:xfrm>
          <a:prstGeom prst="rect">
            <a:avLst/>
          </a:prstGeom>
          <a:noFill/>
          <a:ln/>
        </p:spPr>
        <p:txBody>
          <a:bodyPr/>
          <a:lstStyle/>
          <a:p>
            <a:endParaRPr lang="en-CA"/>
          </a:p>
        </p:txBody>
      </p:sp>
      <p:sp>
        <p:nvSpPr>
          <p:cNvPr id="8" name="Text 3"/>
          <p:cNvSpPr/>
          <p:nvPr/>
        </p:nvSpPr>
        <p:spPr>
          <a:xfrm>
            <a:off x="2197375" y="9029700"/>
            <a:ext cx="5614102" cy="762000"/>
          </a:xfrm>
          <a:prstGeom prst="rect">
            <a:avLst/>
          </a:prstGeom>
          <a:noFill/>
          <a:ln/>
        </p:spPr>
        <p:txBody>
          <a:bodyPr wrap="square" lIns="0" tIns="0" rIns="0" bIns="0" rtlCol="0" anchor="ctr"/>
          <a:lstStyle/>
          <a:p>
            <a:pPr marL="0" indent="0" algn="l">
              <a:lnSpc>
                <a:spcPts val="4400"/>
              </a:lnSpc>
              <a:buNone/>
            </a:pPr>
            <a:r>
              <a:rPr lang="en-US" sz="4800">
                <a:solidFill>
                  <a:srgbClr val="FFFFFF">
                    <a:alpha val="100000"/>
                  </a:srgbClr>
                </a:solidFill>
                <a:latin typeface="Lato Black" panose="020F0A02020204030203" pitchFamily="34" charset="0"/>
                <a:ea typeface="Poppins ExtraBold" pitchFamily="34" charset="-122"/>
                <a:cs typeface="Poppins ExtraBold" pitchFamily="34" charset="-120"/>
              </a:rPr>
              <a:t>PRODUCTION</a:t>
            </a:r>
            <a:endParaRPr lang="en-US" sz="4800">
              <a:latin typeface="Lato Black" panose="020F0A02020204030203" pitchFamily="34" charset="0"/>
            </a:endParaRPr>
          </a:p>
        </p:txBody>
      </p:sp>
      <p:sp>
        <p:nvSpPr>
          <p:cNvPr id="9" name="Shape 4"/>
          <p:cNvSpPr/>
          <p:nvPr/>
        </p:nvSpPr>
        <p:spPr>
          <a:xfrm>
            <a:off x="2197375" y="10096500"/>
            <a:ext cx="2666153" cy="126542"/>
          </a:xfrm>
          <a:prstGeom prst="rect">
            <a:avLst/>
          </a:prstGeom>
          <a:noFill/>
          <a:ln/>
        </p:spPr>
        <p:txBody>
          <a:bodyPr/>
          <a:lstStyle/>
          <a:p>
            <a:endParaRPr lang="en-CA"/>
          </a:p>
        </p:txBody>
      </p:sp>
      <p:pic>
        <p:nvPicPr>
          <p:cNvPr id="10" name="Image 3" descr=" "/>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197375" y="10096500"/>
            <a:ext cx="565292" cy="126541"/>
          </a:xfrm>
          <a:prstGeom prst="rect">
            <a:avLst/>
          </a:prstGeom>
        </p:spPr>
      </p:pic>
      <p:pic>
        <p:nvPicPr>
          <p:cNvPr id="11" name="Image 4" descr=" "/>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03606" y="10096500"/>
            <a:ext cx="894342" cy="126541"/>
          </a:xfrm>
          <a:prstGeom prst="rect">
            <a:avLst/>
          </a:prstGeom>
        </p:spPr>
      </p:pic>
      <p:pic>
        <p:nvPicPr>
          <p:cNvPr id="12" name="Image 5" descr=" "/>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538888" y="10096500"/>
            <a:ext cx="1324639" cy="126541"/>
          </a:xfrm>
          <a:prstGeom prst="rect">
            <a:avLst/>
          </a:prstGeom>
        </p:spPr>
      </p:pic>
      <p:sp>
        <p:nvSpPr>
          <p:cNvPr id="13" name="Text 5"/>
          <p:cNvSpPr/>
          <p:nvPr/>
        </p:nvSpPr>
        <p:spPr>
          <a:xfrm>
            <a:off x="2197375" y="10819941"/>
            <a:ext cx="5512489" cy="3251200"/>
          </a:xfrm>
          <a:prstGeom prst="rect">
            <a:avLst/>
          </a:prstGeom>
          <a:noFill/>
          <a:ln/>
        </p:spPr>
        <p:txBody>
          <a:bodyPr wrap="square" lIns="0" tIns="0" rIns="0" bIns="0" rtlCol="0" anchor="ctr"/>
          <a:lstStyle/>
          <a:p>
            <a:pPr marL="0" indent="0" algn="l">
              <a:lnSpc>
                <a:spcPts val="3400"/>
              </a:lnSpc>
              <a:spcAft>
                <a:spcPts val="2200"/>
              </a:spcAft>
              <a:buNone/>
            </a:pPr>
            <a:r>
              <a:rPr lang="en-US" sz="2400">
                <a:solidFill>
                  <a:srgbClr val="FFFFFF">
                    <a:alpha val="100000"/>
                  </a:srgbClr>
                </a:solidFill>
                <a:latin typeface="Lato Black" panose="020F0A02020204030203" pitchFamily="34" charset="0"/>
                <a:ea typeface="Roboto Condensed Medium Italic" pitchFamily="34" charset="-122"/>
                <a:cs typeface="Roboto Condensed Medium Italic" pitchFamily="34" charset="-120"/>
              </a:rPr>
              <a:t>Currently one producing copper mine (McCreedy West)</a:t>
            </a:r>
            <a:endParaRPr lang="en-US" sz="2400">
              <a:latin typeface="Lato Black" panose="020F0A02020204030203" pitchFamily="34" charset="0"/>
            </a:endParaRPr>
          </a:p>
          <a:p>
            <a:pPr marL="0" indent="0" algn="l">
              <a:lnSpc>
                <a:spcPts val="3400"/>
              </a:lnSpc>
              <a:spcAft>
                <a:spcPts val="2200"/>
              </a:spcAft>
              <a:buNone/>
            </a:pPr>
            <a:r>
              <a:rPr lang="en-US" sz="2400">
                <a:solidFill>
                  <a:srgbClr val="FFFFFF">
                    <a:alpha val="100000"/>
                  </a:srgbClr>
                </a:solidFill>
                <a:latin typeface="Lato Black" panose="020F0A02020204030203" pitchFamily="34" charset="0"/>
                <a:ea typeface="Roboto Condensed Medium Italic" pitchFamily="34" charset="-122"/>
                <a:cs typeface="Roboto Condensed Medium Italic" pitchFamily="34" charset="-120"/>
              </a:rPr>
              <a:t>Four permitted, past producing mines</a:t>
            </a:r>
            <a:endParaRPr lang="en-US" sz="2400">
              <a:latin typeface="Lato Black" panose="020F0A02020204030203" pitchFamily="34" charset="0"/>
            </a:endParaRPr>
          </a:p>
          <a:p>
            <a:pPr marL="0" indent="0" algn="l">
              <a:lnSpc>
                <a:spcPts val="3400"/>
              </a:lnSpc>
              <a:spcAft>
                <a:spcPts val="2200"/>
              </a:spcAft>
              <a:buNone/>
            </a:pPr>
            <a:r>
              <a:rPr lang="en-US" sz="2400">
                <a:solidFill>
                  <a:srgbClr val="FFFFFF">
                    <a:alpha val="100000"/>
                  </a:srgbClr>
                </a:solidFill>
                <a:latin typeface="Lato Black" panose="020F0A02020204030203" pitchFamily="34" charset="0"/>
                <a:ea typeface="Roboto Condensed Medium Italic" pitchFamily="34" charset="-122"/>
                <a:cs typeface="Roboto Condensed Medium Italic" pitchFamily="34" charset="-120"/>
              </a:rPr>
              <a:t>Focused on copper and precious metals (PGE-gold-silver), with optionality for rapid nickel production re-start</a:t>
            </a:r>
            <a:endParaRPr lang="en-US" sz="2400">
              <a:latin typeface="Lato Black" panose="020F0A02020204030203" pitchFamily="34" charset="0"/>
            </a:endParaRPr>
          </a:p>
        </p:txBody>
      </p:sp>
      <p:pic>
        <p:nvPicPr>
          <p:cNvPr id="14" name="Image 6" descr=" "/>
          <p:cNvPicPr>
            <a:picLocks noChangeAspect="1"/>
          </p:cNvPicPr>
          <p:nvPr/>
        </p:nvPicPr>
        <p:blipFill>
          <a:blip r:embed="rId9"/>
          <a:stretch>
            <a:fillRect/>
          </a:stretch>
        </p:blipFill>
        <p:spPr>
          <a:xfrm>
            <a:off x="8827603" y="4279900"/>
            <a:ext cx="6896962" cy="12471400"/>
          </a:xfrm>
          <a:prstGeom prst="rect">
            <a:avLst/>
          </a:prstGeom>
        </p:spPr>
      </p:pic>
      <p:pic>
        <p:nvPicPr>
          <p:cNvPr id="15" name="Image 7" descr=" "/>
          <p:cNvPicPr>
            <a:picLocks noChangeAspect="1"/>
          </p:cNvPicPr>
          <p:nvPr/>
        </p:nvPicPr>
        <p:blipFill>
          <a:blip r:embed="rId10"/>
          <a:stretch>
            <a:fillRect/>
          </a:stretch>
        </p:blipFill>
        <p:spPr>
          <a:xfrm>
            <a:off x="8827603" y="4279900"/>
            <a:ext cx="6731841" cy="12166600"/>
          </a:xfrm>
          <a:prstGeom prst="rect">
            <a:avLst/>
          </a:prstGeom>
        </p:spPr>
      </p:pic>
      <p:pic>
        <p:nvPicPr>
          <p:cNvPr id="16" name="Image 8" descr=" "/>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382152" y="12865100"/>
            <a:ext cx="2768699" cy="1998653"/>
          </a:xfrm>
          <a:prstGeom prst="rect">
            <a:avLst/>
          </a:prstGeom>
        </p:spPr>
      </p:pic>
      <p:sp>
        <p:nvSpPr>
          <p:cNvPr id="17" name="Shape 6"/>
          <p:cNvSpPr/>
          <p:nvPr/>
        </p:nvSpPr>
        <p:spPr>
          <a:xfrm>
            <a:off x="9640505" y="9131300"/>
            <a:ext cx="5410876" cy="4457242"/>
          </a:xfrm>
          <a:prstGeom prst="rect">
            <a:avLst/>
          </a:prstGeom>
          <a:noFill/>
          <a:ln/>
        </p:spPr>
        <p:txBody>
          <a:bodyPr/>
          <a:lstStyle/>
          <a:p>
            <a:endParaRPr lang="en-CA"/>
          </a:p>
        </p:txBody>
      </p:sp>
      <p:sp>
        <p:nvSpPr>
          <p:cNvPr id="18" name="Shape 7"/>
          <p:cNvSpPr/>
          <p:nvPr/>
        </p:nvSpPr>
        <p:spPr>
          <a:xfrm>
            <a:off x="9640505" y="9131300"/>
            <a:ext cx="5410876" cy="1091742"/>
          </a:xfrm>
          <a:prstGeom prst="rect">
            <a:avLst/>
          </a:prstGeom>
          <a:noFill/>
          <a:ln/>
        </p:spPr>
        <p:txBody>
          <a:bodyPr/>
          <a:lstStyle/>
          <a:p>
            <a:endParaRPr lang="en-CA"/>
          </a:p>
        </p:txBody>
      </p:sp>
      <p:sp>
        <p:nvSpPr>
          <p:cNvPr id="19" name="Text 8"/>
          <p:cNvSpPr/>
          <p:nvPr/>
        </p:nvSpPr>
        <p:spPr>
          <a:xfrm>
            <a:off x="9640505" y="9029700"/>
            <a:ext cx="5614102" cy="762000"/>
          </a:xfrm>
          <a:prstGeom prst="rect">
            <a:avLst/>
          </a:prstGeom>
          <a:noFill/>
          <a:ln/>
        </p:spPr>
        <p:txBody>
          <a:bodyPr wrap="square" lIns="0" tIns="0" rIns="0" bIns="0" rtlCol="0" anchor="ctr"/>
          <a:lstStyle/>
          <a:p>
            <a:pPr marL="0" indent="0" algn="l">
              <a:lnSpc>
                <a:spcPts val="4400"/>
              </a:lnSpc>
              <a:buNone/>
            </a:pPr>
            <a:r>
              <a:rPr lang="en-US" sz="4800">
                <a:solidFill>
                  <a:srgbClr val="FFFFFF">
                    <a:alpha val="100000"/>
                  </a:srgbClr>
                </a:solidFill>
                <a:latin typeface="Lato Black" panose="020F0A02020204030203" pitchFamily="34" charset="0"/>
                <a:ea typeface="Poppins ExtraBold" pitchFamily="34" charset="-122"/>
                <a:cs typeface="Poppins ExtraBold" pitchFamily="34" charset="-120"/>
              </a:rPr>
              <a:t>EXPLORATION</a:t>
            </a:r>
            <a:endParaRPr lang="en-US" sz="4800">
              <a:latin typeface="Lato Black" panose="020F0A02020204030203" pitchFamily="34" charset="0"/>
            </a:endParaRPr>
          </a:p>
        </p:txBody>
      </p:sp>
      <p:sp>
        <p:nvSpPr>
          <p:cNvPr id="20" name="Shape 9"/>
          <p:cNvSpPr/>
          <p:nvPr/>
        </p:nvSpPr>
        <p:spPr>
          <a:xfrm>
            <a:off x="9640505" y="10096500"/>
            <a:ext cx="2666153" cy="126542"/>
          </a:xfrm>
          <a:prstGeom prst="rect">
            <a:avLst/>
          </a:prstGeom>
          <a:noFill/>
          <a:ln/>
        </p:spPr>
        <p:txBody>
          <a:bodyPr/>
          <a:lstStyle/>
          <a:p>
            <a:endParaRPr lang="en-CA"/>
          </a:p>
        </p:txBody>
      </p:sp>
      <p:pic>
        <p:nvPicPr>
          <p:cNvPr id="21" name="Image 9" descr=" "/>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9640505" y="10096500"/>
            <a:ext cx="565292" cy="126541"/>
          </a:xfrm>
          <a:prstGeom prst="rect">
            <a:avLst/>
          </a:prstGeom>
        </p:spPr>
      </p:pic>
      <p:pic>
        <p:nvPicPr>
          <p:cNvPr id="22" name="Image 10" descr=" "/>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146737" y="10096500"/>
            <a:ext cx="894342" cy="126541"/>
          </a:xfrm>
          <a:prstGeom prst="rect">
            <a:avLst/>
          </a:prstGeom>
        </p:spPr>
      </p:pic>
      <p:pic>
        <p:nvPicPr>
          <p:cNvPr id="23" name="Image 11" descr=" "/>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0982019" y="10096500"/>
            <a:ext cx="1324640" cy="126541"/>
          </a:xfrm>
          <a:prstGeom prst="rect">
            <a:avLst/>
          </a:prstGeom>
        </p:spPr>
      </p:pic>
      <p:sp>
        <p:nvSpPr>
          <p:cNvPr id="24" name="Text 10"/>
          <p:cNvSpPr/>
          <p:nvPr/>
        </p:nvSpPr>
        <p:spPr>
          <a:xfrm>
            <a:off x="9640505" y="10819941"/>
            <a:ext cx="5512489" cy="2819400"/>
          </a:xfrm>
          <a:prstGeom prst="rect">
            <a:avLst/>
          </a:prstGeom>
          <a:noFill/>
          <a:ln/>
        </p:spPr>
        <p:txBody>
          <a:bodyPr wrap="square" lIns="0" tIns="0" rIns="0" bIns="0" rtlCol="0" anchor="ctr"/>
          <a:lstStyle/>
          <a:p>
            <a:pPr marL="0" indent="0" algn="l">
              <a:lnSpc>
                <a:spcPts val="3400"/>
              </a:lnSpc>
              <a:spcAft>
                <a:spcPts val="2200"/>
              </a:spcAft>
              <a:buNone/>
            </a:pPr>
            <a:r>
              <a:rPr lang="en-US" sz="2400">
                <a:solidFill>
                  <a:srgbClr val="FFFFFF">
                    <a:alpha val="100000"/>
                  </a:srgbClr>
                </a:solidFill>
                <a:latin typeface="Lato Black" panose="020F0A02020204030203" pitchFamily="34" charset="0"/>
                <a:ea typeface="Roboto Condensed Medium Italic" pitchFamily="34" charset="-122"/>
                <a:cs typeface="Roboto Condensed Medium Italic" pitchFamily="34" charset="-120"/>
              </a:rPr>
              <a:t>Experienced Sudbury exploration team</a:t>
            </a:r>
            <a:endParaRPr lang="en-US" sz="2400">
              <a:latin typeface="Lato Black" panose="020F0A02020204030203" pitchFamily="34" charset="0"/>
            </a:endParaRPr>
          </a:p>
          <a:p>
            <a:pPr marL="0" indent="0" algn="l">
              <a:lnSpc>
                <a:spcPts val="3400"/>
              </a:lnSpc>
              <a:spcAft>
                <a:spcPts val="2200"/>
              </a:spcAft>
              <a:buNone/>
            </a:pPr>
            <a:r>
              <a:rPr lang="en-US" sz="2400">
                <a:solidFill>
                  <a:srgbClr val="FFFFFF">
                    <a:alpha val="100000"/>
                  </a:srgbClr>
                </a:solidFill>
                <a:latin typeface="Lato Black" panose="020F0A02020204030203" pitchFamily="34" charset="0"/>
                <a:ea typeface="Roboto Condensed Medium Italic" pitchFamily="34" charset="-122"/>
                <a:cs typeface="Roboto Condensed Medium Italic" pitchFamily="34" charset="-120"/>
              </a:rPr>
              <a:t>Track record of making significant discoveries in Sudbury </a:t>
            </a:r>
            <a:endParaRPr lang="en-US" sz="2400">
              <a:latin typeface="Lato Black" panose="020F0A02020204030203" pitchFamily="34" charset="0"/>
            </a:endParaRPr>
          </a:p>
          <a:p>
            <a:pPr marL="0" indent="0" algn="l">
              <a:lnSpc>
                <a:spcPts val="3400"/>
              </a:lnSpc>
              <a:spcAft>
                <a:spcPts val="2200"/>
              </a:spcAft>
              <a:buNone/>
            </a:pPr>
            <a:r>
              <a:rPr lang="en-US" sz="2400">
                <a:solidFill>
                  <a:srgbClr val="FFFFFF">
                    <a:alpha val="100000"/>
                  </a:srgbClr>
                </a:solidFill>
                <a:latin typeface="Lato Black" panose="020F0A02020204030203" pitchFamily="34" charset="0"/>
                <a:ea typeface="Roboto Condensed Medium Italic" pitchFamily="34" charset="-122"/>
                <a:cs typeface="Roboto Condensed Medium Italic" pitchFamily="34" charset="-120"/>
              </a:rPr>
              <a:t>Utilizing a large proprietary data base to develop targets</a:t>
            </a:r>
            <a:endParaRPr lang="en-US" sz="2400">
              <a:latin typeface="Lato Black" panose="020F0A02020204030203" pitchFamily="34" charset="0"/>
            </a:endParaRPr>
          </a:p>
        </p:txBody>
      </p:sp>
      <p:pic>
        <p:nvPicPr>
          <p:cNvPr id="25" name="Image 12" descr=" "/>
          <p:cNvPicPr>
            <a:picLocks noChangeAspect="1"/>
          </p:cNvPicPr>
          <p:nvPr/>
        </p:nvPicPr>
        <p:blipFill>
          <a:blip r:embed="rId13"/>
          <a:stretch>
            <a:fillRect/>
          </a:stretch>
        </p:blipFill>
        <p:spPr>
          <a:xfrm>
            <a:off x="16270734" y="4279900"/>
            <a:ext cx="6896962" cy="12471400"/>
          </a:xfrm>
          <a:prstGeom prst="rect">
            <a:avLst/>
          </a:prstGeom>
        </p:spPr>
      </p:pic>
      <p:pic>
        <p:nvPicPr>
          <p:cNvPr id="26" name="Image 13" descr=" "/>
          <p:cNvPicPr>
            <a:picLocks noChangeAspect="1"/>
          </p:cNvPicPr>
          <p:nvPr/>
        </p:nvPicPr>
        <p:blipFill>
          <a:blip r:embed="rId14"/>
          <a:stretch>
            <a:fillRect/>
          </a:stretch>
        </p:blipFill>
        <p:spPr>
          <a:xfrm>
            <a:off x="16270734" y="4279900"/>
            <a:ext cx="6731841" cy="12166600"/>
          </a:xfrm>
          <a:prstGeom prst="rect">
            <a:avLst/>
          </a:prstGeom>
        </p:spPr>
      </p:pic>
      <p:pic>
        <p:nvPicPr>
          <p:cNvPr id="27" name="Image 14" descr=" "/>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6330852" y="6172200"/>
            <a:ext cx="2850886" cy="2055354"/>
          </a:xfrm>
          <a:prstGeom prst="rect">
            <a:avLst/>
          </a:prstGeom>
        </p:spPr>
      </p:pic>
      <p:sp>
        <p:nvSpPr>
          <p:cNvPr id="28" name="Shape 11"/>
          <p:cNvSpPr/>
          <p:nvPr/>
        </p:nvSpPr>
        <p:spPr>
          <a:xfrm>
            <a:off x="17083635" y="9131300"/>
            <a:ext cx="5410876" cy="5447842"/>
          </a:xfrm>
          <a:prstGeom prst="rect">
            <a:avLst/>
          </a:prstGeom>
          <a:noFill/>
          <a:ln/>
        </p:spPr>
        <p:txBody>
          <a:bodyPr/>
          <a:lstStyle/>
          <a:p>
            <a:endParaRPr lang="en-CA"/>
          </a:p>
        </p:txBody>
      </p:sp>
      <p:sp>
        <p:nvSpPr>
          <p:cNvPr id="29" name="Shape 12"/>
          <p:cNvSpPr/>
          <p:nvPr/>
        </p:nvSpPr>
        <p:spPr>
          <a:xfrm>
            <a:off x="17083635" y="9131300"/>
            <a:ext cx="5410876" cy="1650542"/>
          </a:xfrm>
          <a:prstGeom prst="rect">
            <a:avLst/>
          </a:prstGeom>
          <a:noFill/>
          <a:ln/>
        </p:spPr>
        <p:txBody>
          <a:bodyPr/>
          <a:lstStyle/>
          <a:p>
            <a:endParaRPr lang="en-CA"/>
          </a:p>
        </p:txBody>
      </p:sp>
      <p:sp>
        <p:nvSpPr>
          <p:cNvPr id="30" name="Text 13"/>
          <p:cNvSpPr/>
          <p:nvPr/>
        </p:nvSpPr>
        <p:spPr>
          <a:xfrm>
            <a:off x="17083635" y="9029700"/>
            <a:ext cx="5614102" cy="1320800"/>
          </a:xfrm>
          <a:prstGeom prst="rect">
            <a:avLst/>
          </a:prstGeom>
          <a:noFill/>
          <a:ln/>
        </p:spPr>
        <p:txBody>
          <a:bodyPr wrap="square" lIns="0" tIns="0" rIns="0" bIns="0" rtlCol="0" anchor="ctr"/>
          <a:lstStyle/>
          <a:p>
            <a:pPr marL="0" indent="0" algn="l">
              <a:lnSpc>
                <a:spcPts val="4400"/>
              </a:lnSpc>
              <a:buNone/>
            </a:pPr>
            <a:r>
              <a:rPr lang="en-US" sz="4800">
                <a:solidFill>
                  <a:srgbClr val="FFFFFF">
                    <a:alpha val="100000"/>
                  </a:srgbClr>
                </a:solidFill>
                <a:latin typeface="Lato Black" panose="020F0A02020204030203" pitchFamily="34" charset="0"/>
                <a:ea typeface="Poppins ExtraBold" pitchFamily="34" charset="-122"/>
                <a:cs typeface="Poppins ExtraBold" pitchFamily="34" charset="-120"/>
              </a:rPr>
              <a:t>SYNERGISTIC ACQUISITIONS</a:t>
            </a:r>
            <a:endParaRPr lang="en-US" sz="4800">
              <a:latin typeface="Lato Black" panose="020F0A02020204030203" pitchFamily="34" charset="0"/>
            </a:endParaRPr>
          </a:p>
        </p:txBody>
      </p:sp>
      <p:sp>
        <p:nvSpPr>
          <p:cNvPr id="31" name="Shape 14"/>
          <p:cNvSpPr/>
          <p:nvPr/>
        </p:nvSpPr>
        <p:spPr>
          <a:xfrm>
            <a:off x="17083635" y="10655300"/>
            <a:ext cx="2666153" cy="126542"/>
          </a:xfrm>
          <a:prstGeom prst="rect">
            <a:avLst/>
          </a:prstGeom>
          <a:noFill/>
          <a:ln/>
        </p:spPr>
        <p:txBody>
          <a:bodyPr/>
          <a:lstStyle/>
          <a:p>
            <a:endParaRPr lang="en-CA"/>
          </a:p>
        </p:txBody>
      </p:sp>
      <p:pic>
        <p:nvPicPr>
          <p:cNvPr id="32" name="Image 15" descr=" "/>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7083635" y="10655300"/>
            <a:ext cx="565292" cy="126541"/>
          </a:xfrm>
          <a:prstGeom prst="rect">
            <a:avLst/>
          </a:prstGeom>
        </p:spPr>
      </p:pic>
      <p:pic>
        <p:nvPicPr>
          <p:cNvPr id="33" name="Image 16" descr=" "/>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7589866" y="10655300"/>
            <a:ext cx="894342" cy="126541"/>
          </a:xfrm>
          <a:prstGeom prst="rect">
            <a:avLst/>
          </a:prstGeom>
        </p:spPr>
      </p:pic>
      <p:pic>
        <p:nvPicPr>
          <p:cNvPr id="34" name="Image 17" descr=" "/>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8425149" y="10655300"/>
            <a:ext cx="1324640" cy="126541"/>
          </a:xfrm>
          <a:prstGeom prst="rect">
            <a:avLst/>
          </a:prstGeom>
        </p:spPr>
      </p:pic>
      <p:sp>
        <p:nvSpPr>
          <p:cNvPr id="35" name="Text 15"/>
          <p:cNvSpPr/>
          <p:nvPr/>
        </p:nvSpPr>
        <p:spPr>
          <a:xfrm>
            <a:off x="17083635" y="11378741"/>
            <a:ext cx="5512489" cy="3251200"/>
          </a:xfrm>
          <a:prstGeom prst="rect">
            <a:avLst/>
          </a:prstGeom>
          <a:noFill/>
          <a:ln/>
        </p:spPr>
        <p:txBody>
          <a:bodyPr wrap="square" lIns="0" tIns="0" rIns="0" bIns="0" rtlCol="0" anchor="ctr"/>
          <a:lstStyle/>
          <a:p>
            <a:pPr marL="0" indent="0" algn="l">
              <a:lnSpc>
                <a:spcPts val="3400"/>
              </a:lnSpc>
              <a:spcAft>
                <a:spcPts val="2200"/>
              </a:spcAft>
              <a:buNone/>
            </a:pPr>
            <a:r>
              <a:rPr lang="en-US" sz="2400">
                <a:solidFill>
                  <a:srgbClr val="FFFFFF">
                    <a:alpha val="100000"/>
                  </a:srgbClr>
                </a:solidFill>
                <a:latin typeface="Lato Black" panose="020F0A02020204030203" pitchFamily="34" charset="0"/>
                <a:ea typeface="Roboto Condensed Medium Italic" pitchFamily="34" charset="-122"/>
                <a:cs typeface="Roboto Condensed Medium Italic" pitchFamily="34" charset="-120"/>
              </a:rPr>
              <a:t>Track record of acquiring accretive projects in Sudbury</a:t>
            </a:r>
            <a:endParaRPr lang="en-US" sz="2400">
              <a:latin typeface="Lato Black" panose="020F0A02020204030203" pitchFamily="34" charset="0"/>
            </a:endParaRPr>
          </a:p>
          <a:p>
            <a:pPr marL="0" indent="0" algn="l">
              <a:lnSpc>
                <a:spcPts val="3400"/>
              </a:lnSpc>
              <a:spcAft>
                <a:spcPts val="2200"/>
              </a:spcAft>
              <a:buNone/>
            </a:pPr>
            <a:r>
              <a:rPr lang="en-US" sz="2400">
                <a:solidFill>
                  <a:srgbClr val="FFFFFF">
                    <a:alpha val="100000"/>
                  </a:srgbClr>
                </a:solidFill>
                <a:latin typeface="Lato Black" panose="020F0A02020204030203" pitchFamily="34" charset="0"/>
                <a:ea typeface="Roboto Condensed Medium Italic" pitchFamily="34" charset="-122"/>
                <a:cs typeface="Roboto Condensed Medium Italic" pitchFamily="34" charset="-120"/>
              </a:rPr>
              <a:t>Targeted acquisitions are non-core to their current owners </a:t>
            </a:r>
            <a:endParaRPr lang="en-US" sz="2400">
              <a:latin typeface="Lato Black" panose="020F0A02020204030203" pitchFamily="34" charset="0"/>
            </a:endParaRPr>
          </a:p>
          <a:p>
            <a:pPr marL="0" indent="0" algn="l">
              <a:lnSpc>
                <a:spcPts val="3400"/>
              </a:lnSpc>
              <a:spcAft>
                <a:spcPts val="2200"/>
              </a:spcAft>
              <a:buNone/>
            </a:pPr>
            <a:r>
              <a:rPr lang="en-US" sz="2400">
                <a:solidFill>
                  <a:srgbClr val="FFFFFF">
                    <a:alpha val="100000"/>
                  </a:srgbClr>
                </a:solidFill>
                <a:latin typeface="Lato Black" panose="020F0A02020204030203" pitchFamily="34" charset="0"/>
                <a:ea typeface="Roboto Condensed Medium Italic" pitchFamily="34" charset="-122"/>
                <a:cs typeface="Roboto Condensed Medium Italic" pitchFamily="34" charset="-120"/>
              </a:rPr>
              <a:t>Targeting deposits with synergies to existing mines and infrastructure</a:t>
            </a:r>
            <a:endParaRPr lang="en-US" sz="2400">
              <a:latin typeface="Lato Black" panose="020F0A02020204030203" pitchFamily="34" charset="0"/>
            </a:endParaRPr>
          </a:p>
        </p:txBody>
      </p:sp>
      <p:pic>
        <p:nvPicPr>
          <p:cNvPr id="44" name="Image 26" descr=" "/>
          <p:cNvPicPr>
            <a:picLocks noChangeAspect="1"/>
          </p:cNvPicPr>
          <p:nvPr/>
        </p:nvPicPr>
        <p:blipFill>
          <a:blip r:embed="rId17"/>
          <a:stretch>
            <a:fillRect/>
          </a:stretch>
        </p:blipFill>
        <p:spPr>
          <a:xfrm>
            <a:off x="546168" y="17348200"/>
            <a:ext cx="749394" cy="457200"/>
          </a:xfrm>
          <a:prstGeom prst="rect">
            <a:avLst/>
          </a:prstGeom>
        </p:spPr>
      </p:pic>
      <p:pic>
        <p:nvPicPr>
          <p:cNvPr id="47" name="Picture 46">
            <a:extLst>
              <a:ext uri="{FF2B5EF4-FFF2-40B4-BE49-F238E27FC236}">
                <a16:creationId xmlns:a16="http://schemas.microsoft.com/office/drawing/2014/main" id="{83DF561E-F6BB-BA42-B90D-A86F1778B6C5}"/>
              </a:ext>
            </a:extLst>
          </p:cNvPr>
          <p:cNvPicPr>
            <a:picLocks noChangeAspect="1"/>
          </p:cNvPicPr>
          <p:nvPr/>
        </p:nvPicPr>
        <p:blipFill>
          <a:blip r:embed="rId18"/>
          <a:stretch>
            <a:fillRect/>
          </a:stretch>
        </p:blipFill>
        <p:spPr>
          <a:xfrm>
            <a:off x="1587" y="14636"/>
            <a:ext cx="24384000" cy="5410200"/>
          </a:xfrm>
          <a:prstGeom prst="rect">
            <a:avLst/>
          </a:prstGeom>
        </p:spPr>
      </p:pic>
      <p:sp>
        <p:nvSpPr>
          <p:cNvPr id="45" name="Text 16"/>
          <p:cNvSpPr/>
          <p:nvPr/>
        </p:nvSpPr>
        <p:spPr>
          <a:xfrm>
            <a:off x="546168"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ea typeface="Poppins Bold" pitchFamily="34" charset="-122"/>
                <a:cs typeface="Poppins Bold" pitchFamily="34" charset="-120"/>
              </a:rPr>
              <a:t>04</a:t>
            </a:r>
            <a:endParaRPr lang="en-US" sz="2400"/>
          </a:p>
        </p:txBody>
      </p:sp>
      <p:sp>
        <p:nvSpPr>
          <p:cNvPr id="46" name="Text 17"/>
          <p:cNvSpPr/>
          <p:nvPr/>
        </p:nvSpPr>
        <p:spPr>
          <a:xfrm>
            <a:off x="5593035" y="804561"/>
            <a:ext cx="13709041" cy="2149122"/>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ea typeface="Poppins Black" pitchFamily="34" charset="-122"/>
                <a:cs typeface="Poppins Black" pitchFamily="34" charset="-120"/>
              </a:rPr>
              <a:t>MAGNA MINING</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Pillars of Growth</a:t>
            </a:r>
            <a:r>
              <a:rPr lang="en-US" sz="6800">
                <a:solidFill>
                  <a:srgbClr val="DED0B9"/>
                </a:solidFill>
                <a:latin typeface="Lato Black" panose="020F0A02020204030203" pitchFamily="34" charset="0"/>
                <a:ea typeface="Poppins Black" pitchFamily="34" charset="-122"/>
                <a:cs typeface="Poppins Black" pitchFamily="34" charset="-120"/>
              </a:rPr>
              <a:t> </a:t>
            </a:r>
            <a:endParaRPr lang="en-US" sz="7600">
              <a:solidFill>
                <a:srgbClr val="DED0B9"/>
              </a:solidFill>
              <a:latin typeface="Lato Black" panose="020F0A02020204030203"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bg>
      <p:bgPr>
        <a:solidFill>
          <a:srgbClr val="091E3F"/>
        </a:solidFill>
        <a:effectLst/>
      </p:bgPr>
    </p:bg>
    <p:spTree>
      <p:nvGrpSpPr>
        <p:cNvPr id="1" name=""/>
        <p:cNvGrpSpPr/>
        <p:nvPr/>
      </p:nvGrpSpPr>
      <p:grpSpPr>
        <a:xfrm>
          <a:off x="0" y="0"/>
          <a:ext cx="0" cy="0"/>
          <a:chOff x="0" y="0"/>
          <a:chExt cx="0" cy="0"/>
        </a:xfrm>
      </p:grpSpPr>
      <p:pic>
        <p:nvPicPr>
          <p:cNvPr id="13" name="Image 10" descr=" "/>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4E7C6E54-6FD2-EA4E-B848-E2BB23E3BAB0}"/>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p:cNvPicPr>
            <a:picLocks noChangeAspect="1"/>
          </p:cNvPicPr>
          <p:nvPr/>
        </p:nvPicPr>
        <p:blipFill>
          <a:blip r:embed="rId5"/>
          <a:stretch>
            <a:fillRect/>
          </a:stretch>
        </p:blipFill>
        <p:spPr>
          <a:xfrm>
            <a:off x="1371771" y="1143000"/>
            <a:ext cx="20347943" cy="15392400"/>
          </a:xfrm>
          <a:prstGeom prst="rect">
            <a:avLst/>
          </a:prstGeom>
        </p:spPr>
      </p:pic>
      <p:pic>
        <p:nvPicPr>
          <p:cNvPr id="11" name="Image 9" descr=" "/>
          <p:cNvPicPr>
            <a:picLocks noChangeAspect="1"/>
          </p:cNvPicPr>
          <p:nvPr/>
        </p:nvPicPr>
        <p:blipFill>
          <a:blip r:embed="rId6"/>
          <a:stretch>
            <a:fillRect/>
          </a:stretch>
        </p:blipFill>
        <p:spPr>
          <a:xfrm>
            <a:off x="546168" y="17348200"/>
            <a:ext cx="749394" cy="457200"/>
          </a:xfrm>
          <a:prstGeom prst="rect">
            <a:avLst/>
          </a:prstGeom>
        </p:spPr>
      </p:pic>
      <p:sp>
        <p:nvSpPr>
          <p:cNvPr id="12" name="Text 0"/>
          <p:cNvSpPr/>
          <p:nvPr/>
        </p:nvSpPr>
        <p:spPr>
          <a:xfrm>
            <a:off x="546168"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ea typeface="Poppins Bold" pitchFamily="34" charset="-122"/>
                <a:cs typeface="Poppins Bold" pitchFamily="34" charset="-120"/>
              </a:rPr>
              <a:t>05</a:t>
            </a:r>
            <a:endParaRPr lang="en-US" sz="2400"/>
          </a:p>
        </p:txBody>
      </p:sp>
      <p:sp>
        <p:nvSpPr>
          <p:cNvPr id="14" name="Shape 1"/>
          <p:cNvSpPr/>
          <p:nvPr/>
        </p:nvSpPr>
        <p:spPr>
          <a:xfrm>
            <a:off x="576652" y="3020454"/>
            <a:ext cx="23245994" cy="14784946"/>
          </a:xfrm>
          <a:prstGeom prst="rect">
            <a:avLst/>
          </a:prstGeom>
          <a:noFill/>
          <a:ln/>
        </p:spPr>
        <p:txBody>
          <a:bodyPr/>
          <a:lstStyle/>
          <a:p>
            <a:endParaRPr lang="en-CA"/>
          </a:p>
        </p:txBody>
      </p:sp>
      <p:pic>
        <p:nvPicPr>
          <p:cNvPr id="15" name="Image 11" descr=" "/>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9256625" y="9076692"/>
            <a:ext cx="175560" cy="344022"/>
          </a:xfrm>
          <a:prstGeom prst="rect">
            <a:avLst/>
          </a:prstGeom>
        </p:spPr>
      </p:pic>
      <p:pic>
        <p:nvPicPr>
          <p:cNvPr id="16" name="Image 12" descr=" "/>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9256594" y="9388469"/>
            <a:ext cx="100352" cy="143343"/>
          </a:xfrm>
          <a:prstGeom prst="rect">
            <a:avLst/>
          </a:prstGeom>
        </p:spPr>
      </p:pic>
      <p:pic>
        <p:nvPicPr>
          <p:cNvPr id="17" name="Image 13" descr=" "/>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9335447" y="9438636"/>
            <a:ext cx="96766" cy="89588"/>
          </a:xfrm>
          <a:prstGeom prst="rect">
            <a:avLst/>
          </a:prstGeom>
        </p:spPr>
      </p:pic>
      <p:pic>
        <p:nvPicPr>
          <p:cNvPr id="18" name="Image 14" descr=" "/>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9324689" y="9392053"/>
            <a:ext cx="87936" cy="86004"/>
          </a:xfrm>
          <a:prstGeom prst="rect">
            <a:avLst/>
          </a:prstGeom>
        </p:spPr>
      </p:pic>
      <p:pic>
        <p:nvPicPr>
          <p:cNvPr id="19" name="Image 15" descr=" "/>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9256594" y="9352632"/>
            <a:ext cx="53760" cy="64505"/>
          </a:xfrm>
          <a:prstGeom prst="rect">
            <a:avLst/>
          </a:prstGeom>
        </p:spPr>
      </p:pic>
      <p:pic>
        <p:nvPicPr>
          <p:cNvPr id="20" name="Image 16" descr=" "/>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7092763" y="6119992"/>
            <a:ext cx="131691" cy="263020"/>
          </a:xfrm>
          <a:prstGeom prst="rect">
            <a:avLst/>
          </a:prstGeom>
        </p:spPr>
      </p:pic>
      <p:pic>
        <p:nvPicPr>
          <p:cNvPr id="21" name="Image 17" descr=" "/>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6926724" y="6341855"/>
            <a:ext cx="204543" cy="219425"/>
          </a:xfrm>
          <a:prstGeom prst="rect">
            <a:avLst/>
          </a:prstGeom>
        </p:spPr>
      </p:pic>
      <p:pic>
        <p:nvPicPr>
          <p:cNvPr id="22" name="Image 18" descr=" "/>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6762112" y="5786974"/>
            <a:ext cx="469717" cy="774309"/>
          </a:xfrm>
          <a:prstGeom prst="rect">
            <a:avLst/>
          </a:prstGeom>
        </p:spPr>
      </p:pic>
      <p:pic>
        <p:nvPicPr>
          <p:cNvPr id="23" name="Image 19" descr=" "/>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6898307" y="6550270"/>
            <a:ext cx="240130" cy="207848"/>
          </a:xfrm>
          <a:prstGeom prst="rect">
            <a:avLst/>
          </a:prstGeom>
        </p:spPr>
      </p:pic>
      <p:pic>
        <p:nvPicPr>
          <p:cNvPr id="24" name="Image 20" descr=" "/>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7636615" y="7428254"/>
            <a:ext cx="261634" cy="376269"/>
          </a:xfrm>
          <a:prstGeom prst="rect">
            <a:avLst/>
          </a:prstGeom>
        </p:spPr>
      </p:pic>
      <p:pic>
        <p:nvPicPr>
          <p:cNvPr id="25" name="Image 21" descr=" "/>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6317771" y="4959164"/>
            <a:ext cx="490932" cy="390581"/>
          </a:xfrm>
          <a:prstGeom prst="rect">
            <a:avLst/>
          </a:prstGeom>
        </p:spPr>
      </p:pic>
      <p:pic>
        <p:nvPicPr>
          <p:cNvPr id="26" name="Image 22" descr=" "/>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16188668" y="5242272"/>
            <a:ext cx="175613" cy="301014"/>
          </a:xfrm>
          <a:prstGeom prst="rect">
            <a:avLst/>
          </a:prstGeom>
        </p:spPr>
      </p:pic>
      <p:pic>
        <p:nvPicPr>
          <p:cNvPr id="27" name="Image 23" descr=" "/>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16977152" y="6410514"/>
            <a:ext cx="168704" cy="197098"/>
          </a:xfrm>
          <a:prstGeom prst="rect">
            <a:avLst/>
          </a:prstGeom>
        </p:spPr>
      </p:pic>
      <p:pic>
        <p:nvPicPr>
          <p:cNvPr id="28" name="Image 24" descr=" "/>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17095171" y="6464012"/>
            <a:ext cx="114944" cy="229605"/>
          </a:xfrm>
          <a:prstGeom prst="rect">
            <a:avLst/>
          </a:prstGeom>
        </p:spPr>
      </p:pic>
      <p:pic>
        <p:nvPicPr>
          <p:cNvPr id="29" name="Image 25" descr=" "/>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17174274" y="6539526"/>
            <a:ext cx="161282" cy="157677"/>
          </a:xfrm>
          <a:prstGeom prst="rect">
            <a:avLst/>
          </a:prstGeom>
        </p:spPr>
      </p:pic>
      <p:pic>
        <p:nvPicPr>
          <p:cNvPr id="30" name="Image 26" descr=" "/>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16880418" y="6586107"/>
            <a:ext cx="935401" cy="881555"/>
          </a:xfrm>
          <a:prstGeom prst="rect">
            <a:avLst/>
          </a:prstGeom>
        </p:spPr>
      </p:pic>
      <p:pic>
        <p:nvPicPr>
          <p:cNvPr id="31" name="Image 27" descr=" "/>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16980736" y="6571773"/>
            <a:ext cx="107522" cy="50171"/>
          </a:xfrm>
          <a:prstGeom prst="rect">
            <a:avLst/>
          </a:prstGeom>
        </p:spPr>
      </p:pic>
      <p:pic>
        <p:nvPicPr>
          <p:cNvPr id="32" name="Image 28" descr=" "/>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16901890" y="4002351"/>
            <a:ext cx="426499" cy="813473"/>
          </a:xfrm>
          <a:prstGeom prst="rect">
            <a:avLst/>
          </a:prstGeom>
        </p:spPr>
      </p:pic>
      <p:pic>
        <p:nvPicPr>
          <p:cNvPr id="33" name="Image 29" descr=" "/>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8149699" y="8094799"/>
            <a:ext cx="1430026" cy="1687863"/>
          </a:xfrm>
          <a:prstGeom prst="rect">
            <a:avLst/>
          </a:prstGeom>
        </p:spPr>
      </p:pic>
      <p:pic>
        <p:nvPicPr>
          <p:cNvPr id="34" name="Image 30" descr=" "/>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9087022" y="8576884"/>
            <a:ext cx="119617" cy="73363"/>
          </a:xfrm>
          <a:prstGeom prst="rect">
            <a:avLst/>
          </a:prstGeom>
        </p:spPr>
      </p:pic>
      <p:pic>
        <p:nvPicPr>
          <p:cNvPr id="35" name="Image 31" descr=" "/>
          <p:cNvPicPr>
            <a:picLocks noChangeAspect="1"/>
          </p:cNvPicPr>
          <p:nvPr/>
        </p:nvPicPr>
        <p:blipFill>
          <a:blip>
            <a:extLst>
              <a:ext uri="{96DAC541-7B7A-43D3-8B79-37D633B846F1}">
                <asvg:svgBlip xmlns:asvg="http://schemas.microsoft.com/office/drawing/2016/SVG/main" r:embed="rId27"/>
              </a:ext>
            </a:extLst>
          </a:blip>
          <a:stretch>
            <a:fillRect/>
          </a:stretch>
        </p:blipFill>
        <p:spPr>
          <a:xfrm>
            <a:off x="9364685" y="7474834"/>
            <a:ext cx="487405" cy="709479"/>
          </a:xfrm>
          <a:prstGeom prst="rect">
            <a:avLst/>
          </a:prstGeom>
        </p:spPr>
      </p:pic>
      <p:pic>
        <p:nvPicPr>
          <p:cNvPr id="36" name="Image 32" descr=" "/>
          <p:cNvPicPr>
            <a:picLocks noChangeAspect="1"/>
          </p:cNvPicPr>
          <p:nvPr/>
        </p:nvPicPr>
        <p:blipFill>
          <a:blip>
            <a:extLst>
              <a:ext uri="{96DAC541-7B7A-43D3-8B79-37D633B846F1}">
                <asvg:svgBlip xmlns:asvg="http://schemas.microsoft.com/office/drawing/2016/SVG/main" r:embed="rId28"/>
              </a:ext>
            </a:extLst>
          </a:blip>
          <a:stretch>
            <a:fillRect/>
          </a:stretch>
        </p:blipFill>
        <p:spPr>
          <a:xfrm>
            <a:off x="11636956" y="11982983"/>
            <a:ext cx="587772" cy="437189"/>
          </a:xfrm>
          <a:prstGeom prst="rect">
            <a:avLst/>
          </a:prstGeom>
        </p:spPr>
      </p:pic>
      <p:pic>
        <p:nvPicPr>
          <p:cNvPr id="37" name="Image 33" descr=" "/>
          <p:cNvPicPr>
            <a:picLocks noChangeAspect="1"/>
          </p:cNvPicPr>
          <p:nvPr/>
        </p:nvPicPr>
        <p:blipFill>
          <a:blip>
            <a:extLst>
              <a:ext uri="{96DAC541-7B7A-43D3-8B79-37D633B846F1}">
                <asvg:svgBlip xmlns:asvg="http://schemas.microsoft.com/office/drawing/2016/SVG/main" r:embed="rId29"/>
              </a:ext>
            </a:extLst>
          </a:blip>
          <a:stretch>
            <a:fillRect/>
          </a:stretch>
        </p:blipFill>
        <p:spPr>
          <a:xfrm>
            <a:off x="12174559" y="11839637"/>
            <a:ext cx="867334" cy="852891"/>
          </a:xfrm>
          <a:prstGeom prst="rect">
            <a:avLst/>
          </a:prstGeom>
        </p:spPr>
      </p:pic>
      <p:pic>
        <p:nvPicPr>
          <p:cNvPr id="38" name="Image 34" descr=" "/>
          <p:cNvPicPr>
            <a:picLocks noChangeAspect="1"/>
          </p:cNvPicPr>
          <p:nvPr/>
        </p:nvPicPr>
        <p:blipFill>
          <a:blip>
            <a:extLst>
              <a:ext uri="{96DAC541-7B7A-43D3-8B79-37D633B846F1}">
                <asvg:svgBlip xmlns:asvg="http://schemas.microsoft.com/office/drawing/2016/SVG/main" r:embed="rId30"/>
              </a:ext>
            </a:extLst>
          </a:blip>
          <a:stretch>
            <a:fillRect/>
          </a:stretch>
        </p:blipFill>
        <p:spPr>
          <a:xfrm>
            <a:off x="12038367" y="12656691"/>
            <a:ext cx="172033" cy="179170"/>
          </a:xfrm>
          <a:prstGeom prst="rect">
            <a:avLst/>
          </a:prstGeom>
        </p:spPr>
      </p:pic>
      <p:pic>
        <p:nvPicPr>
          <p:cNvPr id="39" name="Image 35" descr=" "/>
          <p:cNvPicPr>
            <a:picLocks noChangeAspect="1"/>
          </p:cNvPicPr>
          <p:nvPr/>
        </p:nvPicPr>
        <p:blipFill>
          <a:blip>
            <a:extLst>
              <a:ext uri="{96DAC541-7B7A-43D3-8B79-37D633B846F1}">
                <asvg:svgBlip xmlns:asvg="http://schemas.microsoft.com/office/drawing/2016/SVG/main" r:embed="rId31"/>
              </a:ext>
            </a:extLst>
          </a:blip>
          <a:stretch>
            <a:fillRect/>
          </a:stretch>
        </p:blipFill>
        <p:spPr>
          <a:xfrm>
            <a:off x="8282310" y="12484683"/>
            <a:ext cx="906756" cy="1121637"/>
          </a:xfrm>
          <a:prstGeom prst="rect">
            <a:avLst/>
          </a:prstGeom>
        </p:spPr>
      </p:pic>
      <p:pic>
        <p:nvPicPr>
          <p:cNvPr id="40" name="Image 36" descr=" "/>
          <p:cNvPicPr>
            <a:picLocks noChangeAspect="1"/>
          </p:cNvPicPr>
          <p:nvPr/>
        </p:nvPicPr>
        <p:blipFill>
          <a:blip>
            <a:extLst>
              <a:ext uri="{96DAC541-7B7A-43D3-8B79-37D633B846F1}">
                <asvg:svgBlip xmlns:asvg="http://schemas.microsoft.com/office/drawing/2016/SVG/main" r:embed="rId32"/>
              </a:ext>
            </a:extLst>
          </a:blip>
          <a:stretch>
            <a:fillRect/>
          </a:stretch>
        </p:blipFill>
        <p:spPr>
          <a:xfrm>
            <a:off x="7891648" y="11606702"/>
            <a:ext cx="1035783" cy="913811"/>
          </a:xfrm>
          <a:prstGeom prst="rect">
            <a:avLst/>
          </a:prstGeom>
        </p:spPr>
      </p:pic>
      <p:pic>
        <p:nvPicPr>
          <p:cNvPr id="41" name="Image 37" descr=" "/>
          <p:cNvPicPr>
            <a:picLocks noChangeAspect="1"/>
          </p:cNvPicPr>
          <p:nvPr/>
        </p:nvPicPr>
        <p:blipFill>
          <a:blip>
            <a:extLst>
              <a:ext uri="{96DAC541-7B7A-43D3-8B79-37D633B846F1}">
                <asvg:svgBlip xmlns:asvg="http://schemas.microsoft.com/office/drawing/2016/SVG/main" r:embed="rId33"/>
              </a:ext>
            </a:extLst>
          </a:blip>
          <a:stretch>
            <a:fillRect/>
          </a:stretch>
        </p:blipFill>
        <p:spPr>
          <a:xfrm>
            <a:off x="8210628" y="12484683"/>
            <a:ext cx="197121" cy="465863"/>
          </a:xfrm>
          <a:prstGeom prst="rect">
            <a:avLst/>
          </a:prstGeom>
        </p:spPr>
      </p:pic>
      <p:pic>
        <p:nvPicPr>
          <p:cNvPr id="42" name="Image 38" descr=" "/>
          <p:cNvPicPr>
            <a:picLocks noChangeAspect="1"/>
          </p:cNvPicPr>
          <p:nvPr/>
        </p:nvPicPr>
        <p:blipFill>
          <a:blip>
            <a:extLst>
              <a:ext uri="{96DAC541-7B7A-43D3-8B79-37D633B846F1}">
                <asvg:svgBlip xmlns:asvg="http://schemas.microsoft.com/office/drawing/2016/SVG/main" r:embed="rId34"/>
              </a:ext>
            </a:extLst>
          </a:blip>
          <a:stretch>
            <a:fillRect/>
          </a:stretch>
        </p:blipFill>
        <p:spPr>
          <a:xfrm>
            <a:off x="11604700" y="6962384"/>
            <a:ext cx="258046" cy="240094"/>
          </a:xfrm>
          <a:prstGeom prst="rect">
            <a:avLst/>
          </a:prstGeom>
        </p:spPr>
      </p:pic>
      <p:pic>
        <p:nvPicPr>
          <p:cNvPr id="43" name="Image 39" descr=" "/>
          <p:cNvPicPr>
            <a:picLocks noChangeAspect="1"/>
          </p:cNvPicPr>
          <p:nvPr/>
        </p:nvPicPr>
        <p:blipFill>
          <a:blip>
            <a:extLst>
              <a:ext uri="{96DAC541-7B7A-43D3-8B79-37D633B846F1}">
                <asvg:svgBlip xmlns:asvg="http://schemas.microsoft.com/office/drawing/2016/SVG/main" r:embed="rId35"/>
              </a:ext>
            </a:extLst>
          </a:blip>
          <a:stretch>
            <a:fillRect/>
          </a:stretch>
        </p:blipFill>
        <p:spPr>
          <a:xfrm>
            <a:off x="11898591" y="6543111"/>
            <a:ext cx="856582" cy="455110"/>
          </a:xfrm>
          <a:prstGeom prst="rect">
            <a:avLst/>
          </a:prstGeom>
        </p:spPr>
      </p:pic>
      <p:pic>
        <p:nvPicPr>
          <p:cNvPr id="44" name="Image 40" descr=" "/>
          <p:cNvPicPr>
            <a:picLocks noChangeAspect="1"/>
          </p:cNvPicPr>
          <p:nvPr/>
        </p:nvPicPr>
        <p:blipFill>
          <a:blip>
            <a:extLst>
              <a:ext uri="{96DAC541-7B7A-43D3-8B79-37D633B846F1}">
                <asvg:svgBlip xmlns:asvg="http://schemas.microsoft.com/office/drawing/2016/SVG/main" r:embed="rId36"/>
              </a:ext>
            </a:extLst>
          </a:blip>
          <a:stretch>
            <a:fillRect/>
          </a:stretch>
        </p:blipFill>
        <p:spPr>
          <a:xfrm>
            <a:off x="10264274" y="5070261"/>
            <a:ext cx="433667" cy="200654"/>
          </a:xfrm>
          <a:prstGeom prst="rect">
            <a:avLst/>
          </a:prstGeom>
        </p:spPr>
      </p:pic>
      <p:pic>
        <p:nvPicPr>
          <p:cNvPr id="45" name="Image 41" descr=" "/>
          <p:cNvPicPr>
            <a:picLocks noChangeAspect="1"/>
          </p:cNvPicPr>
          <p:nvPr/>
        </p:nvPicPr>
        <p:blipFill>
          <a:blip>
            <a:extLst>
              <a:ext uri="{96DAC541-7B7A-43D3-8B79-37D633B846F1}">
                <asvg:svgBlip xmlns:asvg="http://schemas.microsoft.com/office/drawing/2016/SVG/main" r:embed="rId37"/>
              </a:ext>
            </a:extLst>
          </a:blip>
          <a:stretch>
            <a:fillRect/>
          </a:stretch>
        </p:blipFill>
        <p:spPr>
          <a:xfrm>
            <a:off x="10740949" y="4296203"/>
            <a:ext cx="1082375" cy="960400"/>
          </a:xfrm>
          <a:prstGeom prst="rect">
            <a:avLst/>
          </a:prstGeom>
        </p:spPr>
      </p:pic>
      <p:pic>
        <p:nvPicPr>
          <p:cNvPr id="46" name="Image 42" descr=" "/>
          <p:cNvPicPr>
            <a:picLocks noChangeAspect="1"/>
          </p:cNvPicPr>
          <p:nvPr/>
        </p:nvPicPr>
        <p:blipFill>
          <a:blip>
            <a:extLst>
              <a:ext uri="{96DAC541-7B7A-43D3-8B79-37D633B846F1}">
                <asvg:svgBlip xmlns:asvg="http://schemas.microsoft.com/office/drawing/2016/SVG/main" r:embed="rId38"/>
              </a:ext>
            </a:extLst>
          </a:blip>
          <a:stretch>
            <a:fillRect/>
          </a:stretch>
        </p:blipFill>
        <p:spPr>
          <a:xfrm>
            <a:off x="7776962" y="5912399"/>
            <a:ext cx="1315337" cy="985484"/>
          </a:xfrm>
          <a:prstGeom prst="rect">
            <a:avLst/>
          </a:prstGeom>
        </p:spPr>
      </p:pic>
      <p:pic>
        <p:nvPicPr>
          <p:cNvPr id="47" name="Image 43" descr=" "/>
          <p:cNvPicPr>
            <a:picLocks noChangeAspect="1"/>
          </p:cNvPicPr>
          <p:nvPr/>
        </p:nvPicPr>
        <p:blipFill>
          <a:blip>
            <a:extLst>
              <a:ext uri="{96DAC541-7B7A-43D3-8B79-37D633B846F1}">
                <asvg:svgBlip xmlns:asvg="http://schemas.microsoft.com/office/drawing/2016/SVG/main" r:embed="rId39"/>
              </a:ext>
            </a:extLst>
          </a:blip>
          <a:stretch>
            <a:fillRect/>
          </a:stretch>
        </p:blipFill>
        <p:spPr>
          <a:xfrm>
            <a:off x="9296587" y="5220776"/>
            <a:ext cx="1082375" cy="738212"/>
          </a:xfrm>
          <a:prstGeom prst="rect">
            <a:avLst/>
          </a:prstGeom>
        </p:spPr>
      </p:pic>
      <p:pic>
        <p:nvPicPr>
          <p:cNvPr id="48" name="Image 44" descr=" "/>
          <p:cNvPicPr>
            <a:picLocks noChangeAspect="1"/>
          </p:cNvPicPr>
          <p:nvPr/>
        </p:nvPicPr>
        <p:blipFill>
          <a:blip>
            <a:extLst>
              <a:ext uri="{96DAC541-7B7A-43D3-8B79-37D633B846F1}">
                <asvg:svgBlip xmlns:asvg="http://schemas.microsoft.com/office/drawing/2016/SVG/main" r:embed="rId40"/>
              </a:ext>
            </a:extLst>
          </a:blip>
          <a:stretch>
            <a:fillRect/>
          </a:stretch>
        </p:blipFill>
        <p:spPr>
          <a:xfrm>
            <a:off x="9214154" y="5779802"/>
            <a:ext cx="824326" cy="487363"/>
          </a:xfrm>
          <a:prstGeom prst="rect">
            <a:avLst/>
          </a:prstGeom>
        </p:spPr>
      </p:pic>
      <p:pic>
        <p:nvPicPr>
          <p:cNvPr id="49" name="Image 45" descr=" "/>
          <p:cNvPicPr>
            <a:picLocks noChangeAspect="1"/>
          </p:cNvPicPr>
          <p:nvPr/>
        </p:nvPicPr>
        <p:blipFill>
          <a:blip>
            <a:extLst>
              <a:ext uri="{96DAC541-7B7A-43D3-8B79-37D633B846F1}">
                <asvg:svgBlip xmlns:asvg="http://schemas.microsoft.com/office/drawing/2016/SVG/main" r:embed="rId41"/>
              </a:ext>
            </a:extLst>
          </a:blip>
          <a:stretch>
            <a:fillRect/>
          </a:stretch>
        </p:blipFill>
        <p:spPr>
          <a:xfrm>
            <a:off x="10662102" y="5220770"/>
            <a:ext cx="433557" cy="121841"/>
          </a:xfrm>
          <a:prstGeom prst="rect">
            <a:avLst/>
          </a:prstGeom>
        </p:spPr>
      </p:pic>
      <p:pic>
        <p:nvPicPr>
          <p:cNvPr id="50" name="Image 46" descr=" "/>
          <p:cNvPicPr>
            <a:picLocks noChangeAspect="1"/>
          </p:cNvPicPr>
          <p:nvPr/>
        </p:nvPicPr>
        <p:blipFill>
          <a:blip>
            <a:extLst>
              <a:ext uri="{96DAC541-7B7A-43D3-8B79-37D633B846F1}">
                <asvg:svgBlip xmlns:asvg="http://schemas.microsoft.com/office/drawing/2016/SVG/main" r:embed="rId42"/>
              </a:ext>
            </a:extLst>
          </a:blip>
          <a:stretch>
            <a:fillRect/>
          </a:stretch>
        </p:blipFill>
        <p:spPr>
          <a:xfrm>
            <a:off x="6683834" y="7557257"/>
            <a:ext cx="792069" cy="1175414"/>
          </a:xfrm>
          <a:prstGeom prst="rect">
            <a:avLst/>
          </a:prstGeom>
        </p:spPr>
      </p:pic>
      <p:pic>
        <p:nvPicPr>
          <p:cNvPr id="51" name="Image 47" descr=" "/>
          <p:cNvPicPr>
            <a:picLocks noChangeAspect="1"/>
          </p:cNvPicPr>
          <p:nvPr/>
        </p:nvPicPr>
        <p:blipFill>
          <a:blip>
            <a:extLst>
              <a:ext uri="{96DAC541-7B7A-43D3-8B79-37D633B846F1}">
                <asvg:svgBlip xmlns:asvg="http://schemas.microsoft.com/office/drawing/2016/SVG/main" r:embed="rId43"/>
              </a:ext>
            </a:extLst>
          </a:blip>
          <a:stretch>
            <a:fillRect/>
          </a:stretch>
        </p:blipFill>
        <p:spPr>
          <a:xfrm>
            <a:off x="7199933" y="7152314"/>
            <a:ext cx="225794" cy="236513"/>
          </a:xfrm>
          <a:prstGeom prst="rect">
            <a:avLst/>
          </a:prstGeom>
        </p:spPr>
      </p:pic>
      <p:pic>
        <p:nvPicPr>
          <p:cNvPr id="52" name="Image 48" descr=" "/>
          <p:cNvPicPr>
            <a:picLocks noChangeAspect="1"/>
          </p:cNvPicPr>
          <p:nvPr/>
        </p:nvPicPr>
        <p:blipFill>
          <a:blip>
            <a:extLst>
              <a:ext uri="{96DAC541-7B7A-43D3-8B79-37D633B846F1}">
                <asvg:svgBlip xmlns:asvg="http://schemas.microsoft.com/office/drawing/2016/SVG/main" r:embed="rId44"/>
              </a:ext>
            </a:extLst>
          </a:blip>
          <a:stretch>
            <a:fillRect/>
          </a:stretch>
        </p:blipFill>
        <p:spPr>
          <a:xfrm>
            <a:off x="7035068" y="7299288"/>
            <a:ext cx="440835" cy="293808"/>
          </a:xfrm>
          <a:prstGeom prst="rect">
            <a:avLst/>
          </a:prstGeom>
        </p:spPr>
      </p:pic>
      <p:pic>
        <p:nvPicPr>
          <p:cNvPr id="53" name="Image 49" descr=" "/>
          <p:cNvPicPr>
            <a:picLocks noChangeAspect="1"/>
          </p:cNvPicPr>
          <p:nvPr/>
        </p:nvPicPr>
        <p:blipFill>
          <a:blip>
            <a:extLst>
              <a:ext uri="{96DAC541-7B7A-43D3-8B79-37D633B846F1}">
                <asvg:svgBlip xmlns:asvg="http://schemas.microsoft.com/office/drawing/2016/SVG/main" r:embed="rId45"/>
              </a:ext>
            </a:extLst>
          </a:blip>
          <a:stretch>
            <a:fillRect/>
          </a:stretch>
        </p:blipFill>
        <p:spPr>
          <a:xfrm>
            <a:off x="7382718" y="6765283"/>
            <a:ext cx="498175" cy="655796"/>
          </a:xfrm>
          <a:prstGeom prst="rect">
            <a:avLst/>
          </a:prstGeom>
        </p:spPr>
      </p:pic>
      <p:pic>
        <p:nvPicPr>
          <p:cNvPr id="54" name="Image 50" descr=" "/>
          <p:cNvPicPr>
            <a:picLocks noChangeAspect="1"/>
          </p:cNvPicPr>
          <p:nvPr/>
        </p:nvPicPr>
        <p:blipFill>
          <a:blip>
            <a:extLst>
              <a:ext uri="{96DAC541-7B7A-43D3-8B79-37D633B846F1}">
                <asvg:svgBlip xmlns:asvg="http://schemas.microsoft.com/office/drawing/2016/SVG/main" r:embed="rId46"/>
              </a:ext>
            </a:extLst>
          </a:blip>
          <a:stretch>
            <a:fillRect/>
          </a:stretch>
        </p:blipFill>
        <p:spPr>
          <a:xfrm>
            <a:off x="8085190" y="6668529"/>
            <a:ext cx="361971" cy="369109"/>
          </a:xfrm>
          <a:prstGeom prst="rect">
            <a:avLst/>
          </a:prstGeom>
        </p:spPr>
      </p:pic>
      <p:pic>
        <p:nvPicPr>
          <p:cNvPr id="55" name="Image 51" descr=" "/>
          <p:cNvPicPr>
            <a:picLocks noChangeAspect="1"/>
          </p:cNvPicPr>
          <p:nvPr/>
        </p:nvPicPr>
        <p:blipFill>
          <a:blip>
            <a:extLst>
              <a:ext uri="{96DAC541-7B7A-43D3-8B79-37D633B846F1}">
                <asvg:svgBlip xmlns:asvg="http://schemas.microsoft.com/office/drawing/2016/SVG/main" r:embed="rId47"/>
              </a:ext>
            </a:extLst>
          </a:blip>
          <a:stretch>
            <a:fillRect/>
          </a:stretch>
        </p:blipFill>
        <p:spPr>
          <a:xfrm>
            <a:off x="9031371" y="6070761"/>
            <a:ext cx="218626" cy="196404"/>
          </a:xfrm>
          <a:prstGeom prst="rect">
            <a:avLst/>
          </a:prstGeom>
        </p:spPr>
      </p:pic>
      <p:pic>
        <p:nvPicPr>
          <p:cNvPr id="56" name="Image 52" descr=" "/>
          <p:cNvPicPr>
            <a:picLocks noChangeAspect="1"/>
          </p:cNvPicPr>
          <p:nvPr/>
        </p:nvPicPr>
        <p:blipFill>
          <a:blip>
            <a:extLst>
              <a:ext uri="{96DAC541-7B7A-43D3-8B79-37D633B846F1}">
                <asvg:svgBlip xmlns:asvg="http://schemas.microsoft.com/office/drawing/2016/SVG/main" r:embed="rId48"/>
              </a:ext>
            </a:extLst>
          </a:blip>
          <a:stretch>
            <a:fillRect/>
          </a:stretch>
        </p:blipFill>
        <p:spPr>
          <a:xfrm>
            <a:off x="7529678" y="9384906"/>
            <a:ext cx="659444" cy="705932"/>
          </a:xfrm>
          <a:prstGeom prst="rect">
            <a:avLst/>
          </a:prstGeom>
        </p:spPr>
      </p:pic>
      <p:pic>
        <p:nvPicPr>
          <p:cNvPr id="57" name="Image 53" descr=" "/>
          <p:cNvPicPr>
            <a:picLocks noChangeAspect="1"/>
          </p:cNvPicPr>
          <p:nvPr/>
        </p:nvPicPr>
        <p:blipFill>
          <a:blip>
            <a:extLst>
              <a:ext uri="{96DAC541-7B7A-43D3-8B79-37D633B846F1}">
                <asvg:svgBlip xmlns:asvg="http://schemas.microsoft.com/office/drawing/2016/SVG/main" r:embed="rId49"/>
              </a:ext>
            </a:extLst>
          </a:blip>
          <a:stretch>
            <a:fillRect/>
          </a:stretch>
        </p:blipFill>
        <p:spPr>
          <a:xfrm>
            <a:off x="6300346" y="8700418"/>
            <a:ext cx="329723" cy="508806"/>
          </a:xfrm>
          <a:prstGeom prst="rect">
            <a:avLst/>
          </a:prstGeom>
        </p:spPr>
      </p:pic>
      <p:pic>
        <p:nvPicPr>
          <p:cNvPr id="58" name="Image 54" descr=" "/>
          <p:cNvPicPr>
            <a:picLocks noChangeAspect="1"/>
          </p:cNvPicPr>
          <p:nvPr/>
        </p:nvPicPr>
        <p:blipFill>
          <a:blip>
            <a:extLst>
              <a:ext uri="{96DAC541-7B7A-43D3-8B79-37D633B846F1}">
                <asvg:svgBlip xmlns:asvg="http://schemas.microsoft.com/office/drawing/2016/SVG/main" r:embed="rId50"/>
              </a:ext>
            </a:extLst>
          </a:blip>
          <a:stretch>
            <a:fillRect/>
          </a:stretch>
        </p:blipFill>
        <p:spPr>
          <a:xfrm>
            <a:off x="5565617" y="9166290"/>
            <a:ext cx="1010695" cy="1275745"/>
          </a:xfrm>
          <a:prstGeom prst="rect">
            <a:avLst/>
          </a:prstGeom>
        </p:spPr>
      </p:pic>
      <p:pic>
        <p:nvPicPr>
          <p:cNvPr id="59" name="Image 55" descr=" "/>
          <p:cNvPicPr>
            <a:picLocks noChangeAspect="1"/>
          </p:cNvPicPr>
          <p:nvPr/>
        </p:nvPicPr>
        <p:blipFill>
          <a:blip>
            <a:extLst>
              <a:ext uri="{96DAC541-7B7A-43D3-8B79-37D633B846F1}">
                <asvg:svgBlip xmlns:asvg="http://schemas.microsoft.com/office/drawing/2016/SVG/main" r:embed="rId51"/>
              </a:ext>
            </a:extLst>
          </a:blip>
          <a:stretch>
            <a:fillRect/>
          </a:stretch>
        </p:blipFill>
        <p:spPr>
          <a:xfrm>
            <a:off x="5558451" y="10872074"/>
            <a:ext cx="602112" cy="272349"/>
          </a:xfrm>
          <a:prstGeom prst="rect">
            <a:avLst/>
          </a:prstGeom>
        </p:spPr>
      </p:pic>
      <p:pic>
        <p:nvPicPr>
          <p:cNvPr id="60" name="Image 56" descr=" "/>
          <p:cNvPicPr>
            <a:picLocks noChangeAspect="1"/>
          </p:cNvPicPr>
          <p:nvPr/>
        </p:nvPicPr>
        <p:blipFill>
          <a:blip>
            <a:extLst>
              <a:ext uri="{96DAC541-7B7A-43D3-8B79-37D633B846F1}">
                <asvg:svgBlip xmlns:asvg="http://schemas.microsoft.com/office/drawing/2016/SVG/main" r:embed="rId52"/>
              </a:ext>
            </a:extLst>
          </a:blip>
          <a:stretch>
            <a:fillRect/>
          </a:stretch>
        </p:blipFill>
        <p:spPr>
          <a:xfrm>
            <a:off x="7056571" y="8696837"/>
            <a:ext cx="648701" cy="903061"/>
          </a:xfrm>
          <a:prstGeom prst="rect">
            <a:avLst/>
          </a:prstGeom>
        </p:spPr>
      </p:pic>
      <p:pic>
        <p:nvPicPr>
          <p:cNvPr id="61" name="Image 57" descr=" "/>
          <p:cNvPicPr>
            <a:picLocks noChangeAspect="1"/>
          </p:cNvPicPr>
          <p:nvPr/>
        </p:nvPicPr>
        <p:blipFill>
          <a:blip>
            <a:extLst>
              <a:ext uri="{96DAC541-7B7A-43D3-8B79-37D633B846F1}">
                <asvg:svgBlip xmlns:asvg="http://schemas.microsoft.com/office/drawing/2016/SVG/main" r:embed="rId53"/>
              </a:ext>
            </a:extLst>
          </a:blip>
          <a:stretch>
            <a:fillRect/>
          </a:stretch>
        </p:blipFill>
        <p:spPr>
          <a:xfrm>
            <a:off x="6587065" y="8284725"/>
            <a:ext cx="250861" cy="842141"/>
          </a:xfrm>
          <a:prstGeom prst="rect">
            <a:avLst/>
          </a:prstGeom>
        </p:spPr>
      </p:pic>
      <p:pic>
        <p:nvPicPr>
          <p:cNvPr id="62" name="Image 58" descr=" "/>
          <p:cNvPicPr>
            <a:picLocks noChangeAspect="1"/>
          </p:cNvPicPr>
          <p:nvPr/>
        </p:nvPicPr>
        <p:blipFill>
          <a:blip>
            <a:extLst>
              <a:ext uri="{96DAC541-7B7A-43D3-8B79-37D633B846F1}">
                <asvg:svgBlip xmlns:asvg="http://schemas.microsoft.com/office/drawing/2016/SVG/main" r:embed="rId54"/>
              </a:ext>
            </a:extLst>
          </a:blip>
          <a:stretch>
            <a:fillRect/>
          </a:stretch>
        </p:blipFill>
        <p:spPr>
          <a:xfrm>
            <a:off x="6949050" y="8696837"/>
            <a:ext cx="143360" cy="179180"/>
          </a:xfrm>
          <a:prstGeom prst="rect">
            <a:avLst/>
          </a:prstGeom>
        </p:spPr>
      </p:pic>
      <p:pic>
        <p:nvPicPr>
          <p:cNvPr id="63" name="Image 59" descr=" "/>
          <p:cNvPicPr>
            <a:picLocks noChangeAspect="1"/>
          </p:cNvPicPr>
          <p:nvPr/>
        </p:nvPicPr>
        <p:blipFill>
          <a:blip>
            <a:extLst>
              <a:ext uri="{96DAC541-7B7A-43D3-8B79-37D633B846F1}">
                <asvg:svgBlip xmlns:asvg="http://schemas.microsoft.com/office/drawing/2016/SVG/main" r:embed="rId55"/>
              </a:ext>
            </a:extLst>
          </a:blip>
          <a:stretch>
            <a:fillRect/>
          </a:stretch>
        </p:blipFill>
        <p:spPr>
          <a:xfrm>
            <a:off x="6121141" y="10047846"/>
            <a:ext cx="2222075" cy="1669938"/>
          </a:xfrm>
          <a:prstGeom prst="rect">
            <a:avLst/>
          </a:prstGeom>
        </p:spPr>
      </p:pic>
      <p:pic>
        <p:nvPicPr>
          <p:cNvPr id="64" name="Image 60" descr=" "/>
          <p:cNvPicPr>
            <a:picLocks noChangeAspect="1"/>
          </p:cNvPicPr>
          <p:nvPr/>
        </p:nvPicPr>
        <p:blipFill>
          <a:blip>
            <a:extLst>
              <a:ext uri="{96DAC541-7B7A-43D3-8B79-37D633B846F1}">
                <asvg:svgBlip xmlns:asvg="http://schemas.microsoft.com/office/drawing/2016/SVG/main" r:embed="rId56"/>
              </a:ext>
            </a:extLst>
          </a:blip>
          <a:stretch>
            <a:fillRect/>
          </a:stretch>
        </p:blipFill>
        <p:spPr>
          <a:xfrm>
            <a:off x="13719276" y="5880143"/>
            <a:ext cx="376322" cy="315354"/>
          </a:xfrm>
          <a:prstGeom prst="rect">
            <a:avLst/>
          </a:prstGeom>
        </p:spPr>
      </p:pic>
      <p:pic>
        <p:nvPicPr>
          <p:cNvPr id="65" name="Image 61" descr=" "/>
          <p:cNvPicPr>
            <a:picLocks noChangeAspect="1"/>
          </p:cNvPicPr>
          <p:nvPr/>
        </p:nvPicPr>
        <p:blipFill>
          <a:blip>
            <a:extLst>
              <a:ext uri="{96DAC541-7B7A-43D3-8B79-37D633B846F1}">
                <asvg:svgBlip xmlns:asvg="http://schemas.microsoft.com/office/drawing/2016/SVG/main" r:embed="rId57"/>
              </a:ext>
            </a:extLst>
          </a:blip>
          <a:stretch>
            <a:fillRect/>
          </a:stretch>
        </p:blipFill>
        <p:spPr>
          <a:xfrm>
            <a:off x="14998773" y="5743966"/>
            <a:ext cx="512516" cy="240100"/>
          </a:xfrm>
          <a:prstGeom prst="rect">
            <a:avLst/>
          </a:prstGeom>
        </p:spPr>
      </p:pic>
      <p:pic>
        <p:nvPicPr>
          <p:cNvPr id="66" name="Image 62" descr=" "/>
          <p:cNvPicPr>
            <a:picLocks noChangeAspect="1"/>
          </p:cNvPicPr>
          <p:nvPr/>
        </p:nvPicPr>
        <p:blipFill>
          <a:blip>
            <a:extLst>
              <a:ext uri="{96DAC541-7B7A-43D3-8B79-37D633B846F1}">
                <asvg:svgBlip xmlns:asvg="http://schemas.microsoft.com/office/drawing/2016/SVG/main" r:embed="rId58"/>
              </a:ext>
            </a:extLst>
          </a:blip>
          <a:stretch>
            <a:fillRect/>
          </a:stretch>
        </p:blipFill>
        <p:spPr>
          <a:xfrm>
            <a:off x="14059757" y="5808498"/>
            <a:ext cx="433666" cy="315299"/>
          </a:xfrm>
          <a:prstGeom prst="rect">
            <a:avLst/>
          </a:prstGeom>
        </p:spPr>
      </p:pic>
      <p:pic>
        <p:nvPicPr>
          <p:cNvPr id="67" name="Image 63" descr=" "/>
          <p:cNvPicPr>
            <a:picLocks noChangeAspect="1"/>
          </p:cNvPicPr>
          <p:nvPr/>
        </p:nvPicPr>
        <p:blipFill>
          <a:blip>
            <a:extLst>
              <a:ext uri="{96DAC541-7B7A-43D3-8B79-37D633B846F1}">
                <asvg:svgBlip xmlns:asvg="http://schemas.microsoft.com/office/drawing/2016/SVG/main" r:embed="rId59"/>
              </a:ext>
            </a:extLst>
          </a:blip>
          <a:stretch>
            <a:fillRect/>
          </a:stretch>
        </p:blipFill>
        <p:spPr>
          <a:xfrm>
            <a:off x="14658297" y="5880143"/>
            <a:ext cx="376316" cy="182764"/>
          </a:xfrm>
          <a:prstGeom prst="rect">
            <a:avLst/>
          </a:prstGeom>
        </p:spPr>
      </p:pic>
      <p:pic>
        <p:nvPicPr>
          <p:cNvPr id="68" name="Image 64" descr=" "/>
          <p:cNvPicPr>
            <a:picLocks noChangeAspect="1"/>
          </p:cNvPicPr>
          <p:nvPr/>
        </p:nvPicPr>
        <p:blipFill>
          <a:blip>
            <a:extLst>
              <a:ext uri="{96DAC541-7B7A-43D3-8B79-37D633B846F1}">
                <asvg:svgBlip xmlns:asvg="http://schemas.microsoft.com/office/drawing/2016/SVG/main" r:embed="rId60"/>
              </a:ext>
            </a:extLst>
          </a:blip>
          <a:stretch>
            <a:fillRect/>
          </a:stretch>
        </p:blipFill>
        <p:spPr>
          <a:xfrm>
            <a:off x="14457585" y="5758303"/>
            <a:ext cx="308220" cy="172005"/>
          </a:xfrm>
          <a:prstGeom prst="rect">
            <a:avLst/>
          </a:prstGeom>
        </p:spPr>
      </p:pic>
      <p:pic>
        <p:nvPicPr>
          <p:cNvPr id="69" name="Image 65" descr=" "/>
          <p:cNvPicPr>
            <a:picLocks noChangeAspect="1"/>
          </p:cNvPicPr>
          <p:nvPr/>
        </p:nvPicPr>
        <p:blipFill>
          <a:blip>
            <a:extLst>
              <a:ext uri="{96DAC541-7B7A-43D3-8B79-37D633B846F1}">
                <asvg:svgBlip xmlns:asvg="http://schemas.microsoft.com/office/drawing/2016/SVG/main" r:embed="rId61"/>
              </a:ext>
            </a:extLst>
          </a:blip>
          <a:stretch>
            <a:fillRect/>
          </a:stretch>
        </p:blipFill>
        <p:spPr>
          <a:xfrm>
            <a:off x="14457585" y="5887309"/>
            <a:ext cx="240122" cy="175568"/>
          </a:xfrm>
          <a:prstGeom prst="rect">
            <a:avLst/>
          </a:prstGeom>
        </p:spPr>
      </p:pic>
      <p:pic>
        <p:nvPicPr>
          <p:cNvPr id="70" name="Image 66" descr=" "/>
          <p:cNvPicPr>
            <a:picLocks noChangeAspect="1"/>
          </p:cNvPicPr>
          <p:nvPr/>
        </p:nvPicPr>
        <p:blipFill>
          <a:blip>
            <a:extLst>
              <a:ext uri="{96DAC541-7B7A-43D3-8B79-37D633B846F1}">
                <asvg:svgBlip xmlns:asvg="http://schemas.microsoft.com/office/drawing/2016/SVG/main" r:embed="rId62"/>
              </a:ext>
            </a:extLst>
          </a:blip>
          <a:stretch>
            <a:fillRect/>
          </a:stretch>
        </p:blipFill>
        <p:spPr>
          <a:xfrm>
            <a:off x="14586609" y="5887309"/>
            <a:ext cx="89601" cy="57339"/>
          </a:xfrm>
          <a:prstGeom prst="rect">
            <a:avLst/>
          </a:prstGeom>
        </p:spPr>
      </p:pic>
      <p:pic>
        <p:nvPicPr>
          <p:cNvPr id="71" name="Image 67" descr=" "/>
          <p:cNvPicPr>
            <a:picLocks noChangeAspect="1"/>
          </p:cNvPicPr>
          <p:nvPr/>
        </p:nvPicPr>
        <p:blipFill>
          <a:blip>
            <a:extLst>
              <a:ext uri="{96DAC541-7B7A-43D3-8B79-37D633B846F1}">
                <asvg:svgBlip xmlns:asvg="http://schemas.microsoft.com/office/drawing/2016/SVG/main" r:embed="rId63"/>
              </a:ext>
            </a:extLst>
          </a:blip>
          <a:stretch>
            <a:fillRect/>
          </a:stretch>
        </p:blipFill>
        <p:spPr>
          <a:xfrm>
            <a:off x="10978031" y="5073839"/>
            <a:ext cx="605165" cy="655796"/>
          </a:xfrm>
          <a:prstGeom prst="rect">
            <a:avLst/>
          </a:prstGeom>
        </p:spPr>
      </p:pic>
      <p:pic>
        <p:nvPicPr>
          <p:cNvPr id="72" name="Image 68" descr=" "/>
          <p:cNvPicPr>
            <a:picLocks noChangeAspect="1"/>
          </p:cNvPicPr>
          <p:nvPr/>
        </p:nvPicPr>
        <p:blipFill>
          <a:blip>
            <a:extLst>
              <a:ext uri="{96DAC541-7B7A-43D3-8B79-37D633B846F1}">
                <asvg:svgBlip xmlns:asvg="http://schemas.microsoft.com/office/drawing/2016/SVG/main" r:embed="rId64"/>
              </a:ext>
            </a:extLst>
          </a:blip>
          <a:stretch>
            <a:fillRect/>
          </a:stretch>
        </p:blipFill>
        <p:spPr>
          <a:xfrm>
            <a:off x="16629504" y="3669078"/>
            <a:ext cx="448004" cy="1143161"/>
          </a:xfrm>
          <a:prstGeom prst="rect">
            <a:avLst/>
          </a:prstGeom>
        </p:spPr>
      </p:pic>
      <p:pic>
        <p:nvPicPr>
          <p:cNvPr id="73" name="Image 69" descr=" "/>
          <p:cNvPicPr>
            <a:picLocks noChangeAspect="1"/>
          </p:cNvPicPr>
          <p:nvPr/>
        </p:nvPicPr>
        <p:blipFill>
          <a:blip>
            <a:extLst>
              <a:ext uri="{96DAC541-7B7A-43D3-8B79-37D633B846F1}">
                <asvg:svgBlip xmlns:asvg="http://schemas.microsoft.com/office/drawing/2016/SVG/main" r:embed="rId65"/>
              </a:ext>
            </a:extLst>
          </a:blip>
          <a:stretch>
            <a:fillRect/>
          </a:stretch>
        </p:blipFill>
        <p:spPr>
          <a:xfrm>
            <a:off x="16561408" y="4962751"/>
            <a:ext cx="247298" cy="114672"/>
          </a:xfrm>
          <a:prstGeom prst="rect">
            <a:avLst/>
          </a:prstGeom>
        </p:spPr>
      </p:pic>
      <p:pic>
        <p:nvPicPr>
          <p:cNvPr id="74" name="Image 70" descr=" "/>
          <p:cNvPicPr>
            <a:picLocks noChangeAspect="1"/>
          </p:cNvPicPr>
          <p:nvPr/>
        </p:nvPicPr>
        <p:blipFill>
          <a:blip>
            <a:extLst>
              <a:ext uri="{96DAC541-7B7A-43D3-8B79-37D633B846F1}">
                <asvg:svgBlip xmlns:asvg="http://schemas.microsoft.com/office/drawing/2016/SVG/main" r:embed="rId66"/>
              </a:ext>
            </a:extLst>
          </a:blip>
          <a:stretch>
            <a:fillRect/>
          </a:stretch>
        </p:blipFill>
        <p:spPr>
          <a:xfrm>
            <a:off x="8855752" y="8621654"/>
            <a:ext cx="1089543" cy="845651"/>
          </a:xfrm>
          <a:prstGeom prst="rect">
            <a:avLst/>
          </a:prstGeom>
        </p:spPr>
      </p:pic>
      <p:pic>
        <p:nvPicPr>
          <p:cNvPr id="75" name="Image 71" descr=" "/>
          <p:cNvPicPr>
            <a:picLocks noChangeAspect="1"/>
          </p:cNvPicPr>
          <p:nvPr/>
        </p:nvPicPr>
        <p:blipFill>
          <a:blip>
            <a:extLst>
              <a:ext uri="{96DAC541-7B7A-43D3-8B79-37D633B846F1}">
                <asvg:svgBlip xmlns:asvg="http://schemas.microsoft.com/office/drawing/2016/SVG/main" r:embed="rId67"/>
              </a:ext>
            </a:extLst>
          </a:blip>
          <a:stretch>
            <a:fillRect/>
          </a:stretch>
        </p:blipFill>
        <p:spPr>
          <a:xfrm>
            <a:off x="15385851" y="9739660"/>
            <a:ext cx="172020" cy="172008"/>
          </a:xfrm>
          <a:prstGeom prst="rect">
            <a:avLst/>
          </a:prstGeom>
        </p:spPr>
      </p:pic>
      <p:pic>
        <p:nvPicPr>
          <p:cNvPr id="76" name="Image 72" descr=" "/>
          <p:cNvPicPr>
            <a:picLocks noChangeAspect="1"/>
          </p:cNvPicPr>
          <p:nvPr/>
        </p:nvPicPr>
        <p:blipFill>
          <a:blip>
            <a:extLst>
              <a:ext uri="{96DAC541-7B7A-43D3-8B79-37D633B846F1}">
                <asvg:svgBlip xmlns:asvg="http://schemas.microsoft.com/office/drawing/2016/SVG/main" r:embed="rId68"/>
              </a:ext>
            </a:extLst>
          </a:blip>
          <a:stretch>
            <a:fillRect/>
          </a:stretch>
        </p:blipFill>
        <p:spPr>
          <a:xfrm>
            <a:off x="12114751" y="11776255"/>
            <a:ext cx="90945" cy="80181"/>
          </a:xfrm>
          <a:prstGeom prst="rect">
            <a:avLst/>
          </a:prstGeom>
        </p:spPr>
      </p:pic>
      <p:pic>
        <p:nvPicPr>
          <p:cNvPr id="77" name="Image 73" descr=" "/>
          <p:cNvPicPr>
            <a:picLocks noChangeAspect="1"/>
          </p:cNvPicPr>
          <p:nvPr/>
        </p:nvPicPr>
        <p:blipFill>
          <a:blip>
            <a:extLst>
              <a:ext uri="{96DAC541-7B7A-43D3-8B79-37D633B846F1}">
                <asvg:svgBlip xmlns:asvg="http://schemas.microsoft.com/office/drawing/2016/SVG/main" r:embed="rId69"/>
              </a:ext>
            </a:extLst>
          </a:blip>
          <a:stretch>
            <a:fillRect/>
          </a:stretch>
        </p:blipFill>
        <p:spPr>
          <a:xfrm>
            <a:off x="10670389" y="5078549"/>
            <a:ext cx="98113" cy="101674"/>
          </a:xfrm>
          <a:prstGeom prst="rect">
            <a:avLst/>
          </a:prstGeom>
        </p:spPr>
      </p:pic>
      <p:pic>
        <p:nvPicPr>
          <p:cNvPr id="78" name="Image 74" descr=" "/>
          <p:cNvPicPr>
            <a:picLocks noChangeAspect="1"/>
          </p:cNvPicPr>
          <p:nvPr/>
        </p:nvPicPr>
        <p:blipFill>
          <a:blip>
            <a:extLst>
              <a:ext uri="{96DAC541-7B7A-43D3-8B79-37D633B846F1}">
                <asvg:svgBlip xmlns:asvg="http://schemas.microsoft.com/office/drawing/2016/SVG/main" r:embed="rId70"/>
              </a:ext>
            </a:extLst>
          </a:blip>
          <a:stretch>
            <a:fillRect/>
          </a:stretch>
        </p:blipFill>
        <p:spPr>
          <a:xfrm>
            <a:off x="10674869" y="5083029"/>
            <a:ext cx="89153" cy="92720"/>
          </a:xfrm>
          <a:prstGeom prst="rect">
            <a:avLst/>
          </a:prstGeom>
        </p:spPr>
      </p:pic>
      <p:pic>
        <p:nvPicPr>
          <p:cNvPr id="79" name="Image 75" descr=" "/>
          <p:cNvPicPr>
            <a:picLocks noChangeAspect="1"/>
          </p:cNvPicPr>
          <p:nvPr/>
        </p:nvPicPr>
        <p:blipFill>
          <a:blip>
            <a:extLst>
              <a:ext uri="{96DAC541-7B7A-43D3-8B79-37D633B846F1}">
                <asvg:svgBlip xmlns:asvg="http://schemas.microsoft.com/office/drawing/2016/SVG/main" r:embed="rId71"/>
              </a:ext>
            </a:extLst>
          </a:blip>
          <a:stretch>
            <a:fillRect/>
          </a:stretch>
        </p:blipFill>
        <p:spPr>
          <a:xfrm>
            <a:off x="10111281" y="5232642"/>
            <a:ext cx="302403" cy="101566"/>
          </a:xfrm>
          <a:prstGeom prst="rect">
            <a:avLst/>
          </a:prstGeom>
        </p:spPr>
      </p:pic>
      <p:pic>
        <p:nvPicPr>
          <p:cNvPr id="80" name="Image 76" descr=" "/>
          <p:cNvPicPr>
            <a:picLocks noChangeAspect="1"/>
          </p:cNvPicPr>
          <p:nvPr/>
        </p:nvPicPr>
        <p:blipFill>
          <a:blip>
            <a:extLst>
              <a:ext uri="{96DAC541-7B7A-43D3-8B79-37D633B846F1}">
                <asvg:svgBlip xmlns:asvg="http://schemas.microsoft.com/office/drawing/2016/SVG/main" r:embed="rId72"/>
              </a:ext>
            </a:extLst>
          </a:blip>
          <a:stretch>
            <a:fillRect/>
          </a:stretch>
        </p:blipFill>
        <p:spPr>
          <a:xfrm>
            <a:off x="10115761" y="5237122"/>
            <a:ext cx="293444" cy="92661"/>
          </a:xfrm>
          <a:prstGeom prst="rect">
            <a:avLst/>
          </a:prstGeom>
        </p:spPr>
      </p:pic>
      <p:pic>
        <p:nvPicPr>
          <p:cNvPr id="81" name="Image 77" descr=" "/>
          <p:cNvPicPr>
            <a:picLocks noChangeAspect="1"/>
          </p:cNvPicPr>
          <p:nvPr/>
        </p:nvPicPr>
        <p:blipFill>
          <a:blip>
            <a:extLst>
              <a:ext uri="{96DAC541-7B7A-43D3-8B79-37D633B846F1}">
                <asvg:svgBlip xmlns:asvg="http://schemas.microsoft.com/office/drawing/2016/SVG/main" r:embed="rId73"/>
              </a:ext>
            </a:extLst>
          </a:blip>
          <a:stretch>
            <a:fillRect/>
          </a:stretch>
        </p:blipFill>
        <p:spPr>
          <a:xfrm>
            <a:off x="6957337" y="8705124"/>
            <a:ext cx="126786" cy="162604"/>
          </a:xfrm>
          <a:prstGeom prst="rect">
            <a:avLst/>
          </a:prstGeom>
        </p:spPr>
      </p:pic>
      <p:pic>
        <p:nvPicPr>
          <p:cNvPr id="82" name="Image 78" descr=" "/>
          <p:cNvPicPr>
            <a:picLocks noChangeAspect="1"/>
          </p:cNvPicPr>
          <p:nvPr/>
        </p:nvPicPr>
        <p:blipFill>
          <a:blip>
            <a:extLst>
              <a:ext uri="{96DAC541-7B7A-43D3-8B79-37D633B846F1}">
                <asvg:svgBlip xmlns:asvg="http://schemas.microsoft.com/office/drawing/2016/SVG/main" r:embed="rId74"/>
              </a:ext>
            </a:extLst>
          </a:blip>
          <a:stretch>
            <a:fillRect/>
          </a:stretch>
        </p:blipFill>
        <p:spPr>
          <a:xfrm>
            <a:off x="15211350" y="5974442"/>
            <a:ext cx="69440" cy="73016"/>
          </a:xfrm>
          <a:prstGeom prst="rect">
            <a:avLst/>
          </a:prstGeom>
        </p:spPr>
      </p:pic>
      <p:pic>
        <p:nvPicPr>
          <p:cNvPr id="83" name="Image 79" descr=" "/>
          <p:cNvPicPr>
            <a:picLocks noChangeAspect="1"/>
          </p:cNvPicPr>
          <p:nvPr/>
        </p:nvPicPr>
        <p:blipFill>
          <a:blip>
            <a:extLst>
              <a:ext uri="{96DAC541-7B7A-43D3-8B79-37D633B846F1}">
                <asvg:svgBlip xmlns:asvg="http://schemas.microsoft.com/office/drawing/2016/SVG/main" r:embed="rId75"/>
              </a:ext>
            </a:extLst>
          </a:blip>
          <a:stretch>
            <a:fillRect/>
          </a:stretch>
        </p:blipFill>
        <p:spPr>
          <a:xfrm>
            <a:off x="14594898" y="5884853"/>
            <a:ext cx="73025" cy="33570"/>
          </a:xfrm>
          <a:prstGeom prst="rect">
            <a:avLst/>
          </a:prstGeom>
        </p:spPr>
      </p:pic>
      <p:pic>
        <p:nvPicPr>
          <p:cNvPr id="84" name="Image 80" descr=" "/>
          <p:cNvPicPr>
            <a:picLocks noChangeAspect="1"/>
          </p:cNvPicPr>
          <p:nvPr/>
        </p:nvPicPr>
        <p:blipFill>
          <a:blip>
            <a:extLst>
              <a:ext uri="{96DAC541-7B7A-43D3-8B79-37D633B846F1}">
                <asvg:svgBlip xmlns:asvg="http://schemas.microsoft.com/office/drawing/2016/SVG/main" r:embed="rId76"/>
              </a:ext>
            </a:extLst>
          </a:blip>
          <a:stretch>
            <a:fillRect/>
          </a:stretch>
        </p:blipFill>
        <p:spPr>
          <a:xfrm>
            <a:off x="14599377" y="5889334"/>
            <a:ext cx="64065" cy="24622"/>
          </a:xfrm>
          <a:prstGeom prst="rect">
            <a:avLst/>
          </a:prstGeom>
        </p:spPr>
      </p:pic>
      <p:pic>
        <p:nvPicPr>
          <p:cNvPr id="85" name="Image 81" descr=" "/>
          <p:cNvPicPr>
            <a:picLocks noChangeAspect="1"/>
          </p:cNvPicPr>
          <p:nvPr/>
        </p:nvPicPr>
        <p:blipFill>
          <a:blip>
            <a:extLst>
              <a:ext uri="{96DAC541-7B7A-43D3-8B79-37D633B846F1}">
                <asvg:svgBlip xmlns:asvg="http://schemas.microsoft.com/office/drawing/2016/SVG/main" r:embed="rId77"/>
              </a:ext>
            </a:extLst>
          </a:blip>
          <a:stretch>
            <a:fillRect/>
          </a:stretch>
        </p:blipFill>
        <p:spPr>
          <a:xfrm>
            <a:off x="14604529" y="5905233"/>
            <a:ext cx="53760" cy="21503"/>
          </a:xfrm>
          <a:prstGeom prst="rect">
            <a:avLst/>
          </a:prstGeom>
        </p:spPr>
      </p:pic>
      <p:pic>
        <p:nvPicPr>
          <p:cNvPr id="86" name="Image 82" descr=" "/>
          <p:cNvPicPr>
            <a:picLocks noChangeAspect="1"/>
          </p:cNvPicPr>
          <p:nvPr/>
        </p:nvPicPr>
        <p:blipFill>
          <a:blip>
            <a:extLst>
              <a:ext uri="{96DAC541-7B7A-43D3-8B79-37D633B846F1}">
                <asvg:svgBlip xmlns:asvg="http://schemas.microsoft.com/office/drawing/2016/SVG/main" r:embed="rId78"/>
              </a:ext>
            </a:extLst>
          </a:blip>
          <a:stretch>
            <a:fillRect/>
          </a:stretch>
        </p:blipFill>
        <p:spPr>
          <a:xfrm>
            <a:off x="3894381" y="11358358"/>
            <a:ext cx="4310157" cy="2972941"/>
          </a:xfrm>
          <a:prstGeom prst="rect">
            <a:avLst/>
          </a:prstGeom>
        </p:spPr>
      </p:pic>
      <p:pic>
        <p:nvPicPr>
          <p:cNvPr id="87" name="Image 83" descr=" "/>
          <p:cNvPicPr>
            <a:picLocks noChangeAspect="1"/>
          </p:cNvPicPr>
          <p:nvPr/>
        </p:nvPicPr>
        <p:blipFill>
          <a:blip>
            <a:extLst>
              <a:ext uri="{96DAC541-7B7A-43D3-8B79-37D633B846F1}">
                <asvg:svgBlip xmlns:asvg="http://schemas.microsoft.com/office/drawing/2016/SVG/main" r:embed="rId79"/>
              </a:ext>
            </a:extLst>
          </a:blip>
          <a:stretch>
            <a:fillRect/>
          </a:stretch>
        </p:blipFill>
        <p:spPr>
          <a:xfrm>
            <a:off x="4224112" y="14483252"/>
            <a:ext cx="281712" cy="421432"/>
          </a:xfrm>
          <a:prstGeom prst="rect">
            <a:avLst/>
          </a:prstGeom>
        </p:spPr>
      </p:pic>
      <p:pic>
        <p:nvPicPr>
          <p:cNvPr id="88" name="Image 84" descr=" "/>
          <p:cNvPicPr>
            <a:picLocks noChangeAspect="1"/>
          </p:cNvPicPr>
          <p:nvPr/>
        </p:nvPicPr>
        <p:blipFill>
          <a:blip>
            <a:extLst>
              <a:ext uri="{96DAC541-7B7A-43D3-8B79-37D633B846F1}">
                <asvg:svgBlip xmlns:asvg="http://schemas.microsoft.com/office/drawing/2016/SVG/main" r:embed="rId80"/>
              </a:ext>
            </a:extLst>
          </a:blip>
          <a:stretch>
            <a:fillRect/>
          </a:stretch>
        </p:blipFill>
        <p:spPr>
          <a:xfrm>
            <a:off x="10313370" y="12042831"/>
            <a:ext cx="374897" cy="238671"/>
          </a:xfrm>
          <a:prstGeom prst="rect">
            <a:avLst/>
          </a:prstGeom>
        </p:spPr>
      </p:pic>
      <p:pic>
        <p:nvPicPr>
          <p:cNvPr id="89" name="Image 85" descr=" "/>
          <p:cNvPicPr>
            <a:picLocks noChangeAspect="1"/>
          </p:cNvPicPr>
          <p:nvPr/>
        </p:nvPicPr>
        <p:blipFill>
          <a:blip r:embed="rId81"/>
          <a:stretch>
            <a:fillRect/>
          </a:stretch>
        </p:blipFill>
        <p:spPr>
          <a:xfrm>
            <a:off x="8032852" y="6142255"/>
            <a:ext cx="9868765" cy="6247061"/>
          </a:xfrm>
          <a:prstGeom prst="rect">
            <a:avLst/>
          </a:prstGeom>
        </p:spPr>
      </p:pic>
      <p:pic>
        <p:nvPicPr>
          <p:cNvPr id="90" name="Image 86" descr=" "/>
          <p:cNvPicPr>
            <a:picLocks noChangeAspect="1"/>
          </p:cNvPicPr>
          <p:nvPr/>
        </p:nvPicPr>
        <p:blipFill>
          <a:blip>
            <a:extLst>
              <a:ext uri="{96DAC541-7B7A-43D3-8B79-37D633B846F1}">
                <asvg:svgBlip xmlns:asvg="http://schemas.microsoft.com/office/drawing/2016/SVG/main" r:embed="rId82"/>
              </a:ext>
            </a:extLst>
          </a:blip>
          <a:stretch>
            <a:fillRect/>
          </a:stretch>
        </p:blipFill>
        <p:spPr>
          <a:xfrm>
            <a:off x="21005599" y="17487367"/>
            <a:ext cx="813575" cy="125425"/>
          </a:xfrm>
          <a:prstGeom prst="rect">
            <a:avLst/>
          </a:prstGeom>
        </p:spPr>
      </p:pic>
      <p:pic>
        <p:nvPicPr>
          <p:cNvPr id="91" name="Image 87" descr=" "/>
          <p:cNvPicPr>
            <a:picLocks noChangeAspect="1"/>
          </p:cNvPicPr>
          <p:nvPr/>
        </p:nvPicPr>
        <p:blipFill>
          <a:blip>
            <a:extLst>
              <a:ext uri="{96DAC541-7B7A-43D3-8B79-37D633B846F1}">
                <asvg:svgBlip xmlns:asvg="http://schemas.microsoft.com/office/drawing/2016/SVG/main" r:embed="rId83"/>
              </a:ext>
            </a:extLst>
          </a:blip>
          <a:stretch>
            <a:fillRect/>
          </a:stretch>
        </p:blipFill>
        <p:spPr>
          <a:xfrm>
            <a:off x="20181272" y="17293853"/>
            <a:ext cx="3293721" cy="333270"/>
          </a:xfrm>
          <a:prstGeom prst="rect">
            <a:avLst/>
          </a:prstGeom>
        </p:spPr>
      </p:pic>
      <p:pic>
        <p:nvPicPr>
          <p:cNvPr id="92" name="Image 88" descr=" "/>
          <p:cNvPicPr>
            <a:picLocks noChangeAspect="1"/>
          </p:cNvPicPr>
          <p:nvPr/>
        </p:nvPicPr>
        <p:blipFill>
          <a:blip>
            <a:extLst>
              <a:ext uri="{96DAC541-7B7A-43D3-8B79-37D633B846F1}">
                <asvg:svgBlip xmlns:asvg="http://schemas.microsoft.com/office/drawing/2016/SVG/main" r:embed="rId84"/>
              </a:ext>
            </a:extLst>
          </a:blip>
          <a:stretch>
            <a:fillRect/>
          </a:stretch>
        </p:blipFill>
        <p:spPr>
          <a:xfrm>
            <a:off x="22654252" y="17483776"/>
            <a:ext cx="795654" cy="125425"/>
          </a:xfrm>
          <a:prstGeom prst="rect">
            <a:avLst/>
          </a:prstGeom>
        </p:spPr>
      </p:pic>
      <p:pic>
        <p:nvPicPr>
          <p:cNvPr id="93" name="Image 89" descr=" "/>
          <p:cNvPicPr>
            <a:picLocks noChangeAspect="1"/>
          </p:cNvPicPr>
          <p:nvPr/>
        </p:nvPicPr>
        <p:blipFill>
          <a:blip>
            <a:extLst>
              <a:ext uri="{96DAC541-7B7A-43D3-8B79-37D633B846F1}">
                <asvg:svgBlip xmlns:asvg="http://schemas.microsoft.com/office/drawing/2016/SVG/main" r:embed="rId85"/>
              </a:ext>
            </a:extLst>
          </a:blip>
          <a:stretch>
            <a:fillRect/>
          </a:stretch>
        </p:blipFill>
        <p:spPr>
          <a:xfrm>
            <a:off x="20120347" y="16921131"/>
            <a:ext cx="154112" cy="207845"/>
          </a:xfrm>
          <a:prstGeom prst="rect">
            <a:avLst/>
          </a:prstGeom>
        </p:spPr>
      </p:pic>
      <p:pic>
        <p:nvPicPr>
          <p:cNvPr id="94" name="Image 90" descr=" "/>
          <p:cNvPicPr>
            <a:picLocks noChangeAspect="1"/>
          </p:cNvPicPr>
          <p:nvPr/>
        </p:nvPicPr>
        <p:blipFill>
          <a:blip>
            <a:extLst>
              <a:ext uri="{96DAC541-7B7A-43D3-8B79-37D633B846F1}">
                <asvg:svgBlip xmlns:asvg="http://schemas.microsoft.com/office/drawing/2016/SVG/main" r:embed="rId86"/>
              </a:ext>
            </a:extLst>
          </a:blip>
          <a:stretch>
            <a:fillRect/>
          </a:stretch>
        </p:blipFill>
        <p:spPr>
          <a:xfrm>
            <a:off x="21675816" y="16913982"/>
            <a:ext cx="129024" cy="207845"/>
          </a:xfrm>
          <a:prstGeom prst="rect">
            <a:avLst/>
          </a:prstGeom>
        </p:spPr>
      </p:pic>
      <p:pic>
        <p:nvPicPr>
          <p:cNvPr id="95" name="Image 91" descr=" "/>
          <p:cNvPicPr>
            <a:picLocks noChangeAspect="1"/>
          </p:cNvPicPr>
          <p:nvPr/>
        </p:nvPicPr>
        <p:blipFill>
          <a:blip>
            <a:extLst>
              <a:ext uri="{96DAC541-7B7A-43D3-8B79-37D633B846F1}">
                <asvg:svgBlip xmlns:asvg="http://schemas.microsoft.com/office/drawing/2016/SVG/main" r:embed="rId87"/>
              </a:ext>
            </a:extLst>
          </a:blip>
          <a:stretch>
            <a:fillRect/>
          </a:stretch>
        </p:blipFill>
        <p:spPr>
          <a:xfrm>
            <a:off x="21840679" y="16921131"/>
            <a:ext cx="154112" cy="207845"/>
          </a:xfrm>
          <a:prstGeom prst="rect">
            <a:avLst/>
          </a:prstGeom>
        </p:spPr>
      </p:pic>
      <p:pic>
        <p:nvPicPr>
          <p:cNvPr id="96" name="Image 92" descr=" "/>
          <p:cNvPicPr>
            <a:picLocks noChangeAspect="1"/>
          </p:cNvPicPr>
          <p:nvPr/>
        </p:nvPicPr>
        <p:blipFill>
          <a:blip>
            <a:extLst>
              <a:ext uri="{96DAC541-7B7A-43D3-8B79-37D633B846F1}">
                <asvg:svgBlip xmlns:asvg="http://schemas.microsoft.com/office/drawing/2016/SVG/main" r:embed="rId88"/>
              </a:ext>
            </a:extLst>
          </a:blip>
          <a:stretch>
            <a:fillRect/>
          </a:stretch>
        </p:blipFill>
        <p:spPr>
          <a:xfrm>
            <a:off x="23102256" y="16917566"/>
            <a:ext cx="143361" cy="211429"/>
          </a:xfrm>
          <a:prstGeom prst="rect">
            <a:avLst/>
          </a:prstGeom>
        </p:spPr>
      </p:pic>
      <p:pic>
        <p:nvPicPr>
          <p:cNvPr id="97" name="Image 93" descr=" "/>
          <p:cNvPicPr>
            <a:picLocks noChangeAspect="1"/>
          </p:cNvPicPr>
          <p:nvPr/>
        </p:nvPicPr>
        <p:blipFill>
          <a:blip>
            <a:extLst>
              <a:ext uri="{96DAC541-7B7A-43D3-8B79-37D633B846F1}">
                <asvg:svgBlip xmlns:asvg="http://schemas.microsoft.com/office/drawing/2016/SVG/main" r:embed="rId89"/>
              </a:ext>
            </a:extLst>
          </a:blip>
          <a:stretch>
            <a:fillRect/>
          </a:stretch>
        </p:blipFill>
        <p:spPr>
          <a:xfrm>
            <a:off x="23270705" y="16921131"/>
            <a:ext cx="154112" cy="207845"/>
          </a:xfrm>
          <a:prstGeom prst="rect">
            <a:avLst/>
          </a:prstGeom>
        </p:spPr>
      </p:pic>
      <p:pic>
        <p:nvPicPr>
          <p:cNvPr id="98" name="Image 94" descr=" "/>
          <p:cNvPicPr>
            <a:picLocks noChangeAspect="1"/>
          </p:cNvPicPr>
          <p:nvPr/>
        </p:nvPicPr>
        <p:blipFill>
          <a:blip>
            <a:extLst>
              <a:ext uri="{96DAC541-7B7A-43D3-8B79-37D633B846F1}">
                <asvg:svgBlip xmlns:asvg="http://schemas.microsoft.com/office/drawing/2016/SVG/main" r:embed="rId90"/>
              </a:ext>
            </a:extLst>
          </a:blip>
          <a:stretch>
            <a:fillRect/>
          </a:stretch>
        </p:blipFill>
        <p:spPr>
          <a:xfrm>
            <a:off x="23453492" y="16910391"/>
            <a:ext cx="136193" cy="215013"/>
          </a:xfrm>
          <a:prstGeom prst="rect">
            <a:avLst/>
          </a:prstGeom>
        </p:spPr>
      </p:pic>
      <p:pic>
        <p:nvPicPr>
          <p:cNvPr id="99" name="Image 95" descr=" "/>
          <p:cNvPicPr>
            <a:picLocks noChangeAspect="1"/>
          </p:cNvPicPr>
          <p:nvPr/>
        </p:nvPicPr>
        <p:blipFill>
          <a:blip>
            <a:extLst>
              <a:ext uri="{96DAC541-7B7A-43D3-8B79-37D633B846F1}">
                <asvg:svgBlip xmlns:asvg="http://schemas.microsoft.com/office/drawing/2016/SVG/main" r:embed="rId91"/>
              </a:ext>
            </a:extLst>
          </a:blip>
          <a:stretch>
            <a:fillRect/>
          </a:stretch>
        </p:blipFill>
        <p:spPr>
          <a:xfrm>
            <a:off x="23611189" y="16971318"/>
            <a:ext cx="211457" cy="146924"/>
          </a:xfrm>
          <a:prstGeom prst="rect">
            <a:avLst/>
          </a:prstGeom>
        </p:spPr>
      </p:pic>
      <p:pic>
        <p:nvPicPr>
          <p:cNvPr id="100" name="Image 96" descr=" "/>
          <p:cNvPicPr>
            <a:picLocks noChangeAspect="1"/>
          </p:cNvPicPr>
          <p:nvPr/>
        </p:nvPicPr>
        <p:blipFill>
          <a:blip>
            <a:extLst>
              <a:ext uri="{96DAC541-7B7A-43D3-8B79-37D633B846F1}">
                <asvg:svgBlip xmlns:asvg="http://schemas.microsoft.com/office/drawing/2016/SVG/main" r:embed="rId92"/>
              </a:ext>
            </a:extLst>
          </a:blip>
          <a:stretch>
            <a:fillRect/>
          </a:stretch>
        </p:blipFill>
        <p:spPr>
          <a:xfrm>
            <a:off x="21030686" y="17508860"/>
            <a:ext cx="766981" cy="78835"/>
          </a:xfrm>
          <a:prstGeom prst="rect">
            <a:avLst/>
          </a:prstGeom>
        </p:spPr>
      </p:pic>
      <p:pic>
        <p:nvPicPr>
          <p:cNvPr id="101" name="Image 97" descr=" "/>
          <p:cNvPicPr>
            <a:picLocks noChangeAspect="1"/>
          </p:cNvPicPr>
          <p:nvPr/>
        </p:nvPicPr>
        <p:blipFill>
          <a:blip>
            <a:extLst>
              <a:ext uri="{96DAC541-7B7A-43D3-8B79-37D633B846F1}">
                <asvg:svgBlip xmlns:asvg="http://schemas.microsoft.com/office/drawing/2016/SVG/main" r:embed="rId93"/>
              </a:ext>
            </a:extLst>
          </a:blip>
          <a:stretch>
            <a:fillRect/>
          </a:stretch>
        </p:blipFill>
        <p:spPr>
          <a:xfrm>
            <a:off x="22679337" y="17508860"/>
            <a:ext cx="749060" cy="78835"/>
          </a:xfrm>
          <a:prstGeom prst="rect">
            <a:avLst/>
          </a:prstGeom>
        </p:spPr>
      </p:pic>
      <p:pic>
        <p:nvPicPr>
          <p:cNvPr id="102" name="Image 98" descr=" "/>
          <p:cNvPicPr>
            <a:picLocks noChangeAspect="1"/>
          </p:cNvPicPr>
          <p:nvPr/>
        </p:nvPicPr>
        <p:blipFill>
          <a:blip>
            <a:extLst>
              <a:ext uri="{96DAC541-7B7A-43D3-8B79-37D633B846F1}">
                <asvg:svgBlip xmlns:asvg="http://schemas.microsoft.com/office/drawing/2016/SVG/main" r:embed="rId94"/>
              </a:ext>
            </a:extLst>
          </a:blip>
          <a:stretch>
            <a:fillRect/>
          </a:stretch>
        </p:blipFill>
        <p:spPr>
          <a:xfrm>
            <a:off x="22354794" y="3873500"/>
            <a:ext cx="885255" cy="881562"/>
          </a:xfrm>
          <a:prstGeom prst="rect">
            <a:avLst/>
          </a:prstGeom>
        </p:spPr>
      </p:pic>
      <p:pic>
        <p:nvPicPr>
          <p:cNvPr id="103" name="Image 99" descr=" "/>
          <p:cNvPicPr>
            <a:picLocks noChangeAspect="1"/>
          </p:cNvPicPr>
          <p:nvPr/>
        </p:nvPicPr>
        <p:blipFill>
          <a:blip>
            <a:extLst>
              <a:ext uri="{96DAC541-7B7A-43D3-8B79-37D633B846F1}">
                <asvg:svgBlip xmlns:asvg="http://schemas.microsoft.com/office/drawing/2016/SVG/main" r:embed="rId95"/>
              </a:ext>
            </a:extLst>
          </a:blip>
          <a:stretch>
            <a:fillRect/>
          </a:stretch>
        </p:blipFill>
        <p:spPr>
          <a:xfrm>
            <a:off x="22397801" y="3938005"/>
            <a:ext cx="336898" cy="336857"/>
          </a:xfrm>
          <a:prstGeom prst="rect">
            <a:avLst/>
          </a:prstGeom>
        </p:spPr>
      </p:pic>
      <p:pic>
        <p:nvPicPr>
          <p:cNvPr id="104" name="Image 100" descr=" "/>
          <p:cNvPicPr>
            <a:picLocks noChangeAspect="1"/>
          </p:cNvPicPr>
          <p:nvPr/>
        </p:nvPicPr>
        <p:blipFill>
          <a:blip>
            <a:extLst>
              <a:ext uri="{96DAC541-7B7A-43D3-8B79-37D633B846F1}">
                <asvg:svgBlip xmlns:asvg="http://schemas.microsoft.com/office/drawing/2016/SVG/main" r:embed="rId96"/>
              </a:ext>
            </a:extLst>
          </a:blip>
          <a:stretch>
            <a:fillRect/>
          </a:stretch>
        </p:blipFill>
        <p:spPr>
          <a:xfrm>
            <a:off x="22827883" y="4364450"/>
            <a:ext cx="336898" cy="336857"/>
          </a:xfrm>
          <a:prstGeom prst="rect">
            <a:avLst/>
          </a:prstGeom>
        </p:spPr>
      </p:pic>
      <p:pic>
        <p:nvPicPr>
          <p:cNvPr id="105" name="Image 101" descr=" "/>
          <p:cNvPicPr>
            <a:picLocks noChangeAspect="1"/>
          </p:cNvPicPr>
          <p:nvPr/>
        </p:nvPicPr>
        <p:blipFill>
          <a:blip>
            <a:extLst>
              <a:ext uri="{96DAC541-7B7A-43D3-8B79-37D633B846F1}">
                <asvg:svgBlip xmlns:asvg="http://schemas.microsoft.com/office/drawing/2016/SVG/main" r:embed="rId97"/>
              </a:ext>
            </a:extLst>
          </a:blip>
          <a:stretch>
            <a:fillRect/>
          </a:stretch>
        </p:blipFill>
        <p:spPr>
          <a:xfrm>
            <a:off x="22827883" y="3938005"/>
            <a:ext cx="336898" cy="336857"/>
          </a:xfrm>
          <a:prstGeom prst="rect">
            <a:avLst/>
          </a:prstGeom>
        </p:spPr>
      </p:pic>
      <p:pic>
        <p:nvPicPr>
          <p:cNvPr id="106" name="Image 102" descr=" "/>
          <p:cNvPicPr>
            <a:picLocks noChangeAspect="1"/>
          </p:cNvPicPr>
          <p:nvPr/>
        </p:nvPicPr>
        <p:blipFill>
          <a:blip>
            <a:extLst>
              <a:ext uri="{96DAC541-7B7A-43D3-8B79-37D633B846F1}">
                <asvg:svgBlip xmlns:asvg="http://schemas.microsoft.com/office/drawing/2016/SVG/main" r:embed="rId98"/>
              </a:ext>
            </a:extLst>
          </a:blip>
          <a:stretch>
            <a:fillRect/>
          </a:stretch>
        </p:blipFill>
        <p:spPr>
          <a:xfrm>
            <a:off x="22397801" y="4364450"/>
            <a:ext cx="336898" cy="336857"/>
          </a:xfrm>
          <a:prstGeom prst="rect">
            <a:avLst/>
          </a:prstGeom>
        </p:spPr>
      </p:pic>
      <p:pic>
        <p:nvPicPr>
          <p:cNvPr id="107" name="Image 103" descr=" "/>
          <p:cNvPicPr>
            <a:picLocks noChangeAspect="1"/>
          </p:cNvPicPr>
          <p:nvPr/>
        </p:nvPicPr>
        <p:blipFill>
          <a:blip>
            <a:extLst>
              <a:ext uri="{96DAC541-7B7A-43D3-8B79-37D633B846F1}">
                <asvg:svgBlip xmlns:asvg="http://schemas.microsoft.com/office/drawing/2016/SVG/main" r:embed="rId99"/>
              </a:ext>
            </a:extLst>
          </a:blip>
          <a:stretch>
            <a:fillRect/>
          </a:stretch>
        </p:blipFill>
        <p:spPr>
          <a:xfrm>
            <a:off x="13103731" y="5208231"/>
            <a:ext cx="2681734" cy="999818"/>
          </a:xfrm>
          <a:prstGeom prst="rect">
            <a:avLst/>
          </a:prstGeom>
        </p:spPr>
      </p:pic>
      <p:pic>
        <p:nvPicPr>
          <p:cNvPr id="108" name="Image 104" descr=" "/>
          <p:cNvPicPr>
            <a:picLocks noChangeAspect="1"/>
          </p:cNvPicPr>
          <p:nvPr/>
        </p:nvPicPr>
        <p:blipFill>
          <a:blip>
            <a:extLst>
              <a:ext uri="{96DAC541-7B7A-43D3-8B79-37D633B846F1}">
                <asvg:svgBlip xmlns:asvg="http://schemas.microsoft.com/office/drawing/2016/SVG/main" r:embed="rId100"/>
              </a:ext>
            </a:extLst>
          </a:blip>
          <a:stretch>
            <a:fillRect/>
          </a:stretch>
        </p:blipFill>
        <p:spPr>
          <a:xfrm>
            <a:off x="12189713" y="5731430"/>
            <a:ext cx="839638" cy="394193"/>
          </a:xfrm>
          <a:prstGeom prst="rect">
            <a:avLst/>
          </a:prstGeom>
        </p:spPr>
      </p:pic>
      <p:pic>
        <p:nvPicPr>
          <p:cNvPr id="109" name="Image 105" descr=" "/>
          <p:cNvPicPr>
            <a:picLocks noChangeAspect="1"/>
          </p:cNvPicPr>
          <p:nvPr/>
        </p:nvPicPr>
        <p:blipFill>
          <a:blip>
            <a:extLst>
              <a:ext uri="{96DAC541-7B7A-43D3-8B79-37D633B846F1}">
                <asvg:svgBlip xmlns:asvg="http://schemas.microsoft.com/office/drawing/2016/SVG/main" r:embed="rId101"/>
              </a:ext>
            </a:extLst>
          </a:blip>
          <a:stretch>
            <a:fillRect/>
          </a:stretch>
        </p:blipFill>
        <p:spPr>
          <a:xfrm>
            <a:off x="12452320" y="6251048"/>
            <a:ext cx="623620" cy="519618"/>
          </a:xfrm>
          <a:prstGeom prst="rect">
            <a:avLst/>
          </a:prstGeom>
        </p:spPr>
      </p:pic>
      <p:pic>
        <p:nvPicPr>
          <p:cNvPr id="110" name="Image 106" descr=" "/>
          <p:cNvPicPr>
            <a:picLocks noChangeAspect="1"/>
          </p:cNvPicPr>
          <p:nvPr/>
        </p:nvPicPr>
        <p:blipFill>
          <a:blip>
            <a:extLst>
              <a:ext uri="{96DAC541-7B7A-43D3-8B79-37D633B846F1}">
                <asvg:svgBlip xmlns:asvg="http://schemas.microsoft.com/office/drawing/2016/SVG/main" r:embed="rId102"/>
              </a:ext>
            </a:extLst>
          </a:blip>
          <a:stretch>
            <a:fillRect/>
          </a:stretch>
        </p:blipFill>
        <p:spPr>
          <a:xfrm>
            <a:off x="16838094" y="9207500"/>
            <a:ext cx="1366590" cy="602041"/>
          </a:xfrm>
          <a:prstGeom prst="rect">
            <a:avLst/>
          </a:prstGeom>
        </p:spPr>
      </p:pic>
      <p:pic>
        <p:nvPicPr>
          <p:cNvPr id="111" name="Image 107" descr=" "/>
          <p:cNvPicPr>
            <a:picLocks noChangeAspect="1"/>
          </p:cNvPicPr>
          <p:nvPr/>
        </p:nvPicPr>
        <p:blipFill>
          <a:blip>
            <a:extLst>
              <a:ext uri="{96DAC541-7B7A-43D3-8B79-37D633B846F1}">
                <asvg:svgBlip xmlns:asvg="http://schemas.microsoft.com/office/drawing/2016/SVG/main" r:embed="rId103"/>
              </a:ext>
            </a:extLst>
          </a:blip>
          <a:stretch>
            <a:fillRect/>
          </a:stretch>
        </p:blipFill>
        <p:spPr>
          <a:xfrm>
            <a:off x="15914139" y="9469100"/>
            <a:ext cx="416096" cy="587707"/>
          </a:xfrm>
          <a:prstGeom prst="rect">
            <a:avLst/>
          </a:prstGeom>
        </p:spPr>
      </p:pic>
      <p:pic>
        <p:nvPicPr>
          <p:cNvPr id="112" name="Image 108" descr=" "/>
          <p:cNvPicPr>
            <a:picLocks noChangeAspect="1"/>
          </p:cNvPicPr>
          <p:nvPr/>
        </p:nvPicPr>
        <p:blipFill>
          <a:blip>
            <a:extLst>
              <a:ext uri="{96DAC541-7B7A-43D3-8B79-37D633B846F1}">
                <asvg:svgBlip xmlns:asvg="http://schemas.microsoft.com/office/drawing/2016/SVG/main" r:embed="rId104"/>
              </a:ext>
            </a:extLst>
          </a:blip>
          <a:stretch>
            <a:fillRect/>
          </a:stretch>
        </p:blipFill>
        <p:spPr>
          <a:xfrm>
            <a:off x="1121425" y="15917757"/>
            <a:ext cx="143361" cy="189929"/>
          </a:xfrm>
          <a:prstGeom prst="rect">
            <a:avLst/>
          </a:prstGeom>
        </p:spPr>
      </p:pic>
      <p:pic>
        <p:nvPicPr>
          <p:cNvPr id="113" name="Image 109" descr=" "/>
          <p:cNvPicPr>
            <a:picLocks noChangeAspect="1"/>
          </p:cNvPicPr>
          <p:nvPr/>
        </p:nvPicPr>
        <p:blipFill>
          <a:blip>
            <a:extLst>
              <a:ext uri="{96DAC541-7B7A-43D3-8B79-37D633B846F1}">
                <asvg:svgBlip xmlns:asvg="http://schemas.microsoft.com/office/drawing/2016/SVG/main" r:embed="rId105"/>
              </a:ext>
            </a:extLst>
          </a:blip>
          <a:stretch>
            <a:fillRect/>
          </a:stretch>
        </p:blipFill>
        <p:spPr>
          <a:xfrm>
            <a:off x="16395799" y="5778016"/>
            <a:ext cx="378858" cy="727466"/>
          </a:xfrm>
          <a:prstGeom prst="rect">
            <a:avLst/>
          </a:prstGeom>
        </p:spPr>
      </p:pic>
      <p:pic>
        <p:nvPicPr>
          <p:cNvPr id="114" name="Image 110" descr=" "/>
          <p:cNvPicPr>
            <a:picLocks noChangeAspect="1"/>
          </p:cNvPicPr>
          <p:nvPr/>
        </p:nvPicPr>
        <p:blipFill>
          <a:blip>
            <a:extLst>
              <a:ext uri="{96DAC541-7B7A-43D3-8B79-37D633B846F1}">
                <asvg:svgBlip xmlns:asvg="http://schemas.microsoft.com/office/drawing/2016/SVG/main" r:embed="rId106"/>
              </a:ext>
            </a:extLst>
          </a:blip>
          <a:stretch>
            <a:fillRect/>
          </a:stretch>
        </p:blipFill>
        <p:spPr>
          <a:xfrm>
            <a:off x="10119121" y="7746333"/>
            <a:ext cx="404995" cy="604692"/>
          </a:xfrm>
          <a:prstGeom prst="rect">
            <a:avLst/>
          </a:prstGeom>
        </p:spPr>
      </p:pic>
      <p:pic>
        <p:nvPicPr>
          <p:cNvPr id="115" name="Image 111" descr=" "/>
          <p:cNvPicPr>
            <a:picLocks noChangeAspect="1"/>
          </p:cNvPicPr>
          <p:nvPr/>
        </p:nvPicPr>
        <p:blipFill>
          <a:blip>
            <a:extLst>
              <a:ext uri="{96DAC541-7B7A-43D3-8B79-37D633B846F1}">
                <asvg:svgBlip xmlns:asvg="http://schemas.microsoft.com/office/drawing/2016/SVG/main" r:embed="rId107"/>
              </a:ext>
            </a:extLst>
          </a:blip>
          <a:stretch>
            <a:fillRect/>
          </a:stretch>
        </p:blipFill>
        <p:spPr>
          <a:xfrm>
            <a:off x="9592268" y="8082260"/>
            <a:ext cx="534020" cy="483781"/>
          </a:xfrm>
          <a:prstGeom prst="rect">
            <a:avLst/>
          </a:prstGeom>
        </p:spPr>
      </p:pic>
      <p:pic>
        <p:nvPicPr>
          <p:cNvPr id="116" name="Image 112" descr=" "/>
          <p:cNvPicPr>
            <a:picLocks noChangeAspect="1"/>
          </p:cNvPicPr>
          <p:nvPr/>
        </p:nvPicPr>
        <p:blipFill>
          <a:blip>
            <a:extLst>
              <a:ext uri="{96DAC541-7B7A-43D3-8B79-37D633B846F1}">
                <asvg:svgBlip xmlns:asvg="http://schemas.microsoft.com/office/drawing/2016/SVG/main" r:embed="rId108"/>
              </a:ext>
            </a:extLst>
          </a:blip>
          <a:stretch>
            <a:fillRect/>
          </a:stretch>
        </p:blipFill>
        <p:spPr>
          <a:xfrm>
            <a:off x="19876631" y="15261952"/>
            <a:ext cx="845829" cy="845722"/>
          </a:xfrm>
          <a:prstGeom prst="rect">
            <a:avLst/>
          </a:prstGeom>
        </p:spPr>
      </p:pic>
      <p:pic>
        <p:nvPicPr>
          <p:cNvPr id="117" name="Image 113" descr=" "/>
          <p:cNvPicPr>
            <a:picLocks noChangeAspect="1"/>
          </p:cNvPicPr>
          <p:nvPr/>
        </p:nvPicPr>
        <p:blipFill>
          <a:blip>
            <a:extLst>
              <a:ext uri="{96DAC541-7B7A-43D3-8B79-37D633B846F1}">
                <asvg:svgBlip xmlns:asvg="http://schemas.microsoft.com/office/drawing/2016/SVG/main" r:embed="rId109"/>
              </a:ext>
            </a:extLst>
          </a:blip>
          <a:stretch>
            <a:fillRect/>
          </a:stretch>
        </p:blipFill>
        <p:spPr>
          <a:xfrm>
            <a:off x="17322342" y="7171351"/>
            <a:ext cx="130368" cy="144686"/>
          </a:xfrm>
          <a:prstGeom prst="rect">
            <a:avLst/>
          </a:prstGeom>
        </p:spPr>
      </p:pic>
      <p:pic>
        <p:nvPicPr>
          <p:cNvPr id="118" name="Image 114" descr=" "/>
          <p:cNvPicPr>
            <a:picLocks noChangeAspect="1"/>
          </p:cNvPicPr>
          <p:nvPr/>
        </p:nvPicPr>
        <p:blipFill>
          <a:blip>
            <a:extLst>
              <a:ext uri="{96DAC541-7B7A-43D3-8B79-37D633B846F1}">
                <asvg:svgBlip xmlns:asvg="http://schemas.microsoft.com/office/drawing/2016/SVG/main" r:embed="rId110"/>
              </a:ext>
            </a:extLst>
          </a:blip>
          <a:stretch>
            <a:fillRect/>
          </a:stretch>
        </p:blipFill>
        <p:spPr>
          <a:xfrm>
            <a:off x="17082213" y="7088938"/>
            <a:ext cx="65857" cy="47929"/>
          </a:xfrm>
          <a:prstGeom prst="rect">
            <a:avLst/>
          </a:prstGeom>
        </p:spPr>
      </p:pic>
      <p:pic>
        <p:nvPicPr>
          <p:cNvPr id="119" name="Image 115" descr=" "/>
          <p:cNvPicPr>
            <a:picLocks noChangeAspect="1"/>
          </p:cNvPicPr>
          <p:nvPr/>
        </p:nvPicPr>
        <p:blipFill>
          <a:blip>
            <a:extLst>
              <a:ext uri="{96DAC541-7B7A-43D3-8B79-37D633B846F1}">
                <asvg:svgBlip xmlns:asvg="http://schemas.microsoft.com/office/drawing/2016/SVG/main" r:embed="rId111"/>
              </a:ext>
            </a:extLst>
          </a:blip>
          <a:stretch>
            <a:fillRect/>
          </a:stretch>
        </p:blipFill>
        <p:spPr>
          <a:xfrm>
            <a:off x="17168227" y="7397121"/>
            <a:ext cx="76608" cy="62232"/>
          </a:xfrm>
          <a:prstGeom prst="rect">
            <a:avLst/>
          </a:prstGeom>
        </p:spPr>
      </p:pic>
      <p:pic>
        <p:nvPicPr>
          <p:cNvPr id="120" name="Image 116" descr=" "/>
          <p:cNvPicPr>
            <a:picLocks noChangeAspect="1"/>
          </p:cNvPicPr>
          <p:nvPr/>
        </p:nvPicPr>
        <p:blipFill>
          <a:blip>
            <a:extLst>
              <a:ext uri="{96DAC541-7B7A-43D3-8B79-37D633B846F1}">
                <asvg:svgBlip xmlns:asvg="http://schemas.microsoft.com/office/drawing/2016/SVG/main" r:embed="rId112"/>
              </a:ext>
            </a:extLst>
          </a:blip>
          <a:stretch>
            <a:fillRect/>
          </a:stretch>
        </p:blipFill>
        <p:spPr>
          <a:xfrm>
            <a:off x="16569695" y="4784694"/>
            <a:ext cx="291650" cy="205606"/>
          </a:xfrm>
          <a:prstGeom prst="rect">
            <a:avLst/>
          </a:prstGeom>
        </p:spPr>
      </p:pic>
      <p:pic>
        <p:nvPicPr>
          <p:cNvPr id="121" name="Image 117" descr=" "/>
          <p:cNvPicPr>
            <a:picLocks noChangeAspect="1"/>
          </p:cNvPicPr>
          <p:nvPr/>
        </p:nvPicPr>
        <p:blipFill>
          <a:blip>
            <a:extLst>
              <a:ext uri="{96DAC541-7B7A-43D3-8B79-37D633B846F1}">
                <asvg:svgBlip xmlns:asvg="http://schemas.microsoft.com/office/drawing/2016/SVG/main" r:embed="rId113"/>
              </a:ext>
            </a:extLst>
          </a:blip>
          <a:stretch>
            <a:fillRect/>
          </a:stretch>
        </p:blipFill>
        <p:spPr>
          <a:xfrm>
            <a:off x="16580450" y="4028557"/>
            <a:ext cx="176962" cy="98099"/>
          </a:xfrm>
          <a:prstGeom prst="rect">
            <a:avLst/>
          </a:prstGeom>
        </p:spPr>
      </p:pic>
      <p:pic>
        <p:nvPicPr>
          <p:cNvPr id="122" name="Image 118" descr=" "/>
          <p:cNvPicPr>
            <a:picLocks noChangeAspect="1"/>
          </p:cNvPicPr>
          <p:nvPr/>
        </p:nvPicPr>
        <p:blipFill>
          <a:blip>
            <a:extLst>
              <a:ext uri="{96DAC541-7B7A-43D3-8B79-37D633B846F1}">
                <asvg:svgBlip xmlns:asvg="http://schemas.microsoft.com/office/drawing/2016/SVG/main" r:embed="rId114"/>
              </a:ext>
            </a:extLst>
          </a:blip>
          <a:stretch>
            <a:fillRect/>
          </a:stretch>
        </p:blipFill>
        <p:spPr>
          <a:xfrm>
            <a:off x="19274513" y="9094611"/>
            <a:ext cx="139776" cy="308189"/>
          </a:xfrm>
          <a:prstGeom prst="rect">
            <a:avLst/>
          </a:prstGeom>
        </p:spPr>
      </p:pic>
      <p:pic>
        <p:nvPicPr>
          <p:cNvPr id="123" name="Image 119" descr=" "/>
          <p:cNvPicPr>
            <a:picLocks noChangeAspect="1"/>
          </p:cNvPicPr>
          <p:nvPr/>
        </p:nvPicPr>
        <p:blipFill>
          <a:blip>
            <a:extLst>
              <a:ext uri="{96DAC541-7B7A-43D3-8B79-37D633B846F1}">
                <asvg:svgBlip xmlns:asvg="http://schemas.microsoft.com/office/drawing/2016/SVG/main" r:embed="rId115"/>
              </a:ext>
            </a:extLst>
          </a:blip>
          <a:stretch>
            <a:fillRect/>
          </a:stretch>
        </p:blipFill>
        <p:spPr>
          <a:xfrm>
            <a:off x="19274513" y="9406387"/>
            <a:ext cx="64513" cy="107507"/>
          </a:xfrm>
          <a:prstGeom prst="rect">
            <a:avLst/>
          </a:prstGeom>
        </p:spPr>
      </p:pic>
      <p:pic>
        <p:nvPicPr>
          <p:cNvPr id="124" name="Image 120" descr=" "/>
          <p:cNvPicPr>
            <a:picLocks noChangeAspect="1"/>
          </p:cNvPicPr>
          <p:nvPr/>
        </p:nvPicPr>
        <p:blipFill>
          <a:blip>
            <a:extLst>
              <a:ext uri="{96DAC541-7B7A-43D3-8B79-37D633B846F1}">
                <asvg:svgBlip xmlns:asvg="http://schemas.microsoft.com/office/drawing/2016/SVG/main" r:embed="rId116"/>
              </a:ext>
            </a:extLst>
          </a:blip>
          <a:stretch>
            <a:fillRect/>
          </a:stretch>
        </p:blipFill>
        <p:spPr>
          <a:xfrm>
            <a:off x="19349783" y="9456555"/>
            <a:ext cx="64513" cy="53755"/>
          </a:xfrm>
          <a:prstGeom prst="rect">
            <a:avLst/>
          </a:prstGeom>
        </p:spPr>
      </p:pic>
      <p:pic>
        <p:nvPicPr>
          <p:cNvPr id="125" name="Image 121" descr=" "/>
          <p:cNvPicPr>
            <a:picLocks noChangeAspect="1"/>
          </p:cNvPicPr>
          <p:nvPr/>
        </p:nvPicPr>
        <p:blipFill>
          <a:blip>
            <a:extLst>
              <a:ext uri="{96DAC541-7B7A-43D3-8B79-37D633B846F1}">
                <asvg:svgBlip xmlns:asvg="http://schemas.microsoft.com/office/drawing/2016/SVG/main" r:embed="rId117"/>
              </a:ext>
            </a:extLst>
          </a:blip>
          <a:stretch>
            <a:fillRect/>
          </a:stretch>
        </p:blipFill>
        <p:spPr>
          <a:xfrm>
            <a:off x="19342609" y="9406387"/>
            <a:ext cx="57346" cy="53755"/>
          </a:xfrm>
          <a:prstGeom prst="rect">
            <a:avLst/>
          </a:prstGeom>
        </p:spPr>
      </p:pic>
      <p:pic>
        <p:nvPicPr>
          <p:cNvPr id="126" name="Image 122" descr=" "/>
          <p:cNvPicPr>
            <a:picLocks noChangeAspect="1"/>
          </p:cNvPicPr>
          <p:nvPr/>
        </p:nvPicPr>
        <p:blipFill>
          <a:blip>
            <a:extLst>
              <a:ext uri="{96DAC541-7B7A-43D3-8B79-37D633B846F1}">
                <asvg:svgBlip xmlns:asvg="http://schemas.microsoft.com/office/drawing/2016/SVG/main" r:embed="rId118"/>
              </a:ext>
            </a:extLst>
          </a:blip>
          <a:stretch>
            <a:fillRect/>
          </a:stretch>
        </p:blipFill>
        <p:spPr>
          <a:xfrm>
            <a:off x="19274513" y="9366966"/>
            <a:ext cx="17921" cy="32252"/>
          </a:xfrm>
          <a:prstGeom prst="rect">
            <a:avLst/>
          </a:prstGeom>
        </p:spPr>
      </p:pic>
      <p:pic>
        <p:nvPicPr>
          <p:cNvPr id="127" name="Image 123" descr=" "/>
          <p:cNvPicPr>
            <a:picLocks noChangeAspect="1"/>
          </p:cNvPicPr>
          <p:nvPr/>
        </p:nvPicPr>
        <p:blipFill>
          <a:blip>
            <a:extLst>
              <a:ext uri="{96DAC541-7B7A-43D3-8B79-37D633B846F1}">
                <asvg:svgBlip xmlns:asvg="http://schemas.microsoft.com/office/drawing/2016/SVG/main" r:embed="rId119"/>
              </a:ext>
            </a:extLst>
          </a:blip>
          <a:stretch>
            <a:fillRect/>
          </a:stretch>
        </p:blipFill>
        <p:spPr>
          <a:xfrm>
            <a:off x="16780033" y="5804892"/>
            <a:ext cx="430083" cy="731050"/>
          </a:xfrm>
          <a:prstGeom prst="rect">
            <a:avLst/>
          </a:prstGeom>
        </p:spPr>
      </p:pic>
      <p:pic>
        <p:nvPicPr>
          <p:cNvPr id="128" name="Image 124" descr=" "/>
          <p:cNvPicPr>
            <a:picLocks noChangeAspect="1"/>
          </p:cNvPicPr>
          <p:nvPr/>
        </p:nvPicPr>
        <p:blipFill>
          <a:blip>
            <a:extLst>
              <a:ext uri="{96DAC541-7B7A-43D3-8B79-37D633B846F1}">
                <asvg:svgBlip xmlns:asvg="http://schemas.microsoft.com/office/drawing/2016/SVG/main" r:embed="rId120"/>
              </a:ext>
            </a:extLst>
          </a:blip>
          <a:stretch>
            <a:fillRect/>
          </a:stretch>
        </p:blipFill>
        <p:spPr>
          <a:xfrm>
            <a:off x="16916226" y="6568188"/>
            <a:ext cx="204291" cy="172011"/>
          </a:xfrm>
          <a:prstGeom prst="rect">
            <a:avLst/>
          </a:prstGeom>
        </p:spPr>
      </p:pic>
      <p:pic>
        <p:nvPicPr>
          <p:cNvPr id="129" name="Image 125" descr=" "/>
          <p:cNvPicPr>
            <a:picLocks noChangeAspect="1"/>
          </p:cNvPicPr>
          <p:nvPr/>
        </p:nvPicPr>
        <p:blipFill>
          <a:blip>
            <a:extLst>
              <a:ext uri="{96DAC541-7B7A-43D3-8B79-37D633B846F1}">
                <asvg:svgBlip xmlns:asvg="http://schemas.microsoft.com/office/drawing/2016/SVG/main" r:embed="rId121"/>
              </a:ext>
            </a:extLst>
          </a:blip>
          <a:stretch>
            <a:fillRect/>
          </a:stretch>
        </p:blipFill>
        <p:spPr>
          <a:xfrm>
            <a:off x="17654535" y="7446166"/>
            <a:ext cx="225793" cy="340441"/>
          </a:xfrm>
          <a:prstGeom prst="rect">
            <a:avLst/>
          </a:prstGeom>
        </p:spPr>
      </p:pic>
      <p:pic>
        <p:nvPicPr>
          <p:cNvPr id="130" name="Image 126" descr=" "/>
          <p:cNvPicPr>
            <a:picLocks noChangeAspect="1"/>
          </p:cNvPicPr>
          <p:nvPr/>
        </p:nvPicPr>
        <p:blipFill>
          <a:blip>
            <a:extLst>
              <a:ext uri="{96DAC541-7B7A-43D3-8B79-37D633B846F1}">
                <asvg:svgBlip xmlns:asvg="http://schemas.microsoft.com/office/drawing/2016/SVG/main" r:embed="rId122"/>
              </a:ext>
            </a:extLst>
          </a:blip>
          <a:stretch>
            <a:fillRect/>
          </a:stretch>
        </p:blipFill>
        <p:spPr>
          <a:xfrm>
            <a:off x="16335612" y="4977082"/>
            <a:ext cx="455170" cy="354775"/>
          </a:xfrm>
          <a:prstGeom prst="rect">
            <a:avLst/>
          </a:prstGeom>
        </p:spPr>
      </p:pic>
      <p:pic>
        <p:nvPicPr>
          <p:cNvPr id="131" name="Image 127" descr=" "/>
          <p:cNvPicPr>
            <a:picLocks noChangeAspect="1"/>
          </p:cNvPicPr>
          <p:nvPr/>
        </p:nvPicPr>
        <p:blipFill>
          <a:blip>
            <a:extLst>
              <a:ext uri="{96DAC541-7B7A-43D3-8B79-37D633B846F1}">
                <asvg:svgBlip xmlns:asvg="http://schemas.microsoft.com/office/drawing/2016/SVG/main" r:embed="rId123"/>
              </a:ext>
            </a:extLst>
          </a:blip>
          <a:stretch>
            <a:fillRect/>
          </a:stretch>
        </p:blipFill>
        <p:spPr>
          <a:xfrm>
            <a:off x="16206587" y="5260184"/>
            <a:ext cx="139776" cy="265184"/>
          </a:xfrm>
          <a:prstGeom prst="rect">
            <a:avLst/>
          </a:prstGeom>
        </p:spPr>
      </p:pic>
      <p:pic>
        <p:nvPicPr>
          <p:cNvPr id="132" name="Image 128" descr=" "/>
          <p:cNvPicPr>
            <a:picLocks noChangeAspect="1"/>
          </p:cNvPicPr>
          <p:nvPr/>
        </p:nvPicPr>
        <p:blipFill>
          <a:blip>
            <a:extLst>
              <a:ext uri="{96DAC541-7B7A-43D3-8B79-37D633B846F1}">
                <asvg:svgBlip xmlns:asvg="http://schemas.microsoft.com/office/drawing/2016/SVG/main" r:embed="rId124"/>
              </a:ext>
            </a:extLst>
          </a:blip>
          <a:stretch>
            <a:fillRect/>
          </a:stretch>
        </p:blipFill>
        <p:spPr>
          <a:xfrm>
            <a:off x="16898307" y="6428432"/>
            <a:ext cx="899591" cy="1021321"/>
          </a:xfrm>
          <a:prstGeom prst="rect">
            <a:avLst/>
          </a:prstGeom>
        </p:spPr>
      </p:pic>
      <p:pic>
        <p:nvPicPr>
          <p:cNvPr id="133" name="Image 129" descr=" "/>
          <p:cNvPicPr>
            <a:picLocks noChangeAspect="1"/>
          </p:cNvPicPr>
          <p:nvPr/>
        </p:nvPicPr>
        <p:blipFill>
          <a:blip>
            <a:extLst>
              <a:ext uri="{96DAC541-7B7A-43D3-8B79-37D633B846F1}">
                <asvg:svgBlip xmlns:asvg="http://schemas.microsoft.com/office/drawing/2016/SVG/main" r:embed="rId125"/>
              </a:ext>
            </a:extLst>
          </a:blip>
          <a:stretch>
            <a:fillRect/>
          </a:stretch>
        </p:blipFill>
        <p:spPr>
          <a:xfrm>
            <a:off x="16919811" y="4020269"/>
            <a:ext cx="390659" cy="777636"/>
          </a:xfrm>
          <a:prstGeom prst="rect">
            <a:avLst/>
          </a:prstGeom>
        </p:spPr>
      </p:pic>
      <p:pic>
        <p:nvPicPr>
          <p:cNvPr id="134" name="Image 130" descr=" "/>
          <p:cNvPicPr>
            <a:picLocks noChangeAspect="1"/>
          </p:cNvPicPr>
          <p:nvPr/>
        </p:nvPicPr>
        <p:blipFill>
          <a:blip>
            <a:extLst>
              <a:ext uri="{96DAC541-7B7A-43D3-8B79-37D633B846F1}">
                <asvg:svgBlip xmlns:asvg="http://schemas.microsoft.com/office/drawing/2016/SVG/main" r:embed="rId126"/>
              </a:ext>
            </a:extLst>
          </a:blip>
          <a:stretch>
            <a:fillRect/>
          </a:stretch>
        </p:blipFill>
        <p:spPr>
          <a:xfrm>
            <a:off x="8167618" y="8112714"/>
            <a:ext cx="1394186" cy="1652029"/>
          </a:xfrm>
          <a:prstGeom prst="rect">
            <a:avLst/>
          </a:prstGeom>
        </p:spPr>
      </p:pic>
      <p:pic>
        <p:nvPicPr>
          <p:cNvPr id="135" name="Image 131" descr=" "/>
          <p:cNvPicPr>
            <a:picLocks noChangeAspect="1"/>
          </p:cNvPicPr>
          <p:nvPr/>
        </p:nvPicPr>
        <p:blipFill>
          <a:blip>
            <a:extLst>
              <a:ext uri="{96DAC541-7B7A-43D3-8B79-37D633B846F1}">
                <asvg:svgBlip xmlns:asvg="http://schemas.microsoft.com/office/drawing/2016/SVG/main" r:embed="rId127"/>
              </a:ext>
            </a:extLst>
          </a:blip>
          <a:stretch>
            <a:fillRect/>
          </a:stretch>
        </p:blipFill>
        <p:spPr>
          <a:xfrm>
            <a:off x="9103050" y="8592911"/>
            <a:ext cx="86017" cy="39418"/>
          </a:xfrm>
          <a:prstGeom prst="rect">
            <a:avLst/>
          </a:prstGeom>
        </p:spPr>
      </p:pic>
      <p:pic>
        <p:nvPicPr>
          <p:cNvPr id="136" name="Image 132" descr=" "/>
          <p:cNvPicPr>
            <a:picLocks noChangeAspect="1"/>
          </p:cNvPicPr>
          <p:nvPr/>
        </p:nvPicPr>
        <p:blipFill>
          <a:blip>
            <a:extLst>
              <a:ext uri="{96DAC541-7B7A-43D3-8B79-37D633B846F1}">
                <asvg:svgBlip xmlns:asvg="http://schemas.microsoft.com/office/drawing/2016/SVG/main" r:embed="rId128"/>
              </a:ext>
            </a:extLst>
          </a:blip>
          <a:stretch>
            <a:fillRect/>
          </a:stretch>
        </p:blipFill>
        <p:spPr>
          <a:xfrm>
            <a:off x="9382605" y="7492752"/>
            <a:ext cx="451587" cy="673711"/>
          </a:xfrm>
          <a:prstGeom prst="rect">
            <a:avLst/>
          </a:prstGeom>
        </p:spPr>
      </p:pic>
      <p:pic>
        <p:nvPicPr>
          <p:cNvPr id="137" name="Image 133" descr=" "/>
          <p:cNvPicPr>
            <a:picLocks noChangeAspect="1"/>
          </p:cNvPicPr>
          <p:nvPr/>
        </p:nvPicPr>
        <p:blipFill>
          <a:blip>
            <a:extLst>
              <a:ext uri="{96DAC541-7B7A-43D3-8B79-37D633B846F1}">
                <asvg:svgBlip xmlns:asvg="http://schemas.microsoft.com/office/drawing/2016/SVG/main" r:embed="rId129"/>
              </a:ext>
            </a:extLst>
          </a:blip>
          <a:stretch>
            <a:fillRect/>
          </a:stretch>
        </p:blipFill>
        <p:spPr>
          <a:xfrm>
            <a:off x="11654876" y="12000892"/>
            <a:ext cx="551940" cy="401358"/>
          </a:xfrm>
          <a:prstGeom prst="rect">
            <a:avLst/>
          </a:prstGeom>
        </p:spPr>
      </p:pic>
      <p:pic>
        <p:nvPicPr>
          <p:cNvPr id="138" name="Image 134" descr=" "/>
          <p:cNvPicPr>
            <a:picLocks noChangeAspect="1"/>
          </p:cNvPicPr>
          <p:nvPr/>
        </p:nvPicPr>
        <p:blipFill>
          <a:blip>
            <a:extLst>
              <a:ext uri="{96DAC541-7B7A-43D3-8B79-37D633B846F1}">
                <asvg:svgBlip xmlns:asvg="http://schemas.microsoft.com/office/drawing/2016/SVG/main" r:embed="rId130"/>
              </a:ext>
            </a:extLst>
          </a:blip>
          <a:stretch>
            <a:fillRect/>
          </a:stretch>
        </p:blipFill>
        <p:spPr>
          <a:xfrm>
            <a:off x="12124383" y="11785885"/>
            <a:ext cx="71681" cy="60920"/>
          </a:xfrm>
          <a:prstGeom prst="rect">
            <a:avLst/>
          </a:prstGeom>
        </p:spPr>
      </p:pic>
      <p:pic>
        <p:nvPicPr>
          <p:cNvPr id="139" name="Image 135" descr=" "/>
          <p:cNvPicPr>
            <a:picLocks noChangeAspect="1"/>
          </p:cNvPicPr>
          <p:nvPr/>
        </p:nvPicPr>
        <p:blipFill>
          <a:blip>
            <a:extLst>
              <a:ext uri="{96DAC541-7B7A-43D3-8B79-37D633B846F1}">
                <asvg:svgBlip xmlns:asvg="http://schemas.microsoft.com/office/drawing/2016/SVG/main" r:embed="rId131"/>
              </a:ext>
            </a:extLst>
          </a:blip>
          <a:stretch>
            <a:fillRect/>
          </a:stretch>
        </p:blipFill>
        <p:spPr>
          <a:xfrm>
            <a:off x="12192479" y="11857552"/>
            <a:ext cx="831493" cy="817054"/>
          </a:xfrm>
          <a:prstGeom prst="rect">
            <a:avLst/>
          </a:prstGeom>
        </p:spPr>
      </p:pic>
      <p:pic>
        <p:nvPicPr>
          <p:cNvPr id="140" name="Image 136" descr=" "/>
          <p:cNvPicPr>
            <a:picLocks noChangeAspect="1"/>
          </p:cNvPicPr>
          <p:nvPr/>
        </p:nvPicPr>
        <p:blipFill>
          <a:blip>
            <a:extLst>
              <a:ext uri="{96DAC541-7B7A-43D3-8B79-37D633B846F1}">
                <asvg:svgBlip xmlns:asvg="http://schemas.microsoft.com/office/drawing/2016/SVG/main" r:embed="rId132"/>
              </a:ext>
            </a:extLst>
          </a:blip>
          <a:stretch>
            <a:fillRect/>
          </a:stretch>
        </p:blipFill>
        <p:spPr>
          <a:xfrm>
            <a:off x="12056286" y="12674600"/>
            <a:ext cx="136194" cy="143340"/>
          </a:xfrm>
          <a:prstGeom prst="rect">
            <a:avLst/>
          </a:prstGeom>
        </p:spPr>
      </p:pic>
      <p:pic>
        <p:nvPicPr>
          <p:cNvPr id="141" name="Image 137" descr=" "/>
          <p:cNvPicPr>
            <a:picLocks noChangeAspect="1"/>
          </p:cNvPicPr>
          <p:nvPr/>
        </p:nvPicPr>
        <p:blipFill>
          <a:blip>
            <a:extLst>
              <a:ext uri="{96DAC541-7B7A-43D3-8B79-37D633B846F1}">
                <asvg:svgBlip xmlns:asvg="http://schemas.microsoft.com/office/drawing/2016/SVG/main" r:embed="rId133"/>
              </a:ext>
            </a:extLst>
          </a:blip>
          <a:stretch>
            <a:fillRect/>
          </a:stretch>
        </p:blipFill>
        <p:spPr>
          <a:xfrm>
            <a:off x="8300228" y="12502598"/>
            <a:ext cx="870918" cy="1085825"/>
          </a:xfrm>
          <a:prstGeom prst="rect">
            <a:avLst/>
          </a:prstGeom>
        </p:spPr>
      </p:pic>
      <p:pic>
        <p:nvPicPr>
          <p:cNvPr id="142" name="Image 138" descr=" "/>
          <p:cNvPicPr>
            <a:picLocks noChangeAspect="1"/>
          </p:cNvPicPr>
          <p:nvPr/>
        </p:nvPicPr>
        <p:blipFill>
          <a:blip>
            <a:extLst>
              <a:ext uri="{96DAC541-7B7A-43D3-8B79-37D633B846F1}">
                <asvg:svgBlip xmlns:asvg="http://schemas.microsoft.com/office/drawing/2016/SVG/main" r:embed="rId134"/>
              </a:ext>
            </a:extLst>
          </a:blip>
          <a:stretch>
            <a:fillRect/>
          </a:stretch>
        </p:blipFill>
        <p:spPr>
          <a:xfrm>
            <a:off x="7909568" y="11624618"/>
            <a:ext cx="999943" cy="877974"/>
          </a:xfrm>
          <a:prstGeom prst="rect">
            <a:avLst/>
          </a:prstGeom>
        </p:spPr>
      </p:pic>
      <p:pic>
        <p:nvPicPr>
          <p:cNvPr id="143" name="Image 139" descr=" "/>
          <p:cNvPicPr>
            <a:picLocks noChangeAspect="1"/>
          </p:cNvPicPr>
          <p:nvPr/>
        </p:nvPicPr>
        <p:blipFill>
          <a:blip>
            <a:extLst>
              <a:ext uri="{96DAC541-7B7A-43D3-8B79-37D633B846F1}">
                <asvg:svgBlip xmlns:asvg="http://schemas.microsoft.com/office/drawing/2016/SVG/main" r:embed="rId135"/>
              </a:ext>
            </a:extLst>
          </a:blip>
          <a:stretch>
            <a:fillRect/>
          </a:stretch>
        </p:blipFill>
        <p:spPr>
          <a:xfrm>
            <a:off x="8228548" y="12502598"/>
            <a:ext cx="161281" cy="430026"/>
          </a:xfrm>
          <a:prstGeom prst="rect">
            <a:avLst/>
          </a:prstGeom>
        </p:spPr>
      </p:pic>
      <p:pic>
        <p:nvPicPr>
          <p:cNvPr id="144" name="Image 140" descr=" "/>
          <p:cNvPicPr>
            <a:picLocks noChangeAspect="1"/>
          </p:cNvPicPr>
          <p:nvPr/>
        </p:nvPicPr>
        <p:blipFill>
          <a:blip>
            <a:extLst>
              <a:ext uri="{96DAC541-7B7A-43D3-8B79-37D633B846F1}">
                <asvg:svgBlip xmlns:asvg="http://schemas.microsoft.com/office/drawing/2016/SVG/main" r:embed="rId136"/>
              </a:ext>
            </a:extLst>
          </a:blip>
          <a:stretch>
            <a:fillRect/>
          </a:stretch>
        </p:blipFill>
        <p:spPr>
          <a:xfrm>
            <a:off x="11622619" y="6980300"/>
            <a:ext cx="222209" cy="204264"/>
          </a:xfrm>
          <a:prstGeom prst="rect">
            <a:avLst/>
          </a:prstGeom>
        </p:spPr>
      </p:pic>
      <p:pic>
        <p:nvPicPr>
          <p:cNvPr id="145" name="Image 141" descr=" "/>
          <p:cNvPicPr>
            <a:picLocks noChangeAspect="1"/>
          </p:cNvPicPr>
          <p:nvPr/>
        </p:nvPicPr>
        <p:blipFill>
          <a:blip>
            <a:extLst>
              <a:ext uri="{96DAC541-7B7A-43D3-8B79-37D633B846F1}">
                <asvg:svgBlip xmlns:asvg="http://schemas.microsoft.com/office/drawing/2016/SVG/main" r:embed="rId137"/>
              </a:ext>
            </a:extLst>
          </a:blip>
          <a:stretch>
            <a:fillRect/>
          </a:stretch>
        </p:blipFill>
        <p:spPr>
          <a:xfrm>
            <a:off x="11916511" y="6561023"/>
            <a:ext cx="820742" cy="419280"/>
          </a:xfrm>
          <a:prstGeom prst="rect">
            <a:avLst/>
          </a:prstGeom>
        </p:spPr>
      </p:pic>
      <p:pic>
        <p:nvPicPr>
          <p:cNvPr id="146" name="Image 142" descr=" "/>
          <p:cNvPicPr>
            <a:picLocks noChangeAspect="1"/>
          </p:cNvPicPr>
          <p:nvPr/>
        </p:nvPicPr>
        <p:blipFill>
          <a:blip>
            <a:extLst>
              <a:ext uri="{96DAC541-7B7A-43D3-8B79-37D633B846F1}">
                <asvg:svgBlip xmlns:asvg="http://schemas.microsoft.com/office/drawing/2016/SVG/main" r:embed="rId138"/>
              </a:ext>
            </a:extLst>
          </a:blip>
          <a:stretch>
            <a:fillRect/>
          </a:stretch>
        </p:blipFill>
        <p:spPr>
          <a:xfrm>
            <a:off x="10120912" y="5242263"/>
            <a:ext cx="283139" cy="82423"/>
          </a:xfrm>
          <a:prstGeom prst="rect">
            <a:avLst/>
          </a:prstGeom>
        </p:spPr>
      </p:pic>
      <p:pic>
        <p:nvPicPr>
          <p:cNvPr id="147" name="Image 143" descr=" "/>
          <p:cNvPicPr>
            <a:picLocks noChangeAspect="1"/>
          </p:cNvPicPr>
          <p:nvPr/>
        </p:nvPicPr>
        <p:blipFill>
          <a:blip>
            <a:extLst>
              <a:ext uri="{96DAC541-7B7A-43D3-8B79-37D633B846F1}">
                <asvg:svgBlip xmlns:asvg="http://schemas.microsoft.com/office/drawing/2016/SVG/main" r:embed="rId139"/>
              </a:ext>
            </a:extLst>
          </a:blip>
          <a:stretch>
            <a:fillRect/>
          </a:stretch>
        </p:blipFill>
        <p:spPr>
          <a:xfrm>
            <a:off x="10282194" y="5088179"/>
            <a:ext cx="397827" cy="164846"/>
          </a:xfrm>
          <a:prstGeom prst="rect">
            <a:avLst/>
          </a:prstGeom>
        </p:spPr>
      </p:pic>
      <p:pic>
        <p:nvPicPr>
          <p:cNvPr id="148" name="Image 144" descr=" "/>
          <p:cNvPicPr>
            <a:picLocks noChangeAspect="1"/>
          </p:cNvPicPr>
          <p:nvPr/>
        </p:nvPicPr>
        <p:blipFill>
          <a:blip>
            <a:extLst>
              <a:ext uri="{96DAC541-7B7A-43D3-8B79-37D633B846F1}">
                <asvg:svgBlip xmlns:asvg="http://schemas.microsoft.com/office/drawing/2016/SVG/main" r:embed="rId140"/>
              </a:ext>
            </a:extLst>
          </a:blip>
          <a:stretch>
            <a:fillRect/>
          </a:stretch>
        </p:blipFill>
        <p:spPr>
          <a:xfrm>
            <a:off x="10758869" y="4314121"/>
            <a:ext cx="1046535" cy="924564"/>
          </a:xfrm>
          <a:prstGeom prst="rect">
            <a:avLst/>
          </a:prstGeom>
        </p:spPr>
      </p:pic>
      <p:pic>
        <p:nvPicPr>
          <p:cNvPr id="149" name="Image 145" descr=" "/>
          <p:cNvPicPr>
            <a:picLocks noChangeAspect="1"/>
          </p:cNvPicPr>
          <p:nvPr/>
        </p:nvPicPr>
        <p:blipFill>
          <a:blip>
            <a:extLst>
              <a:ext uri="{96DAC541-7B7A-43D3-8B79-37D633B846F1}">
                <asvg:svgBlip xmlns:asvg="http://schemas.microsoft.com/office/drawing/2016/SVG/main" r:embed="rId141"/>
              </a:ext>
            </a:extLst>
          </a:blip>
          <a:stretch>
            <a:fillRect/>
          </a:stretch>
        </p:blipFill>
        <p:spPr>
          <a:xfrm>
            <a:off x="7794881" y="5930317"/>
            <a:ext cx="1279497" cy="949647"/>
          </a:xfrm>
          <a:prstGeom prst="rect">
            <a:avLst/>
          </a:prstGeom>
        </p:spPr>
      </p:pic>
      <p:pic>
        <p:nvPicPr>
          <p:cNvPr id="150" name="Image 146" descr=" "/>
          <p:cNvPicPr>
            <a:picLocks noChangeAspect="1"/>
          </p:cNvPicPr>
          <p:nvPr/>
        </p:nvPicPr>
        <p:blipFill>
          <a:blip>
            <a:extLst>
              <a:ext uri="{96DAC541-7B7A-43D3-8B79-37D633B846F1}">
                <asvg:svgBlip xmlns:asvg="http://schemas.microsoft.com/office/drawing/2016/SVG/main" r:embed="rId142"/>
              </a:ext>
            </a:extLst>
          </a:blip>
          <a:stretch>
            <a:fillRect/>
          </a:stretch>
        </p:blipFill>
        <p:spPr>
          <a:xfrm>
            <a:off x="9314507" y="5238688"/>
            <a:ext cx="1046535" cy="702382"/>
          </a:xfrm>
          <a:prstGeom prst="rect">
            <a:avLst/>
          </a:prstGeom>
        </p:spPr>
      </p:pic>
      <p:pic>
        <p:nvPicPr>
          <p:cNvPr id="151" name="Image 147" descr=" "/>
          <p:cNvPicPr>
            <a:picLocks noChangeAspect="1"/>
          </p:cNvPicPr>
          <p:nvPr/>
        </p:nvPicPr>
        <p:blipFill>
          <a:blip>
            <a:extLst>
              <a:ext uri="{96DAC541-7B7A-43D3-8B79-37D633B846F1}">
                <asvg:svgBlip xmlns:asvg="http://schemas.microsoft.com/office/drawing/2016/SVG/main" r:embed="rId143"/>
              </a:ext>
            </a:extLst>
          </a:blip>
          <a:stretch>
            <a:fillRect/>
          </a:stretch>
        </p:blipFill>
        <p:spPr>
          <a:xfrm>
            <a:off x="9232074" y="5797717"/>
            <a:ext cx="788485" cy="451532"/>
          </a:xfrm>
          <a:prstGeom prst="rect">
            <a:avLst/>
          </a:prstGeom>
        </p:spPr>
      </p:pic>
      <p:pic>
        <p:nvPicPr>
          <p:cNvPr id="152" name="Image 148" descr=" "/>
          <p:cNvPicPr>
            <a:picLocks noChangeAspect="1"/>
          </p:cNvPicPr>
          <p:nvPr/>
        </p:nvPicPr>
        <p:blipFill>
          <a:blip>
            <a:extLst>
              <a:ext uri="{96DAC541-7B7A-43D3-8B79-37D633B846F1}">
                <asvg:svgBlip xmlns:asvg="http://schemas.microsoft.com/office/drawing/2016/SVG/main" r:embed="rId144"/>
              </a:ext>
            </a:extLst>
          </a:blip>
          <a:stretch>
            <a:fillRect/>
          </a:stretch>
        </p:blipFill>
        <p:spPr>
          <a:xfrm>
            <a:off x="10680021" y="5238688"/>
            <a:ext cx="397827" cy="86007"/>
          </a:xfrm>
          <a:prstGeom prst="rect">
            <a:avLst/>
          </a:prstGeom>
        </p:spPr>
      </p:pic>
      <p:pic>
        <p:nvPicPr>
          <p:cNvPr id="153" name="Image 149" descr=" "/>
          <p:cNvPicPr>
            <a:picLocks noChangeAspect="1"/>
          </p:cNvPicPr>
          <p:nvPr/>
        </p:nvPicPr>
        <p:blipFill>
          <a:blip>
            <a:extLst>
              <a:ext uri="{96DAC541-7B7A-43D3-8B79-37D633B846F1}">
                <asvg:svgBlip xmlns:asvg="http://schemas.microsoft.com/office/drawing/2016/SVG/main" r:embed="rId145"/>
              </a:ext>
            </a:extLst>
          </a:blip>
          <a:stretch>
            <a:fillRect/>
          </a:stretch>
        </p:blipFill>
        <p:spPr>
          <a:xfrm>
            <a:off x="6701753" y="7575175"/>
            <a:ext cx="756230" cy="1139577"/>
          </a:xfrm>
          <a:prstGeom prst="rect">
            <a:avLst/>
          </a:prstGeom>
        </p:spPr>
      </p:pic>
      <p:pic>
        <p:nvPicPr>
          <p:cNvPr id="154" name="Image 150" descr=" "/>
          <p:cNvPicPr>
            <a:picLocks noChangeAspect="1"/>
          </p:cNvPicPr>
          <p:nvPr/>
        </p:nvPicPr>
        <p:blipFill>
          <a:blip>
            <a:extLst>
              <a:ext uri="{96DAC541-7B7A-43D3-8B79-37D633B846F1}">
                <asvg:svgBlip xmlns:asvg="http://schemas.microsoft.com/office/drawing/2016/SVG/main" r:embed="rId146"/>
              </a:ext>
            </a:extLst>
          </a:blip>
          <a:stretch>
            <a:fillRect/>
          </a:stretch>
        </p:blipFill>
        <p:spPr>
          <a:xfrm>
            <a:off x="7217852" y="7170232"/>
            <a:ext cx="189953" cy="200679"/>
          </a:xfrm>
          <a:prstGeom prst="rect">
            <a:avLst/>
          </a:prstGeom>
        </p:spPr>
      </p:pic>
      <p:pic>
        <p:nvPicPr>
          <p:cNvPr id="155" name="Image 151" descr=" "/>
          <p:cNvPicPr>
            <a:picLocks noChangeAspect="1"/>
          </p:cNvPicPr>
          <p:nvPr/>
        </p:nvPicPr>
        <p:blipFill>
          <a:blip>
            <a:extLst>
              <a:ext uri="{96DAC541-7B7A-43D3-8B79-37D633B846F1}">
                <asvg:svgBlip xmlns:asvg="http://schemas.microsoft.com/office/drawing/2016/SVG/main" r:embed="rId147"/>
              </a:ext>
            </a:extLst>
          </a:blip>
          <a:stretch>
            <a:fillRect/>
          </a:stretch>
        </p:blipFill>
        <p:spPr>
          <a:xfrm>
            <a:off x="7052987" y="7317160"/>
            <a:ext cx="404995" cy="258018"/>
          </a:xfrm>
          <a:prstGeom prst="rect">
            <a:avLst/>
          </a:prstGeom>
        </p:spPr>
      </p:pic>
      <p:pic>
        <p:nvPicPr>
          <p:cNvPr id="156" name="Image 152" descr=" "/>
          <p:cNvPicPr>
            <a:picLocks noChangeAspect="1"/>
          </p:cNvPicPr>
          <p:nvPr/>
        </p:nvPicPr>
        <p:blipFill>
          <a:blip>
            <a:extLst>
              <a:ext uri="{96DAC541-7B7A-43D3-8B79-37D633B846F1}">
                <asvg:svgBlip xmlns:asvg="http://schemas.microsoft.com/office/drawing/2016/SVG/main" r:embed="rId148"/>
              </a:ext>
            </a:extLst>
          </a:blip>
          <a:stretch>
            <a:fillRect/>
          </a:stretch>
        </p:blipFill>
        <p:spPr>
          <a:xfrm>
            <a:off x="7400638" y="6783201"/>
            <a:ext cx="462340" cy="619959"/>
          </a:xfrm>
          <a:prstGeom prst="rect">
            <a:avLst/>
          </a:prstGeom>
        </p:spPr>
      </p:pic>
      <p:pic>
        <p:nvPicPr>
          <p:cNvPr id="157" name="Image 153" descr=" "/>
          <p:cNvPicPr>
            <a:picLocks noChangeAspect="1"/>
          </p:cNvPicPr>
          <p:nvPr/>
        </p:nvPicPr>
        <p:blipFill>
          <a:blip>
            <a:extLst>
              <a:ext uri="{96DAC541-7B7A-43D3-8B79-37D633B846F1}">
                <asvg:svgBlip xmlns:asvg="http://schemas.microsoft.com/office/drawing/2016/SVG/main" r:embed="rId149"/>
              </a:ext>
            </a:extLst>
          </a:blip>
          <a:stretch>
            <a:fillRect/>
          </a:stretch>
        </p:blipFill>
        <p:spPr>
          <a:xfrm>
            <a:off x="8103106" y="6686448"/>
            <a:ext cx="326146" cy="333273"/>
          </a:xfrm>
          <a:prstGeom prst="rect">
            <a:avLst/>
          </a:prstGeom>
        </p:spPr>
      </p:pic>
      <p:pic>
        <p:nvPicPr>
          <p:cNvPr id="158" name="Image 154" descr=" "/>
          <p:cNvPicPr>
            <a:picLocks noChangeAspect="1"/>
          </p:cNvPicPr>
          <p:nvPr/>
        </p:nvPicPr>
        <p:blipFill>
          <a:blip>
            <a:extLst>
              <a:ext uri="{96DAC541-7B7A-43D3-8B79-37D633B846F1}">
                <asvg:svgBlip xmlns:asvg="http://schemas.microsoft.com/office/drawing/2016/SVG/main" r:embed="rId150"/>
              </a:ext>
            </a:extLst>
          </a:blip>
          <a:stretch>
            <a:fillRect/>
          </a:stretch>
        </p:blipFill>
        <p:spPr>
          <a:xfrm>
            <a:off x="9049290" y="6087991"/>
            <a:ext cx="182785" cy="161261"/>
          </a:xfrm>
          <a:prstGeom prst="rect">
            <a:avLst/>
          </a:prstGeom>
        </p:spPr>
      </p:pic>
      <p:pic>
        <p:nvPicPr>
          <p:cNvPr id="159" name="Image 155" descr=" "/>
          <p:cNvPicPr>
            <a:picLocks noChangeAspect="1"/>
          </p:cNvPicPr>
          <p:nvPr/>
        </p:nvPicPr>
        <p:blipFill>
          <a:blip>
            <a:extLst>
              <a:ext uri="{96DAC541-7B7A-43D3-8B79-37D633B846F1}">
                <asvg:svgBlip xmlns:asvg="http://schemas.microsoft.com/office/drawing/2016/SVG/main" r:embed="rId151"/>
              </a:ext>
            </a:extLst>
          </a:blip>
          <a:stretch>
            <a:fillRect/>
          </a:stretch>
        </p:blipFill>
        <p:spPr>
          <a:xfrm>
            <a:off x="7547582" y="9402800"/>
            <a:ext cx="623621" cy="670130"/>
          </a:xfrm>
          <a:prstGeom prst="rect">
            <a:avLst/>
          </a:prstGeom>
        </p:spPr>
      </p:pic>
      <p:pic>
        <p:nvPicPr>
          <p:cNvPr id="160" name="Image 156" descr=" "/>
          <p:cNvPicPr>
            <a:picLocks noChangeAspect="1"/>
          </p:cNvPicPr>
          <p:nvPr/>
        </p:nvPicPr>
        <p:blipFill>
          <a:blip>
            <a:extLst>
              <a:ext uri="{96DAC541-7B7A-43D3-8B79-37D633B846F1}">
                <asvg:svgBlip xmlns:asvg="http://schemas.microsoft.com/office/drawing/2016/SVG/main" r:embed="rId152"/>
              </a:ext>
            </a:extLst>
          </a:blip>
          <a:stretch>
            <a:fillRect/>
          </a:stretch>
        </p:blipFill>
        <p:spPr>
          <a:xfrm>
            <a:off x="6318262" y="8718336"/>
            <a:ext cx="293890" cy="473032"/>
          </a:xfrm>
          <a:prstGeom prst="rect">
            <a:avLst/>
          </a:prstGeom>
        </p:spPr>
      </p:pic>
      <p:pic>
        <p:nvPicPr>
          <p:cNvPr id="161" name="Image 157" descr=" "/>
          <p:cNvPicPr>
            <a:picLocks noChangeAspect="1"/>
          </p:cNvPicPr>
          <p:nvPr/>
        </p:nvPicPr>
        <p:blipFill>
          <a:blip>
            <a:extLst>
              <a:ext uri="{96DAC541-7B7A-43D3-8B79-37D633B846F1}">
                <asvg:svgBlip xmlns:asvg="http://schemas.microsoft.com/office/drawing/2016/SVG/main" r:embed="rId153"/>
              </a:ext>
            </a:extLst>
          </a:blip>
          <a:stretch>
            <a:fillRect/>
          </a:stretch>
        </p:blipFill>
        <p:spPr>
          <a:xfrm>
            <a:off x="5583537" y="9184202"/>
            <a:ext cx="974855" cy="1239918"/>
          </a:xfrm>
          <a:prstGeom prst="rect">
            <a:avLst/>
          </a:prstGeom>
        </p:spPr>
      </p:pic>
      <p:pic>
        <p:nvPicPr>
          <p:cNvPr id="162" name="Image 158" descr=" "/>
          <p:cNvPicPr>
            <a:picLocks noChangeAspect="1"/>
          </p:cNvPicPr>
          <p:nvPr/>
        </p:nvPicPr>
        <p:blipFill>
          <a:blip>
            <a:extLst>
              <a:ext uri="{96DAC541-7B7A-43D3-8B79-37D633B846F1}">
                <asvg:svgBlip xmlns:asvg="http://schemas.microsoft.com/office/drawing/2016/SVG/main" r:embed="rId154"/>
              </a:ext>
            </a:extLst>
          </a:blip>
          <a:stretch>
            <a:fillRect/>
          </a:stretch>
        </p:blipFill>
        <p:spPr>
          <a:xfrm>
            <a:off x="5576369" y="10889990"/>
            <a:ext cx="566276" cy="236519"/>
          </a:xfrm>
          <a:prstGeom prst="rect">
            <a:avLst/>
          </a:prstGeom>
        </p:spPr>
      </p:pic>
      <p:pic>
        <p:nvPicPr>
          <p:cNvPr id="163" name="Image 159" descr=" "/>
          <p:cNvPicPr>
            <a:picLocks noChangeAspect="1"/>
          </p:cNvPicPr>
          <p:nvPr/>
        </p:nvPicPr>
        <p:blipFill>
          <a:blip>
            <a:extLst>
              <a:ext uri="{96DAC541-7B7A-43D3-8B79-37D633B846F1}">
                <asvg:svgBlip xmlns:asvg="http://schemas.microsoft.com/office/drawing/2016/SVG/main" r:embed="rId155"/>
              </a:ext>
            </a:extLst>
          </a:blip>
          <a:stretch>
            <a:fillRect/>
          </a:stretch>
        </p:blipFill>
        <p:spPr>
          <a:xfrm>
            <a:off x="7074491" y="8714755"/>
            <a:ext cx="612868" cy="867225"/>
          </a:xfrm>
          <a:prstGeom prst="rect">
            <a:avLst/>
          </a:prstGeom>
        </p:spPr>
      </p:pic>
      <p:pic>
        <p:nvPicPr>
          <p:cNvPr id="164" name="Image 160" descr=" "/>
          <p:cNvPicPr>
            <a:picLocks noChangeAspect="1"/>
          </p:cNvPicPr>
          <p:nvPr/>
        </p:nvPicPr>
        <p:blipFill>
          <a:blip>
            <a:extLst>
              <a:ext uri="{96DAC541-7B7A-43D3-8B79-37D633B846F1}">
                <asvg:svgBlip xmlns:asvg="http://schemas.microsoft.com/office/drawing/2016/SVG/main" r:embed="rId156"/>
              </a:ext>
            </a:extLst>
          </a:blip>
          <a:stretch>
            <a:fillRect/>
          </a:stretch>
        </p:blipFill>
        <p:spPr>
          <a:xfrm>
            <a:off x="6604984" y="8302644"/>
            <a:ext cx="215042" cy="806304"/>
          </a:xfrm>
          <a:prstGeom prst="rect">
            <a:avLst/>
          </a:prstGeom>
        </p:spPr>
      </p:pic>
      <p:pic>
        <p:nvPicPr>
          <p:cNvPr id="165" name="Image 161" descr=" "/>
          <p:cNvPicPr>
            <a:picLocks noChangeAspect="1"/>
          </p:cNvPicPr>
          <p:nvPr/>
        </p:nvPicPr>
        <p:blipFill>
          <a:blip>
            <a:extLst>
              <a:ext uri="{96DAC541-7B7A-43D3-8B79-37D633B846F1}">
                <asvg:svgBlip xmlns:asvg="http://schemas.microsoft.com/office/drawing/2016/SVG/main" r:embed="rId157"/>
              </a:ext>
            </a:extLst>
          </a:blip>
          <a:stretch>
            <a:fillRect/>
          </a:stretch>
        </p:blipFill>
        <p:spPr>
          <a:xfrm>
            <a:off x="6966970" y="8714755"/>
            <a:ext cx="107521" cy="143343"/>
          </a:xfrm>
          <a:prstGeom prst="rect">
            <a:avLst/>
          </a:prstGeom>
        </p:spPr>
      </p:pic>
      <p:pic>
        <p:nvPicPr>
          <p:cNvPr id="166" name="Image 162" descr=" "/>
          <p:cNvPicPr>
            <a:picLocks noChangeAspect="1"/>
          </p:cNvPicPr>
          <p:nvPr/>
        </p:nvPicPr>
        <p:blipFill>
          <a:blip>
            <a:extLst>
              <a:ext uri="{96DAC541-7B7A-43D3-8B79-37D633B846F1}">
                <asvg:svgBlip xmlns:asvg="http://schemas.microsoft.com/office/drawing/2016/SVG/main" r:embed="rId158"/>
              </a:ext>
            </a:extLst>
          </a:blip>
          <a:stretch>
            <a:fillRect/>
          </a:stretch>
        </p:blipFill>
        <p:spPr>
          <a:xfrm>
            <a:off x="6139061" y="10065761"/>
            <a:ext cx="2186256" cy="1634114"/>
          </a:xfrm>
          <a:prstGeom prst="rect">
            <a:avLst/>
          </a:prstGeom>
        </p:spPr>
      </p:pic>
      <p:pic>
        <p:nvPicPr>
          <p:cNvPr id="167" name="Image 163" descr=" "/>
          <p:cNvPicPr>
            <a:picLocks noChangeAspect="1"/>
          </p:cNvPicPr>
          <p:nvPr/>
        </p:nvPicPr>
        <p:blipFill>
          <a:blip>
            <a:extLst>
              <a:ext uri="{96DAC541-7B7A-43D3-8B79-37D633B846F1}">
                <asvg:svgBlip xmlns:asvg="http://schemas.microsoft.com/office/drawing/2016/SVG/main" r:embed="rId159"/>
              </a:ext>
            </a:extLst>
          </a:blip>
          <a:stretch>
            <a:fillRect/>
          </a:stretch>
        </p:blipFill>
        <p:spPr>
          <a:xfrm>
            <a:off x="13737195" y="5898062"/>
            <a:ext cx="340482" cy="279518"/>
          </a:xfrm>
          <a:prstGeom prst="rect">
            <a:avLst/>
          </a:prstGeom>
        </p:spPr>
      </p:pic>
      <p:pic>
        <p:nvPicPr>
          <p:cNvPr id="168" name="Image 164" descr=" "/>
          <p:cNvPicPr>
            <a:picLocks noChangeAspect="1"/>
          </p:cNvPicPr>
          <p:nvPr/>
        </p:nvPicPr>
        <p:blipFill>
          <a:blip>
            <a:extLst>
              <a:ext uri="{96DAC541-7B7A-43D3-8B79-37D633B846F1}">
                <asvg:svgBlip xmlns:asvg="http://schemas.microsoft.com/office/drawing/2016/SVG/main" r:embed="rId160"/>
              </a:ext>
            </a:extLst>
          </a:blip>
          <a:stretch>
            <a:fillRect/>
          </a:stretch>
        </p:blipFill>
        <p:spPr>
          <a:xfrm>
            <a:off x="15016694" y="5761884"/>
            <a:ext cx="476675" cy="204264"/>
          </a:xfrm>
          <a:prstGeom prst="rect">
            <a:avLst/>
          </a:prstGeom>
        </p:spPr>
      </p:pic>
      <p:pic>
        <p:nvPicPr>
          <p:cNvPr id="169" name="Image 165" descr=" "/>
          <p:cNvPicPr>
            <a:picLocks noChangeAspect="1"/>
          </p:cNvPicPr>
          <p:nvPr/>
        </p:nvPicPr>
        <p:blipFill>
          <a:blip>
            <a:extLst>
              <a:ext uri="{96DAC541-7B7A-43D3-8B79-37D633B846F1}">
                <asvg:svgBlip xmlns:asvg="http://schemas.microsoft.com/office/drawing/2016/SVG/main" r:embed="rId161"/>
              </a:ext>
            </a:extLst>
          </a:blip>
          <a:stretch>
            <a:fillRect/>
          </a:stretch>
        </p:blipFill>
        <p:spPr>
          <a:xfrm>
            <a:off x="15220981" y="5984072"/>
            <a:ext cx="50177" cy="53755"/>
          </a:xfrm>
          <a:prstGeom prst="rect">
            <a:avLst/>
          </a:prstGeom>
        </p:spPr>
      </p:pic>
      <p:pic>
        <p:nvPicPr>
          <p:cNvPr id="170" name="Image 166" descr=" "/>
          <p:cNvPicPr>
            <a:picLocks noChangeAspect="1"/>
          </p:cNvPicPr>
          <p:nvPr/>
        </p:nvPicPr>
        <p:blipFill>
          <a:blip>
            <a:extLst>
              <a:ext uri="{96DAC541-7B7A-43D3-8B79-37D633B846F1}">
                <asvg:svgBlip xmlns:asvg="http://schemas.microsoft.com/office/drawing/2016/SVG/main" r:embed="rId162"/>
              </a:ext>
            </a:extLst>
          </a:blip>
          <a:stretch>
            <a:fillRect/>
          </a:stretch>
        </p:blipFill>
        <p:spPr>
          <a:xfrm>
            <a:off x="14077677" y="5826389"/>
            <a:ext cx="397825" cy="279518"/>
          </a:xfrm>
          <a:prstGeom prst="rect">
            <a:avLst/>
          </a:prstGeom>
        </p:spPr>
      </p:pic>
      <p:pic>
        <p:nvPicPr>
          <p:cNvPr id="171" name="Image 167" descr=" "/>
          <p:cNvPicPr>
            <a:picLocks noChangeAspect="1"/>
          </p:cNvPicPr>
          <p:nvPr/>
        </p:nvPicPr>
        <p:blipFill>
          <a:blip>
            <a:extLst>
              <a:ext uri="{96DAC541-7B7A-43D3-8B79-37D633B846F1}">
                <asvg:svgBlip xmlns:asvg="http://schemas.microsoft.com/office/drawing/2016/SVG/main" r:embed="rId163"/>
              </a:ext>
            </a:extLst>
          </a:blip>
          <a:stretch>
            <a:fillRect/>
          </a:stretch>
        </p:blipFill>
        <p:spPr>
          <a:xfrm>
            <a:off x="14676210" y="5898062"/>
            <a:ext cx="340482" cy="146927"/>
          </a:xfrm>
          <a:prstGeom prst="rect">
            <a:avLst/>
          </a:prstGeom>
        </p:spPr>
      </p:pic>
      <p:pic>
        <p:nvPicPr>
          <p:cNvPr id="172" name="Image 168" descr=" "/>
          <p:cNvPicPr>
            <a:picLocks noChangeAspect="1"/>
          </p:cNvPicPr>
          <p:nvPr/>
        </p:nvPicPr>
        <p:blipFill>
          <a:blip>
            <a:extLst>
              <a:ext uri="{96DAC541-7B7A-43D3-8B79-37D633B846F1}">
                <asvg:svgBlip xmlns:asvg="http://schemas.microsoft.com/office/drawing/2016/SVG/main" r:embed="rId164"/>
              </a:ext>
            </a:extLst>
          </a:blip>
          <a:stretch>
            <a:fillRect/>
          </a:stretch>
        </p:blipFill>
        <p:spPr>
          <a:xfrm>
            <a:off x="14475506" y="5776221"/>
            <a:ext cx="272386" cy="136175"/>
          </a:xfrm>
          <a:prstGeom prst="rect">
            <a:avLst/>
          </a:prstGeom>
        </p:spPr>
      </p:pic>
      <p:pic>
        <p:nvPicPr>
          <p:cNvPr id="173" name="Image 169" descr=" "/>
          <p:cNvPicPr>
            <a:picLocks noChangeAspect="1"/>
          </p:cNvPicPr>
          <p:nvPr/>
        </p:nvPicPr>
        <p:blipFill>
          <a:blip>
            <a:extLst>
              <a:ext uri="{96DAC541-7B7A-43D3-8B79-37D633B846F1}">
                <asvg:svgBlip xmlns:asvg="http://schemas.microsoft.com/office/drawing/2016/SVG/main" r:embed="rId165"/>
              </a:ext>
            </a:extLst>
          </a:blip>
          <a:stretch>
            <a:fillRect/>
          </a:stretch>
        </p:blipFill>
        <p:spPr>
          <a:xfrm>
            <a:off x="14475506" y="5905227"/>
            <a:ext cx="204291" cy="139759"/>
          </a:xfrm>
          <a:prstGeom prst="rect">
            <a:avLst/>
          </a:prstGeom>
        </p:spPr>
      </p:pic>
      <p:pic>
        <p:nvPicPr>
          <p:cNvPr id="174" name="Image 170" descr=" "/>
          <p:cNvPicPr>
            <a:picLocks noChangeAspect="1"/>
          </p:cNvPicPr>
          <p:nvPr/>
        </p:nvPicPr>
        <p:blipFill>
          <a:blip>
            <a:extLst>
              <a:ext uri="{96DAC541-7B7A-43D3-8B79-37D633B846F1}">
                <asvg:svgBlip xmlns:asvg="http://schemas.microsoft.com/office/drawing/2016/SVG/main" r:embed="rId166"/>
              </a:ext>
            </a:extLst>
          </a:blip>
          <a:stretch>
            <a:fillRect/>
          </a:stretch>
        </p:blipFill>
        <p:spPr>
          <a:xfrm>
            <a:off x="10995415" y="5091757"/>
            <a:ext cx="569860" cy="619959"/>
          </a:xfrm>
          <a:prstGeom prst="rect">
            <a:avLst/>
          </a:prstGeom>
        </p:spPr>
      </p:pic>
      <p:pic>
        <p:nvPicPr>
          <p:cNvPr id="175" name="Image 171" descr=" "/>
          <p:cNvPicPr>
            <a:picLocks noChangeAspect="1"/>
          </p:cNvPicPr>
          <p:nvPr/>
        </p:nvPicPr>
        <p:blipFill>
          <a:blip>
            <a:extLst>
              <a:ext uri="{96DAC541-7B7A-43D3-8B79-37D633B846F1}">
                <asvg:svgBlip xmlns:asvg="http://schemas.microsoft.com/office/drawing/2016/SVG/main" r:embed="rId167"/>
              </a:ext>
            </a:extLst>
          </a:blip>
          <a:stretch>
            <a:fillRect/>
          </a:stretch>
        </p:blipFill>
        <p:spPr>
          <a:xfrm>
            <a:off x="3909796" y="11373768"/>
            <a:ext cx="4279327" cy="2942115"/>
          </a:xfrm>
          <a:prstGeom prst="rect">
            <a:avLst/>
          </a:prstGeom>
        </p:spPr>
      </p:pic>
      <p:pic>
        <p:nvPicPr>
          <p:cNvPr id="176" name="Image 172" descr=" "/>
          <p:cNvPicPr>
            <a:picLocks noChangeAspect="1"/>
          </p:cNvPicPr>
          <p:nvPr/>
        </p:nvPicPr>
        <p:blipFill>
          <a:blip>
            <a:extLst>
              <a:ext uri="{96DAC541-7B7A-43D3-8B79-37D633B846F1}">
                <asvg:svgBlip xmlns:asvg="http://schemas.microsoft.com/office/drawing/2016/SVG/main" r:embed="rId168"/>
              </a:ext>
            </a:extLst>
          </a:blip>
          <a:stretch>
            <a:fillRect/>
          </a:stretch>
        </p:blipFill>
        <p:spPr>
          <a:xfrm>
            <a:off x="4239527" y="14498662"/>
            <a:ext cx="250882" cy="390612"/>
          </a:xfrm>
          <a:prstGeom prst="rect">
            <a:avLst/>
          </a:prstGeom>
        </p:spPr>
      </p:pic>
      <p:pic>
        <p:nvPicPr>
          <p:cNvPr id="177" name="Image 173" descr=" "/>
          <p:cNvPicPr>
            <a:picLocks noChangeAspect="1"/>
          </p:cNvPicPr>
          <p:nvPr/>
        </p:nvPicPr>
        <p:blipFill>
          <a:blip>
            <a:extLst>
              <a:ext uri="{96DAC541-7B7A-43D3-8B79-37D633B846F1}">
                <asvg:svgBlip xmlns:asvg="http://schemas.microsoft.com/office/drawing/2016/SVG/main" r:embed="rId169"/>
              </a:ext>
            </a:extLst>
          </a:blip>
          <a:stretch>
            <a:fillRect/>
          </a:stretch>
        </p:blipFill>
        <p:spPr>
          <a:xfrm>
            <a:off x="10328786" y="12058241"/>
            <a:ext cx="344067" cy="207845"/>
          </a:xfrm>
          <a:prstGeom prst="rect">
            <a:avLst/>
          </a:prstGeom>
        </p:spPr>
      </p:pic>
      <p:pic>
        <p:nvPicPr>
          <p:cNvPr id="178" name="Image 174" descr=" "/>
          <p:cNvPicPr>
            <a:picLocks noChangeAspect="1"/>
          </p:cNvPicPr>
          <p:nvPr/>
        </p:nvPicPr>
        <p:blipFill>
          <a:blip>
            <a:extLst>
              <a:ext uri="{96DAC541-7B7A-43D3-8B79-37D633B846F1}">
                <asvg:svgBlip xmlns:asvg="http://schemas.microsoft.com/office/drawing/2016/SVG/main" r:embed="rId170"/>
              </a:ext>
            </a:extLst>
          </a:blip>
          <a:stretch>
            <a:fillRect/>
          </a:stretch>
        </p:blipFill>
        <p:spPr>
          <a:xfrm>
            <a:off x="13113574" y="5217179"/>
            <a:ext cx="2662932" cy="981900"/>
          </a:xfrm>
          <a:prstGeom prst="rect">
            <a:avLst/>
          </a:prstGeom>
        </p:spPr>
      </p:pic>
      <p:pic>
        <p:nvPicPr>
          <p:cNvPr id="179" name="Image 175" descr=" "/>
          <p:cNvPicPr>
            <a:picLocks noChangeAspect="1"/>
          </p:cNvPicPr>
          <p:nvPr/>
        </p:nvPicPr>
        <p:blipFill>
          <a:blip>
            <a:extLst>
              <a:ext uri="{96DAC541-7B7A-43D3-8B79-37D633B846F1}">
                <asvg:svgBlip xmlns:asvg="http://schemas.microsoft.com/office/drawing/2016/SVG/main" r:embed="rId171"/>
              </a:ext>
            </a:extLst>
          </a:blip>
          <a:stretch>
            <a:fillRect/>
          </a:stretch>
        </p:blipFill>
        <p:spPr>
          <a:xfrm>
            <a:off x="12199648" y="5740388"/>
            <a:ext cx="820742" cy="376275"/>
          </a:xfrm>
          <a:prstGeom prst="rect">
            <a:avLst/>
          </a:prstGeom>
        </p:spPr>
      </p:pic>
      <p:pic>
        <p:nvPicPr>
          <p:cNvPr id="180" name="Image 176" descr=" "/>
          <p:cNvPicPr>
            <a:picLocks noChangeAspect="1"/>
          </p:cNvPicPr>
          <p:nvPr/>
        </p:nvPicPr>
        <p:blipFill>
          <a:blip>
            <a:extLst>
              <a:ext uri="{96DAC541-7B7A-43D3-8B79-37D633B846F1}">
                <asvg:svgBlip xmlns:asvg="http://schemas.microsoft.com/office/drawing/2016/SVG/main" r:embed="rId172"/>
              </a:ext>
            </a:extLst>
          </a:blip>
          <a:stretch>
            <a:fillRect/>
          </a:stretch>
        </p:blipFill>
        <p:spPr>
          <a:xfrm>
            <a:off x="12461281" y="6260005"/>
            <a:ext cx="605701" cy="501700"/>
          </a:xfrm>
          <a:prstGeom prst="rect">
            <a:avLst/>
          </a:prstGeom>
        </p:spPr>
      </p:pic>
      <p:pic>
        <p:nvPicPr>
          <p:cNvPr id="181" name="Image 177" descr=" "/>
          <p:cNvPicPr>
            <a:picLocks noChangeAspect="1"/>
          </p:cNvPicPr>
          <p:nvPr/>
        </p:nvPicPr>
        <p:blipFill>
          <a:blip>
            <a:extLst>
              <a:ext uri="{96DAC541-7B7A-43D3-8B79-37D633B846F1}">
                <asvg:svgBlip xmlns:asvg="http://schemas.microsoft.com/office/drawing/2016/SVG/main" r:embed="rId173"/>
              </a:ext>
            </a:extLst>
          </a:blip>
          <a:stretch>
            <a:fillRect/>
          </a:stretch>
        </p:blipFill>
        <p:spPr>
          <a:xfrm>
            <a:off x="16848130" y="9216458"/>
            <a:ext cx="1347595" cy="584122"/>
          </a:xfrm>
          <a:prstGeom prst="rect">
            <a:avLst/>
          </a:prstGeom>
        </p:spPr>
      </p:pic>
      <p:pic>
        <p:nvPicPr>
          <p:cNvPr id="182" name="Image 178" descr=" "/>
          <p:cNvPicPr>
            <a:picLocks noChangeAspect="1"/>
          </p:cNvPicPr>
          <p:nvPr/>
        </p:nvPicPr>
        <p:blipFill>
          <a:blip>
            <a:extLst>
              <a:ext uri="{96DAC541-7B7A-43D3-8B79-37D633B846F1}">
                <asvg:svgBlip xmlns:asvg="http://schemas.microsoft.com/office/drawing/2016/SVG/main" r:embed="rId174"/>
              </a:ext>
            </a:extLst>
          </a:blip>
          <a:stretch>
            <a:fillRect/>
          </a:stretch>
        </p:blipFill>
        <p:spPr>
          <a:xfrm>
            <a:off x="15923449" y="9478057"/>
            <a:ext cx="397825" cy="569788"/>
          </a:xfrm>
          <a:prstGeom prst="rect">
            <a:avLst/>
          </a:prstGeom>
        </p:spPr>
      </p:pic>
      <p:pic>
        <p:nvPicPr>
          <p:cNvPr id="183" name="Image 179" descr=" "/>
          <p:cNvPicPr>
            <a:picLocks noChangeAspect="1"/>
          </p:cNvPicPr>
          <p:nvPr/>
        </p:nvPicPr>
        <p:blipFill>
          <a:blip>
            <a:extLst>
              <a:ext uri="{96DAC541-7B7A-43D3-8B79-37D633B846F1}">
                <asvg:svgBlip xmlns:asvg="http://schemas.microsoft.com/office/drawing/2016/SVG/main" r:embed="rId175"/>
              </a:ext>
            </a:extLst>
          </a:blip>
          <a:stretch>
            <a:fillRect/>
          </a:stretch>
        </p:blipFill>
        <p:spPr>
          <a:xfrm>
            <a:off x="16404759" y="5786974"/>
            <a:ext cx="360936" cy="709547"/>
          </a:xfrm>
          <a:prstGeom prst="rect">
            <a:avLst/>
          </a:prstGeom>
        </p:spPr>
      </p:pic>
      <p:pic>
        <p:nvPicPr>
          <p:cNvPr id="184" name="Image 180" descr=" "/>
          <p:cNvPicPr>
            <a:picLocks noChangeAspect="1"/>
          </p:cNvPicPr>
          <p:nvPr/>
        </p:nvPicPr>
        <p:blipFill>
          <a:blip>
            <a:extLst>
              <a:ext uri="{96DAC541-7B7A-43D3-8B79-37D633B846F1}">
                <asvg:svgBlip xmlns:asvg="http://schemas.microsoft.com/office/drawing/2016/SVG/main" r:embed="rId176"/>
              </a:ext>
            </a:extLst>
          </a:blip>
          <a:stretch>
            <a:fillRect/>
          </a:stretch>
        </p:blipFill>
        <p:spPr>
          <a:xfrm>
            <a:off x="10128081" y="7775860"/>
            <a:ext cx="387074" cy="566204"/>
          </a:xfrm>
          <a:prstGeom prst="rect">
            <a:avLst/>
          </a:prstGeom>
        </p:spPr>
      </p:pic>
      <p:pic>
        <p:nvPicPr>
          <p:cNvPr id="185" name="Image 181" descr=" "/>
          <p:cNvPicPr>
            <a:picLocks noChangeAspect="1"/>
          </p:cNvPicPr>
          <p:nvPr/>
        </p:nvPicPr>
        <p:blipFill>
          <a:blip>
            <a:extLst>
              <a:ext uri="{96DAC541-7B7A-43D3-8B79-37D633B846F1}">
                <asvg:svgBlip xmlns:asvg="http://schemas.microsoft.com/office/drawing/2016/SVG/main" r:embed="rId177"/>
              </a:ext>
            </a:extLst>
          </a:blip>
          <a:stretch>
            <a:fillRect/>
          </a:stretch>
        </p:blipFill>
        <p:spPr>
          <a:xfrm>
            <a:off x="9601228" y="8091208"/>
            <a:ext cx="516100" cy="465866"/>
          </a:xfrm>
          <a:prstGeom prst="rect">
            <a:avLst/>
          </a:prstGeom>
        </p:spPr>
      </p:pic>
      <p:pic>
        <p:nvPicPr>
          <p:cNvPr id="186" name="Image 182" descr=" "/>
          <p:cNvPicPr>
            <a:picLocks noChangeAspect="1"/>
          </p:cNvPicPr>
          <p:nvPr/>
        </p:nvPicPr>
        <p:blipFill>
          <a:blip>
            <a:extLst>
              <a:ext uri="{96DAC541-7B7A-43D3-8B79-37D633B846F1}">
                <asvg:svgBlip xmlns:asvg="http://schemas.microsoft.com/office/drawing/2016/SVG/main" r:embed="rId178"/>
              </a:ext>
            </a:extLst>
          </a:blip>
          <a:stretch>
            <a:fillRect/>
          </a:stretch>
        </p:blipFill>
        <p:spPr>
          <a:xfrm>
            <a:off x="19908887" y="15294198"/>
            <a:ext cx="784900" cy="784802"/>
          </a:xfrm>
          <a:prstGeom prst="rect">
            <a:avLst/>
          </a:prstGeom>
        </p:spPr>
      </p:pic>
      <p:pic>
        <p:nvPicPr>
          <p:cNvPr id="187" name="Image 183" descr=" "/>
          <p:cNvPicPr>
            <a:picLocks noChangeAspect="1"/>
          </p:cNvPicPr>
          <p:nvPr/>
        </p:nvPicPr>
        <p:blipFill>
          <a:blip>
            <a:extLst>
              <a:ext uri="{96DAC541-7B7A-43D3-8B79-37D633B846F1}">
                <asvg:svgBlip xmlns:asvg="http://schemas.microsoft.com/office/drawing/2016/SVG/main" r:embed="rId179"/>
              </a:ext>
            </a:extLst>
          </a:blip>
          <a:stretch>
            <a:fillRect/>
          </a:stretch>
        </p:blipFill>
        <p:spPr>
          <a:xfrm>
            <a:off x="16579329" y="4794318"/>
            <a:ext cx="272386" cy="186345"/>
          </a:xfrm>
          <a:prstGeom prst="rect">
            <a:avLst/>
          </a:prstGeom>
        </p:spPr>
      </p:pic>
      <p:pic>
        <p:nvPicPr>
          <p:cNvPr id="188" name="Image 184" descr=" "/>
          <p:cNvPicPr>
            <a:picLocks noChangeAspect="1"/>
          </p:cNvPicPr>
          <p:nvPr/>
        </p:nvPicPr>
        <p:blipFill>
          <a:blip>
            <a:extLst>
              <a:ext uri="{96DAC541-7B7A-43D3-8B79-37D633B846F1}">
                <asvg:svgBlip xmlns:asvg="http://schemas.microsoft.com/office/drawing/2016/SVG/main" r:embed="rId180"/>
              </a:ext>
            </a:extLst>
          </a:blip>
          <a:stretch>
            <a:fillRect/>
          </a:stretch>
        </p:blipFill>
        <p:spPr>
          <a:xfrm>
            <a:off x="16647424" y="3686997"/>
            <a:ext cx="412163" cy="1107325"/>
          </a:xfrm>
          <a:prstGeom prst="rect">
            <a:avLst/>
          </a:prstGeom>
        </p:spPr>
      </p:pic>
      <p:pic>
        <p:nvPicPr>
          <p:cNvPr id="189" name="Image 185" descr=" "/>
          <p:cNvPicPr>
            <a:picLocks noChangeAspect="1"/>
          </p:cNvPicPr>
          <p:nvPr/>
        </p:nvPicPr>
        <p:blipFill>
          <a:blip>
            <a:extLst>
              <a:ext uri="{96DAC541-7B7A-43D3-8B79-37D633B846F1}">
                <asvg:svgBlip xmlns:asvg="http://schemas.microsoft.com/office/drawing/2016/SVG/main" r:embed="rId181"/>
              </a:ext>
            </a:extLst>
          </a:blip>
          <a:stretch>
            <a:fillRect/>
          </a:stretch>
        </p:blipFill>
        <p:spPr>
          <a:xfrm>
            <a:off x="16579329" y="4980670"/>
            <a:ext cx="211457" cy="78839"/>
          </a:xfrm>
          <a:prstGeom prst="rect">
            <a:avLst/>
          </a:prstGeom>
        </p:spPr>
      </p:pic>
      <p:pic>
        <p:nvPicPr>
          <p:cNvPr id="190" name="Image 186" descr=" "/>
          <p:cNvPicPr>
            <a:picLocks noChangeAspect="1"/>
          </p:cNvPicPr>
          <p:nvPr/>
        </p:nvPicPr>
        <p:blipFill>
          <a:blip>
            <a:extLst>
              <a:ext uri="{96DAC541-7B7A-43D3-8B79-37D633B846F1}">
                <asvg:svgBlip xmlns:asvg="http://schemas.microsoft.com/office/drawing/2016/SVG/main" r:embed="rId182"/>
              </a:ext>
            </a:extLst>
          </a:blip>
          <a:stretch>
            <a:fillRect/>
          </a:stretch>
        </p:blipFill>
        <p:spPr>
          <a:xfrm>
            <a:off x="16590081" y="4038188"/>
            <a:ext cx="157698" cy="78839"/>
          </a:xfrm>
          <a:prstGeom prst="rect">
            <a:avLst/>
          </a:prstGeom>
        </p:spPr>
      </p:pic>
      <p:pic>
        <p:nvPicPr>
          <p:cNvPr id="191" name="Image 187" descr=" "/>
          <p:cNvPicPr>
            <a:picLocks noChangeAspect="1"/>
          </p:cNvPicPr>
          <p:nvPr/>
        </p:nvPicPr>
        <p:blipFill>
          <a:blip>
            <a:extLst>
              <a:ext uri="{96DAC541-7B7A-43D3-8B79-37D633B846F1}">
                <asvg:svgBlip xmlns:asvg="http://schemas.microsoft.com/office/drawing/2016/SVG/main" r:embed="rId183"/>
              </a:ext>
            </a:extLst>
          </a:blip>
          <a:stretch>
            <a:fillRect/>
          </a:stretch>
        </p:blipFill>
        <p:spPr>
          <a:xfrm>
            <a:off x="8873672" y="8639497"/>
            <a:ext cx="1053703" cy="809889"/>
          </a:xfrm>
          <a:prstGeom prst="rect">
            <a:avLst/>
          </a:prstGeom>
        </p:spPr>
      </p:pic>
      <p:pic>
        <p:nvPicPr>
          <p:cNvPr id="192" name="Image 188" descr=" "/>
          <p:cNvPicPr>
            <a:picLocks noChangeAspect="1"/>
          </p:cNvPicPr>
          <p:nvPr/>
        </p:nvPicPr>
        <p:blipFill>
          <a:blip>
            <a:extLst>
              <a:ext uri="{96DAC541-7B7A-43D3-8B79-37D633B846F1}">
                <asvg:svgBlip xmlns:asvg="http://schemas.microsoft.com/office/drawing/2016/SVG/main" r:embed="rId184"/>
              </a:ext>
            </a:extLst>
          </a:blip>
          <a:stretch>
            <a:fillRect/>
          </a:stretch>
        </p:blipFill>
        <p:spPr>
          <a:xfrm>
            <a:off x="15403765" y="9757572"/>
            <a:ext cx="136193" cy="136175"/>
          </a:xfrm>
          <a:prstGeom prst="rect">
            <a:avLst/>
          </a:prstGeom>
        </p:spPr>
      </p:pic>
      <p:pic>
        <p:nvPicPr>
          <p:cNvPr id="193" name="Image 189" descr=" "/>
          <p:cNvPicPr>
            <a:picLocks noChangeAspect="1"/>
          </p:cNvPicPr>
          <p:nvPr/>
        </p:nvPicPr>
        <p:blipFill>
          <a:blip r:embed="rId185"/>
          <a:stretch>
            <a:fillRect/>
          </a:stretch>
        </p:blipFill>
        <p:spPr>
          <a:xfrm>
            <a:off x="576652" y="3020454"/>
            <a:ext cx="22235298" cy="14710581"/>
          </a:xfrm>
          <a:prstGeom prst="rect">
            <a:avLst/>
          </a:prstGeom>
        </p:spPr>
      </p:pic>
      <p:pic>
        <p:nvPicPr>
          <p:cNvPr id="194" name="Image 190" descr=" "/>
          <p:cNvPicPr>
            <a:picLocks noChangeAspect="1"/>
          </p:cNvPicPr>
          <p:nvPr/>
        </p:nvPicPr>
        <p:blipFill>
          <a:blip>
            <a:extLst>
              <a:ext uri="{96DAC541-7B7A-43D3-8B79-37D633B846F1}">
                <asvg:svgBlip xmlns:asvg="http://schemas.microsoft.com/office/drawing/2016/SVG/main" r:embed="rId186"/>
              </a:ext>
            </a:extLst>
          </a:blip>
          <a:stretch>
            <a:fillRect/>
          </a:stretch>
        </p:blipFill>
        <p:spPr>
          <a:xfrm>
            <a:off x="12973799" y="10488631"/>
            <a:ext cx="749062" cy="587710"/>
          </a:xfrm>
          <a:prstGeom prst="rect">
            <a:avLst/>
          </a:prstGeom>
        </p:spPr>
      </p:pic>
      <p:pic>
        <p:nvPicPr>
          <p:cNvPr id="195" name="Image 191" descr=" "/>
          <p:cNvPicPr>
            <a:picLocks noChangeAspect="1"/>
          </p:cNvPicPr>
          <p:nvPr/>
        </p:nvPicPr>
        <p:blipFill>
          <a:blip>
            <a:extLst>
              <a:ext uri="{96DAC541-7B7A-43D3-8B79-37D633B846F1}">
                <asvg:svgBlip xmlns:asvg="http://schemas.microsoft.com/office/drawing/2016/SVG/main" r:embed="rId187"/>
              </a:ext>
            </a:extLst>
          </a:blip>
          <a:stretch>
            <a:fillRect/>
          </a:stretch>
        </p:blipFill>
        <p:spPr>
          <a:xfrm>
            <a:off x="13479146" y="10022762"/>
            <a:ext cx="749062" cy="587710"/>
          </a:xfrm>
          <a:prstGeom prst="rect">
            <a:avLst/>
          </a:prstGeom>
        </p:spPr>
      </p:pic>
      <p:pic>
        <p:nvPicPr>
          <p:cNvPr id="196" name="Image 192" descr=" "/>
          <p:cNvPicPr>
            <a:picLocks noChangeAspect="1"/>
          </p:cNvPicPr>
          <p:nvPr/>
        </p:nvPicPr>
        <p:blipFill>
          <a:blip>
            <a:extLst>
              <a:ext uri="{96DAC541-7B7A-43D3-8B79-37D633B846F1}">
                <asvg:svgBlip xmlns:asvg="http://schemas.microsoft.com/office/drawing/2016/SVG/main" r:embed="rId188"/>
              </a:ext>
            </a:extLst>
          </a:blip>
          <a:stretch>
            <a:fillRect/>
          </a:stretch>
        </p:blipFill>
        <p:spPr>
          <a:xfrm>
            <a:off x="10407635" y="7335078"/>
            <a:ext cx="749063" cy="587707"/>
          </a:xfrm>
          <a:prstGeom prst="rect">
            <a:avLst/>
          </a:prstGeom>
        </p:spPr>
      </p:pic>
      <p:pic>
        <p:nvPicPr>
          <p:cNvPr id="197" name="Image 193" descr=" "/>
          <p:cNvPicPr>
            <a:picLocks noChangeAspect="1"/>
          </p:cNvPicPr>
          <p:nvPr/>
        </p:nvPicPr>
        <p:blipFill>
          <a:blip>
            <a:extLst>
              <a:ext uri="{96DAC541-7B7A-43D3-8B79-37D633B846F1}">
                <asvg:svgBlip xmlns:asvg="http://schemas.microsoft.com/office/drawing/2016/SVG/main" r:embed="rId189"/>
              </a:ext>
            </a:extLst>
          </a:blip>
          <a:stretch>
            <a:fillRect/>
          </a:stretch>
        </p:blipFill>
        <p:spPr>
          <a:xfrm>
            <a:off x="16898307" y="8693259"/>
            <a:ext cx="749062" cy="587707"/>
          </a:xfrm>
          <a:prstGeom prst="rect">
            <a:avLst/>
          </a:prstGeom>
        </p:spPr>
      </p:pic>
      <p:pic>
        <p:nvPicPr>
          <p:cNvPr id="198" name="Image 194" descr=" "/>
          <p:cNvPicPr>
            <a:picLocks noChangeAspect="1"/>
          </p:cNvPicPr>
          <p:nvPr/>
        </p:nvPicPr>
        <p:blipFill>
          <a:blip>
            <a:extLst>
              <a:ext uri="{96DAC541-7B7A-43D3-8B79-37D633B846F1}">
                <asvg:svgBlip xmlns:asvg="http://schemas.microsoft.com/office/drawing/2016/SVG/main" r:embed="rId190"/>
              </a:ext>
            </a:extLst>
          </a:blip>
          <a:stretch>
            <a:fillRect/>
          </a:stretch>
        </p:blipFill>
        <p:spPr>
          <a:xfrm>
            <a:off x="10887896" y="12929034"/>
            <a:ext cx="143361" cy="189929"/>
          </a:xfrm>
          <a:prstGeom prst="rect">
            <a:avLst/>
          </a:prstGeom>
        </p:spPr>
      </p:pic>
      <p:pic>
        <p:nvPicPr>
          <p:cNvPr id="199" name="Image 195" descr=" "/>
          <p:cNvPicPr>
            <a:picLocks noChangeAspect="1"/>
          </p:cNvPicPr>
          <p:nvPr/>
        </p:nvPicPr>
        <p:blipFill>
          <a:blip>
            <a:extLst>
              <a:ext uri="{96DAC541-7B7A-43D3-8B79-37D633B846F1}">
                <asvg:svgBlip xmlns:asvg="http://schemas.microsoft.com/office/drawing/2016/SVG/main" r:embed="rId191"/>
              </a:ext>
            </a:extLst>
          </a:blip>
          <a:stretch>
            <a:fillRect/>
          </a:stretch>
        </p:blipFill>
        <p:spPr>
          <a:xfrm>
            <a:off x="7536831" y="13792684"/>
            <a:ext cx="143361" cy="189929"/>
          </a:xfrm>
          <a:prstGeom prst="rect">
            <a:avLst/>
          </a:prstGeom>
        </p:spPr>
      </p:pic>
      <p:pic>
        <p:nvPicPr>
          <p:cNvPr id="200" name="Image 196" descr=" "/>
          <p:cNvPicPr>
            <a:picLocks noChangeAspect="1"/>
          </p:cNvPicPr>
          <p:nvPr/>
        </p:nvPicPr>
        <p:blipFill>
          <a:blip>
            <a:extLst>
              <a:ext uri="{96DAC541-7B7A-43D3-8B79-37D633B846F1}">
                <asvg:svgBlip xmlns:asvg="http://schemas.microsoft.com/office/drawing/2016/SVG/main" r:embed="rId191"/>
              </a:ext>
            </a:extLst>
          </a:blip>
          <a:stretch>
            <a:fillRect/>
          </a:stretch>
        </p:blipFill>
        <p:spPr>
          <a:xfrm>
            <a:off x="1054232" y="15938500"/>
            <a:ext cx="143361" cy="189929"/>
          </a:xfrm>
          <a:prstGeom prst="rect">
            <a:avLst/>
          </a:prstGeom>
        </p:spPr>
      </p:pic>
      <p:pic>
        <p:nvPicPr>
          <p:cNvPr id="201" name="Image 197" descr=" "/>
          <p:cNvPicPr>
            <a:picLocks noChangeAspect="1"/>
          </p:cNvPicPr>
          <p:nvPr/>
        </p:nvPicPr>
        <p:blipFill>
          <a:blip>
            <a:extLst>
              <a:ext uri="{96DAC541-7B7A-43D3-8B79-37D633B846F1}">
                <asvg:svgBlip xmlns:asvg="http://schemas.microsoft.com/office/drawing/2016/SVG/main" r:embed="rId192"/>
              </a:ext>
            </a:extLst>
          </a:blip>
          <a:stretch>
            <a:fillRect/>
          </a:stretch>
        </p:blipFill>
        <p:spPr>
          <a:xfrm>
            <a:off x="17353482" y="12653113"/>
            <a:ext cx="143361" cy="189929"/>
          </a:xfrm>
          <a:prstGeom prst="rect">
            <a:avLst/>
          </a:prstGeom>
        </p:spPr>
      </p:pic>
      <p:pic>
        <p:nvPicPr>
          <p:cNvPr id="202" name="Image 198" descr=" "/>
          <p:cNvPicPr>
            <a:picLocks noChangeAspect="1"/>
          </p:cNvPicPr>
          <p:nvPr/>
        </p:nvPicPr>
        <p:blipFill>
          <a:blip>
            <a:extLst>
              <a:ext uri="{96DAC541-7B7A-43D3-8B79-37D633B846F1}">
                <asvg:svgBlip xmlns:asvg="http://schemas.microsoft.com/office/drawing/2016/SVG/main" r:embed="rId193"/>
              </a:ext>
            </a:extLst>
          </a:blip>
          <a:stretch>
            <a:fillRect/>
          </a:stretch>
        </p:blipFill>
        <p:spPr>
          <a:xfrm>
            <a:off x="12575970" y="9546149"/>
            <a:ext cx="143361" cy="189929"/>
          </a:xfrm>
          <a:prstGeom prst="rect">
            <a:avLst/>
          </a:prstGeom>
        </p:spPr>
      </p:pic>
      <p:pic>
        <p:nvPicPr>
          <p:cNvPr id="203" name="Image 199" descr=" "/>
          <p:cNvPicPr>
            <a:picLocks noChangeAspect="1"/>
          </p:cNvPicPr>
          <p:nvPr/>
        </p:nvPicPr>
        <p:blipFill>
          <a:blip>
            <a:extLst>
              <a:ext uri="{96DAC541-7B7A-43D3-8B79-37D633B846F1}">
                <asvg:svgBlip xmlns:asvg="http://schemas.microsoft.com/office/drawing/2016/SVG/main" r:embed="rId194"/>
              </a:ext>
            </a:extLst>
          </a:blip>
          <a:stretch>
            <a:fillRect/>
          </a:stretch>
        </p:blipFill>
        <p:spPr>
          <a:xfrm>
            <a:off x="10171089" y="8241726"/>
            <a:ext cx="143361" cy="189929"/>
          </a:xfrm>
          <a:prstGeom prst="rect">
            <a:avLst/>
          </a:prstGeom>
        </p:spPr>
      </p:pic>
      <p:pic>
        <p:nvPicPr>
          <p:cNvPr id="204" name="Image 200" descr=" "/>
          <p:cNvPicPr>
            <a:picLocks noChangeAspect="1"/>
          </p:cNvPicPr>
          <p:nvPr/>
        </p:nvPicPr>
        <p:blipFill>
          <a:blip>
            <a:extLst>
              <a:ext uri="{96DAC541-7B7A-43D3-8B79-37D633B846F1}">
                <asvg:svgBlip xmlns:asvg="http://schemas.microsoft.com/office/drawing/2016/SVG/main" r:embed="rId195"/>
              </a:ext>
            </a:extLst>
          </a:blip>
          <a:stretch>
            <a:fillRect/>
          </a:stretch>
        </p:blipFill>
        <p:spPr>
          <a:xfrm>
            <a:off x="927216" y="4229100"/>
            <a:ext cx="4239903" cy="4094181"/>
          </a:xfrm>
          <a:prstGeom prst="rect">
            <a:avLst/>
          </a:prstGeom>
        </p:spPr>
      </p:pic>
      <p:pic>
        <p:nvPicPr>
          <p:cNvPr id="205" name="Image 201" descr=" "/>
          <p:cNvPicPr>
            <a:picLocks noChangeAspect="1"/>
          </p:cNvPicPr>
          <p:nvPr/>
        </p:nvPicPr>
        <p:blipFill>
          <a:blip>
            <a:extLst>
              <a:ext uri="{96DAC541-7B7A-43D3-8B79-37D633B846F1}">
                <asvg:svgBlip xmlns:asvg="http://schemas.microsoft.com/office/drawing/2016/SVG/main" r:embed="rId196"/>
              </a:ext>
            </a:extLst>
          </a:blip>
          <a:stretch>
            <a:fillRect/>
          </a:stretch>
        </p:blipFill>
        <p:spPr>
          <a:xfrm>
            <a:off x="3835043" y="6749355"/>
            <a:ext cx="388296" cy="344026"/>
          </a:xfrm>
          <a:prstGeom prst="rect">
            <a:avLst/>
          </a:prstGeom>
        </p:spPr>
      </p:pic>
      <p:pic>
        <p:nvPicPr>
          <p:cNvPr id="206" name="Image 202" descr=" "/>
          <p:cNvPicPr>
            <a:picLocks noChangeAspect="1"/>
          </p:cNvPicPr>
          <p:nvPr/>
        </p:nvPicPr>
        <p:blipFill>
          <a:blip>
            <a:extLst>
              <a:ext uri="{96DAC541-7B7A-43D3-8B79-37D633B846F1}">
                <asvg:svgBlip xmlns:asvg="http://schemas.microsoft.com/office/drawing/2016/SVG/main" r:embed="rId197"/>
              </a:ext>
            </a:extLst>
          </a:blip>
          <a:stretch>
            <a:fillRect/>
          </a:stretch>
        </p:blipFill>
        <p:spPr>
          <a:xfrm>
            <a:off x="4177928" y="7544907"/>
            <a:ext cx="200706" cy="200679"/>
          </a:xfrm>
          <a:prstGeom prst="rect">
            <a:avLst/>
          </a:prstGeom>
        </p:spPr>
      </p:pic>
      <p:pic>
        <p:nvPicPr>
          <p:cNvPr id="207" name="Image 203" descr=" "/>
          <p:cNvPicPr>
            <a:picLocks noChangeAspect="1"/>
          </p:cNvPicPr>
          <p:nvPr/>
        </p:nvPicPr>
        <p:blipFill>
          <a:blip r:embed="rId198"/>
          <a:stretch>
            <a:fillRect/>
          </a:stretch>
        </p:blipFill>
        <p:spPr>
          <a:xfrm>
            <a:off x="20144718" y="15570200"/>
            <a:ext cx="292137" cy="228600"/>
          </a:xfrm>
          <a:prstGeom prst="rect">
            <a:avLst/>
          </a:prstGeom>
        </p:spPr>
      </p:pic>
      <p:sp>
        <p:nvSpPr>
          <p:cNvPr id="208" name="Text 2"/>
          <p:cNvSpPr/>
          <p:nvPr/>
        </p:nvSpPr>
        <p:spPr>
          <a:xfrm>
            <a:off x="18620527" y="4978400"/>
            <a:ext cx="1752819" cy="457200"/>
          </a:xfrm>
          <a:prstGeom prst="rect">
            <a:avLst/>
          </a:prstGeom>
          <a:noFill/>
          <a:ln/>
        </p:spPr>
        <p:txBody>
          <a:bodyPr wrap="square" lIns="0" tIns="0" rIns="0" bIns="0" rtlCol="0" anchor="ctr"/>
          <a:lstStyle/>
          <a:p>
            <a:pPr marL="0" indent="0" algn="l">
              <a:lnSpc>
                <a:spcPts val="2800"/>
              </a:lnSpc>
              <a:buNone/>
            </a:pPr>
            <a:r>
              <a:rPr lang="en-US" sz="2400">
                <a:solidFill>
                  <a:srgbClr val="FFFFFF">
                    <a:alpha val="100000"/>
                  </a:srgbClr>
                </a:solidFill>
                <a:latin typeface="Poppins Bold" pitchFamily="34" charset="0"/>
                <a:ea typeface="Poppins Bold" pitchFamily="34" charset="-122"/>
                <a:cs typeface="Poppins Bold" pitchFamily="34" charset="-120"/>
              </a:rPr>
              <a:t>PODOLSKY</a:t>
            </a:r>
            <a:endParaRPr lang="en-US" sz="2400"/>
          </a:p>
        </p:txBody>
      </p:sp>
      <p:sp>
        <p:nvSpPr>
          <p:cNvPr id="209" name="Text 3"/>
          <p:cNvSpPr/>
          <p:nvPr/>
        </p:nvSpPr>
        <p:spPr>
          <a:xfrm>
            <a:off x="17871134" y="8204200"/>
            <a:ext cx="3480235" cy="812800"/>
          </a:xfrm>
          <a:prstGeom prst="rect">
            <a:avLst/>
          </a:prstGeom>
          <a:noFill/>
          <a:ln/>
        </p:spPr>
        <p:txBody>
          <a:bodyPr wrap="square" lIns="0" tIns="0" rIns="0" bIns="0" rtlCol="0" anchor="ctr"/>
          <a:lstStyle/>
          <a:p>
            <a:pPr marL="0" indent="0" algn="l">
              <a:lnSpc>
                <a:spcPts val="2800"/>
              </a:lnSpc>
              <a:buNone/>
            </a:pPr>
            <a:r>
              <a:rPr lang="en-US" sz="2400">
                <a:solidFill>
                  <a:srgbClr val="FFFFFF">
                    <a:alpha val="100000"/>
                  </a:srgbClr>
                </a:solidFill>
                <a:latin typeface="Poppins Bold" pitchFamily="34" charset="0"/>
                <a:ea typeface="Poppins Bold" pitchFamily="34" charset="-122"/>
                <a:cs typeface="Poppins Bold" pitchFamily="34" charset="-120"/>
              </a:rPr>
              <a:t>Glencore</a:t>
            </a:r>
            <a:endParaRPr lang="en-US" sz="2400"/>
          </a:p>
          <a:p>
            <a:pPr marL="0" indent="0" algn="l">
              <a:lnSpc>
                <a:spcPts val="2800"/>
              </a:lnSpc>
              <a:buNone/>
            </a:pPr>
            <a:r>
              <a:rPr lang="en-US" sz="2400">
                <a:solidFill>
                  <a:srgbClr val="FFFFFF">
                    <a:alpha val="100000"/>
                  </a:srgbClr>
                </a:solidFill>
                <a:latin typeface="Poppins Bold" pitchFamily="34" charset="0"/>
                <a:ea typeface="Poppins Bold" pitchFamily="34" charset="-122"/>
                <a:cs typeface="Poppins Bold" pitchFamily="34" charset="-120"/>
              </a:rPr>
              <a:t>Falconbridge Smelter</a:t>
            </a:r>
            <a:endParaRPr lang="en-US" sz="2400"/>
          </a:p>
        </p:txBody>
      </p:sp>
      <p:sp>
        <p:nvSpPr>
          <p:cNvPr id="210" name="Text 4"/>
          <p:cNvSpPr/>
          <p:nvPr/>
        </p:nvSpPr>
        <p:spPr>
          <a:xfrm>
            <a:off x="14340092" y="10058400"/>
            <a:ext cx="3124591" cy="457200"/>
          </a:xfrm>
          <a:prstGeom prst="rect">
            <a:avLst/>
          </a:prstGeom>
          <a:noFill/>
          <a:ln/>
        </p:spPr>
        <p:txBody>
          <a:bodyPr wrap="square" lIns="0" tIns="0" rIns="0" bIns="0" rtlCol="0" anchor="ctr"/>
          <a:lstStyle/>
          <a:p>
            <a:pPr marL="0" indent="0" algn="l">
              <a:lnSpc>
                <a:spcPts val="2800"/>
              </a:lnSpc>
              <a:buNone/>
            </a:pPr>
            <a:r>
              <a:rPr lang="en-US" sz="2400">
                <a:solidFill>
                  <a:srgbClr val="FFFFFF">
                    <a:alpha val="100000"/>
                  </a:srgbClr>
                </a:solidFill>
                <a:latin typeface="Poppins Bold" pitchFamily="34" charset="0"/>
                <a:ea typeface="Poppins Bold" pitchFamily="34" charset="-122"/>
                <a:cs typeface="Poppins Bold" pitchFamily="34" charset="-120"/>
              </a:rPr>
              <a:t>Vale Clarabelle Mill</a:t>
            </a:r>
            <a:endParaRPr lang="en-US" sz="2400"/>
          </a:p>
        </p:txBody>
      </p:sp>
      <p:sp>
        <p:nvSpPr>
          <p:cNvPr id="211" name="Text 5"/>
          <p:cNvSpPr/>
          <p:nvPr/>
        </p:nvSpPr>
        <p:spPr>
          <a:xfrm>
            <a:off x="13908238" y="10744200"/>
            <a:ext cx="4026403" cy="457200"/>
          </a:xfrm>
          <a:prstGeom prst="rect">
            <a:avLst/>
          </a:prstGeom>
          <a:noFill/>
          <a:ln/>
        </p:spPr>
        <p:txBody>
          <a:bodyPr wrap="square" lIns="0" tIns="0" rIns="0" bIns="0" rtlCol="0" anchor="ctr"/>
          <a:lstStyle/>
          <a:p>
            <a:pPr marL="0" indent="0" algn="l">
              <a:lnSpc>
                <a:spcPts val="2800"/>
              </a:lnSpc>
              <a:buNone/>
            </a:pPr>
            <a:r>
              <a:rPr lang="en-US" sz="2400">
                <a:solidFill>
                  <a:srgbClr val="FFFFFF">
                    <a:alpha val="100000"/>
                  </a:srgbClr>
                </a:solidFill>
                <a:latin typeface="Poppins Bold" pitchFamily="34" charset="0"/>
                <a:ea typeface="Poppins Bold" pitchFamily="34" charset="-122"/>
                <a:cs typeface="Poppins Bold" pitchFamily="34" charset="-120"/>
              </a:rPr>
              <a:t>Vale Copper Cliff Smelter</a:t>
            </a:r>
            <a:endParaRPr lang="en-US" sz="2400"/>
          </a:p>
        </p:txBody>
      </p:sp>
      <p:sp>
        <p:nvSpPr>
          <p:cNvPr id="212" name="Text 6"/>
          <p:cNvSpPr/>
          <p:nvPr/>
        </p:nvSpPr>
        <p:spPr>
          <a:xfrm>
            <a:off x="20944918" y="15468600"/>
            <a:ext cx="2629229" cy="457200"/>
          </a:xfrm>
          <a:prstGeom prst="rect">
            <a:avLst/>
          </a:prstGeom>
          <a:noFill/>
          <a:ln/>
        </p:spPr>
        <p:txBody>
          <a:bodyPr wrap="square" lIns="0" tIns="0" rIns="0" bIns="0" rtlCol="0" anchor="ctr"/>
          <a:lstStyle/>
          <a:p>
            <a:pPr marL="0" indent="0" algn="l">
              <a:lnSpc>
                <a:spcPts val="2800"/>
              </a:lnSpc>
              <a:buNone/>
            </a:pPr>
            <a:r>
              <a:rPr lang="en-US" sz="2400">
                <a:solidFill>
                  <a:srgbClr val="FFFFFF">
                    <a:alpha val="100000"/>
                  </a:srgbClr>
                </a:solidFill>
                <a:latin typeface="Lato Black" panose="020F0A02020204030203" pitchFamily="34" charset="0"/>
                <a:ea typeface="Poppins Bold" pitchFamily="34" charset="-122"/>
                <a:cs typeface="Poppins Bold" pitchFamily="34" charset="-120"/>
              </a:rPr>
              <a:t>Magna Property</a:t>
            </a:r>
            <a:endParaRPr lang="en-US" sz="2400">
              <a:latin typeface="Lato Black" panose="020F0A02020204030203" pitchFamily="34" charset="0"/>
            </a:endParaRPr>
          </a:p>
        </p:txBody>
      </p:sp>
      <p:sp>
        <p:nvSpPr>
          <p:cNvPr id="213" name="Text 7"/>
          <p:cNvSpPr/>
          <p:nvPr/>
        </p:nvSpPr>
        <p:spPr>
          <a:xfrm>
            <a:off x="8446556" y="4902200"/>
            <a:ext cx="1308264" cy="457200"/>
          </a:xfrm>
          <a:prstGeom prst="rect">
            <a:avLst/>
          </a:prstGeom>
          <a:noFill/>
          <a:ln/>
        </p:spPr>
        <p:txBody>
          <a:bodyPr wrap="square" lIns="0" tIns="0" rIns="0" bIns="0" rtlCol="0" anchor="ctr"/>
          <a:lstStyle/>
          <a:p>
            <a:pPr marL="0" indent="0" algn="ctr">
              <a:lnSpc>
                <a:spcPts val="2800"/>
              </a:lnSpc>
              <a:buNone/>
            </a:pPr>
            <a:r>
              <a:rPr lang="en-US" sz="2400">
                <a:solidFill>
                  <a:srgbClr val="FFFFFF">
                    <a:alpha val="100000"/>
                  </a:srgbClr>
                </a:solidFill>
                <a:latin typeface="Poppins Bold" pitchFamily="34" charset="0"/>
                <a:ea typeface="Poppins Bold" pitchFamily="34" charset="-122"/>
                <a:cs typeface="Poppins Bold" pitchFamily="34" charset="-120"/>
              </a:rPr>
              <a:t>LEVACK</a:t>
            </a:r>
            <a:endParaRPr lang="en-US" sz="2400"/>
          </a:p>
        </p:txBody>
      </p:sp>
      <p:sp>
        <p:nvSpPr>
          <p:cNvPr id="214" name="Text 8"/>
          <p:cNvSpPr/>
          <p:nvPr/>
        </p:nvSpPr>
        <p:spPr>
          <a:xfrm>
            <a:off x="3251606" y="8432800"/>
            <a:ext cx="2680035" cy="457200"/>
          </a:xfrm>
          <a:prstGeom prst="rect">
            <a:avLst/>
          </a:prstGeom>
          <a:noFill/>
          <a:ln/>
        </p:spPr>
        <p:txBody>
          <a:bodyPr wrap="square" lIns="0" tIns="0" rIns="0" bIns="0" rtlCol="0" anchor="ctr"/>
          <a:lstStyle/>
          <a:p>
            <a:pPr marL="0" indent="0" algn="r">
              <a:lnSpc>
                <a:spcPts val="2800"/>
              </a:lnSpc>
              <a:buNone/>
            </a:pPr>
            <a:r>
              <a:rPr lang="en-US" sz="2400">
                <a:solidFill>
                  <a:srgbClr val="FFFFFF">
                    <a:alpha val="100000"/>
                  </a:srgbClr>
                </a:solidFill>
                <a:latin typeface="Poppins Bold" pitchFamily="34" charset="0"/>
                <a:ea typeface="Poppins Bold" pitchFamily="34" charset="-122"/>
                <a:cs typeface="Poppins Bold" pitchFamily="34" charset="-120"/>
              </a:rPr>
              <a:t>McCREEDY WEST</a:t>
            </a:r>
            <a:endParaRPr lang="en-US" sz="2400"/>
          </a:p>
        </p:txBody>
      </p:sp>
      <p:sp>
        <p:nvSpPr>
          <p:cNvPr id="215" name="Text 9"/>
          <p:cNvSpPr/>
          <p:nvPr/>
        </p:nvSpPr>
        <p:spPr>
          <a:xfrm>
            <a:off x="2133867" y="12255500"/>
            <a:ext cx="2248181" cy="457200"/>
          </a:xfrm>
          <a:prstGeom prst="rect">
            <a:avLst/>
          </a:prstGeom>
          <a:noFill/>
          <a:ln/>
        </p:spPr>
        <p:txBody>
          <a:bodyPr wrap="square" lIns="0" tIns="0" rIns="0" bIns="0" rtlCol="0" anchor="ctr"/>
          <a:lstStyle/>
          <a:p>
            <a:pPr marL="0" indent="0" algn="r">
              <a:lnSpc>
                <a:spcPts val="2800"/>
              </a:lnSpc>
              <a:buNone/>
            </a:pPr>
            <a:r>
              <a:rPr lang="en-US" sz="2400">
                <a:solidFill>
                  <a:srgbClr val="FFFFFF">
                    <a:alpha val="100000"/>
                  </a:srgbClr>
                </a:solidFill>
                <a:latin typeface="Poppins Bold" pitchFamily="34" charset="0"/>
                <a:ea typeface="Poppins Bold" pitchFamily="34" charset="-122"/>
                <a:cs typeface="Poppins Bold" pitchFamily="34" charset="-120"/>
              </a:rPr>
              <a:t>SHAKESPEARE</a:t>
            </a:r>
            <a:endParaRPr lang="en-US" sz="2400"/>
          </a:p>
        </p:txBody>
      </p:sp>
      <p:sp>
        <p:nvSpPr>
          <p:cNvPr id="216" name="Text 10"/>
          <p:cNvSpPr/>
          <p:nvPr/>
        </p:nvSpPr>
        <p:spPr>
          <a:xfrm>
            <a:off x="9602400" y="15163800"/>
            <a:ext cx="1829029" cy="457200"/>
          </a:xfrm>
          <a:prstGeom prst="rect">
            <a:avLst/>
          </a:prstGeom>
          <a:noFill/>
          <a:ln/>
        </p:spPr>
        <p:txBody>
          <a:bodyPr wrap="square" lIns="0" tIns="0" rIns="0" bIns="0" rtlCol="0" anchor="ctr"/>
          <a:lstStyle/>
          <a:p>
            <a:pPr marL="0" indent="0" algn="ctr">
              <a:lnSpc>
                <a:spcPts val="2800"/>
              </a:lnSpc>
              <a:buNone/>
            </a:pPr>
            <a:r>
              <a:rPr lang="en-US" sz="2400">
                <a:solidFill>
                  <a:srgbClr val="FFFFFF">
                    <a:alpha val="100000"/>
                  </a:srgbClr>
                </a:solidFill>
                <a:latin typeface="Poppins Bold" pitchFamily="34" charset="0"/>
                <a:ea typeface="Poppins Bold" pitchFamily="34" charset="-122"/>
                <a:cs typeface="Poppins Bold" pitchFamily="34" charset="-120"/>
              </a:rPr>
              <a:t>CREAN HILL</a:t>
            </a:r>
            <a:endParaRPr lang="en-US" sz="2400"/>
          </a:p>
        </p:txBody>
      </p:sp>
      <p:sp>
        <p:nvSpPr>
          <p:cNvPr id="217" name="Text 11"/>
          <p:cNvSpPr/>
          <p:nvPr/>
        </p:nvSpPr>
        <p:spPr>
          <a:xfrm>
            <a:off x="14382431" y="11370733"/>
            <a:ext cx="3192332" cy="1693333"/>
          </a:xfrm>
          <a:prstGeom prst="rect">
            <a:avLst/>
          </a:prstGeom>
          <a:noFill/>
          <a:ln/>
        </p:spPr>
        <p:txBody>
          <a:bodyPr wrap="square" lIns="0" tIns="0" rIns="0" bIns="0" rtlCol="0" anchor="ctr"/>
          <a:lstStyle/>
          <a:p>
            <a:pPr marL="0" indent="0" algn="ctr">
              <a:buNone/>
            </a:pPr>
            <a:r>
              <a:rPr lang="en-US" sz="4000">
                <a:solidFill>
                  <a:srgbClr val="FFFFFF">
                    <a:alpha val="60000"/>
                  </a:srgbClr>
                </a:solidFill>
                <a:latin typeface="Poppins ExtraBold" pitchFamily="34" charset="0"/>
                <a:ea typeface="Poppins ExtraBold" pitchFamily="34" charset="-122"/>
                <a:cs typeface="Poppins ExtraBold" pitchFamily="34" charset="-120"/>
              </a:rPr>
              <a:t>City of Sudbury</a:t>
            </a:r>
            <a:endParaRPr lang="en-US" sz="4000"/>
          </a:p>
        </p:txBody>
      </p:sp>
      <p:sp>
        <p:nvSpPr>
          <p:cNvPr id="218" name="Text 12"/>
          <p:cNvSpPr/>
          <p:nvPr/>
        </p:nvSpPr>
        <p:spPr>
          <a:xfrm>
            <a:off x="11393324" y="7289800"/>
            <a:ext cx="2489511" cy="812800"/>
          </a:xfrm>
          <a:prstGeom prst="rect">
            <a:avLst/>
          </a:prstGeom>
          <a:noFill/>
          <a:ln/>
        </p:spPr>
        <p:txBody>
          <a:bodyPr wrap="square" lIns="0" tIns="0" rIns="0" bIns="0" rtlCol="0" anchor="ctr"/>
          <a:lstStyle/>
          <a:p>
            <a:pPr marL="0" indent="0" algn="l">
              <a:lnSpc>
                <a:spcPts val="2800"/>
              </a:lnSpc>
              <a:buNone/>
            </a:pPr>
            <a:r>
              <a:rPr lang="en-US" sz="2400">
                <a:solidFill>
                  <a:srgbClr val="FFFFFF">
                    <a:alpha val="100000"/>
                  </a:srgbClr>
                </a:solidFill>
                <a:latin typeface="Poppins Bold" pitchFamily="34" charset="0"/>
                <a:ea typeface="Poppins Bold" pitchFamily="34" charset="-122"/>
                <a:cs typeface="Poppins Bold" pitchFamily="34" charset="-120"/>
              </a:rPr>
              <a:t>Glencore</a:t>
            </a:r>
            <a:endParaRPr lang="en-US" sz="2400"/>
          </a:p>
          <a:p>
            <a:pPr marL="0" indent="0" algn="l">
              <a:lnSpc>
                <a:spcPts val="2800"/>
              </a:lnSpc>
              <a:buNone/>
            </a:pPr>
            <a:r>
              <a:rPr lang="en-US" sz="2400">
                <a:solidFill>
                  <a:srgbClr val="FFFFFF">
                    <a:alpha val="100000"/>
                  </a:srgbClr>
                </a:solidFill>
                <a:latin typeface="Poppins Bold" pitchFamily="34" charset="0"/>
                <a:ea typeface="Poppins Bold" pitchFamily="34" charset="-122"/>
                <a:cs typeface="Poppins Bold" pitchFamily="34" charset="-120"/>
              </a:rPr>
              <a:t>Strathcona Mill</a:t>
            </a:r>
            <a:endParaRPr lang="en-US" sz="2400"/>
          </a:p>
        </p:txBody>
      </p:sp>
      <p:sp>
        <p:nvSpPr>
          <p:cNvPr id="219" name="Text 13"/>
          <p:cNvSpPr/>
          <p:nvPr/>
        </p:nvSpPr>
        <p:spPr>
          <a:xfrm>
            <a:off x="12765095" y="9245600"/>
            <a:ext cx="1447981" cy="419100"/>
          </a:xfrm>
          <a:prstGeom prst="rect">
            <a:avLst/>
          </a:prstGeom>
          <a:noFill/>
          <a:ln/>
        </p:spPr>
        <p:txBody>
          <a:bodyPr wrap="square" lIns="0" tIns="0" rIns="0" bIns="0" rtlCol="0" anchor="ctr"/>
          <a:lstStyle/>
          <a:p>
            <a:pPr marL="0" indent="0" algn="l">
              <a:buNone/>
            </a:pPr>
            <a:r>
              <a:rPr lang="en-US" sz="1800">
                <a:solidFill>
                  <a:srgbClr val="FFFFFF">
                    <a:alpha val="100000"/>
                  </a:srgbClr>
                </a:solidFill>
                <a:latin typeface="Poppins SemiBold" pitchFamily="34" charset="0"/>
                <a:ea typeface="Poppins SemiBold" pitchFamily="34" charset="-122"/>
                <a:cs typeface="Poppins SemiBold" pitchFamily="34" charset="-120"/>
              </a:rPr>
              <a:t>Chelmsford</a:t>
            </a:r>
            <a:endParaRPr lang="en-US" sz="1800"/>
          </a:p>
        </p:txBody>
      </p:sp>
      <p:sp>
        <p:nvSpPr>
          <p:cNvPr id="220" name="Text 14"/>
          <p:cNvSpPr/>
          <p:nvPr/>
        </p:nvSpPr>
        <p:spPr>
          <a:xfrm>
            <a:off x="16969321" y="17081500"/>
            <a:ext cx="1308264" cy="762000"/>
          </a:xfrm>
          <a:prstGeom prst="rect">
            <a:avLst/>
          </a:prstGeom>
          <a:noFill/>
          <a:ln/>
        </p:spPr>
        <p:txBody>
          <a:bodyPr wrap="square" lIns="0" tIns="0" rIns="0" bIns="0" rtlCol="0" anchor="ctr"/>
          <a:lstStyle/>
          <a:p>
            <a:pPr marL="0" indent="0" algn="ctr">
              <a:buNone/>
            </a:pPr>
            <a:r>
              <a:rPr lang="en-US" sz="1800">
                <a:solidFill>
                  <a:srgbClr val="FFFFFF">
                    <a:alpha val="100000"/>
                  </a:srgbClr>
                </a:solidFill>
                <a:latin typeface="Poppins SemiBold" pitchFamily="34" charset="0"/>
                <a:ea typeface="Poppins SemiBold" pitchFamily="34" charset="-122"/>
                <a:cs typeface="Poppins SemiBold" pitchFamily="34" charset="-120"/>
              </a:rPr>
              <a:t>~400km to</a:t>
            </a:r>
            <a:endParaRPr lang="en-US" sz="1800"/>
          </a:p>
          <a:p>
            <a:pPr marL="0" indent="0" algn="ctr">
              <a:buNone/>
            </a:pPr>
            <a:r>
              <a:rPr lang="en-US" sz="1800">
                <a:solidFill>
                  <a:srgbClr val="FFFFFF">
                    <a:alpha val="100000"/>
                  </a:srgbClr>
                </a:solidFill>
                <a:latin typeface="Poppins SemiBold" pitchFamily="34" charset="0"/>
                <a:ea typeface="Poppins SemiBold" pitchFamily="34" charset="-122"/>
                <a:cs typeface="Poppins SemiBold" pitchFamily="34" charset="-120"/>
              </a:rPr>
              <a:t>Toronto</a:t>
            </a:r>
            <a:endParaRPr lang="en-US" sz="1800"/>
          </a:p>
        </p:txBody>
      </p:sp>
      <p:sp>
        <p:nvSpPr>
          <p:cNvPr id="221" name="Text 15"/>
          <p:cNvSpPr/>
          <p:nvPr/>
        </p:nvSpPr>
        <p:spPr>
          <a:xfrm>
            <a:off x="5448981" y="2984500"/>
            <a:ext cx="1295562" cy="762000"/>
          </a:xfrm>
          <a:prstGeom prst="rect">
            <a:avLst/>
          </a:prstGeom>
          <a:noFill/>
          <a:ln/>
        </p:spPr>
        <p:txBody>
          <a:bodyPr wrap="square" lIns="0" tIns="0" rIns="0" bIns="0" rtlCol="0" anchor="ctr"/>
          <a:lstStyle/>
          <a:p>
            <a:pPr marL="0" indent="0" algn="ctr">
              <a:buNone/>
            </a:pPr>
            <a:r>
              <a:rPr lang="en-US" sz="1800">
                <a:solidFill>
                  <a:srgbClr val="FFFFFF">
                    <a:alpha val="100000"/>
                  </a:srgbClr>
                </a:solidFill>
                <a:latin typeface="Poppins SemiBold" pitchFamily="34" charset="0"/>
                <a:ea typeface="Poppins SemiBold" pitchFamily="34" charset="-122"/>
                <a:cs typeface="Poppins SemiBold" pitchFamily="34" charset="-120"/>
              </a:rPr>
              <a:t>~200km to</a:t>
            </a:r>
            <a:endParaRPr lang="en-US" sz="1800"/>
          </a:p>
          <a:p>
            <a:pPr marL="0" indent="0" algn="ctr">
              <a:buNone/>
            </a:pPr>
            <a:r>
              <a:rPr lang="en-US" sz="1800">
                <a:solidFill>
                  <a:srgbClr val="FFFFFF">
                    <a:alpha val="100000"/>
                  </a:srgbClr>
                </a:solidFill>
                <a:latin typeface="Poppins SemiBold" pitchFamily="34" charset="0"/>
                <a:ea typeface="Poppins SemiBold" pitchFamily="34" charset="-122"/>
                <a:cs typeface="Poppins SemiBold" pitchFamily="34" charset="-120"/>
              </a:rPr>
              <a:t>Timmins</a:t>
            </a:r>
            <a:endParaRPr lang="en-US" sz="1800"/>
          </a:p>
        </p:txBody>
      </p:sp>
      <p:sp>
        <p:nvSpPr>
          <p:cNvPr id="222" name="Text 16"/>
          <p:cNvSpPr/>
          <p:nvPr/>
        </p:nvSpPr>
        <p:spPr>
          <a:xfrm>
            <a:off x="10364495" y="8343900"/>
            <a:ext cx="889111" cy="419100"/>
          </a:xfrm>
          <a:prstGeom prst="rect">
            <a:avLst/>
          </a:prstGeom>
          <a:noFill/>
          <a:ln/>
        </p:spPr>
        <p:txBody>
          <a:bodyPr wrap="square" lIns="0" tIns="0" rIns="0" bIns="0" rtlCol="0" anchor="ctr"/>
          <a:lstStyle/>
          <a:p>
            <a:pPr marL="0" indent="0" algn="l">
              <a:buNone/>
            </a:pPr>
            <a:r>
              <a:rPr lang="en-US" sz="1800">
                <a:solidFill>
                  <a:srgbClr val="FFFFFF">
                    <a:alpha val="100000"/>
                  </a:srgbClr>
                </a:solidFill>
                <a:latin typeface="Poppins SemiBold" pitchFamily="34" charset="0"/>
                <a:ea typeface="Poppins SemiBold" pitchFamily="34" charset="-122"/>
                <a:cs typeface="Poppins SemiBold" pitchFamily="34" charset="-120"/>
              </a:rPr>
              <a:t>Levack</a:t>
            </a:r>
            <a:endParaRPr lang="en-US" sz="1800"/>
          </a:p>
        </p:txBody>
      </p:sp>
      <p:sp>
        <p:nvSpPr>
          <p:cNvPr id="223" name="Text 17"/>
          <p:cNvSpPr/>
          <p:nvPr/>
        </p:nvSpPr>
        <p:spPr>
          <a:xfrm>
            <a:off x="4242330" y="6413500"/>
            <a:ext cx="1066933" cy="419100"/>
          </a:xfrm>
          <a:prstGeom prst="rect">
            <a:avLst/>
          </a:prstGeom>
          <a:noFill/>
          <a:ln/>
        </p:spPr>
        <p:txBody>
          <a:bodyPr wrap="square" lIns="0" tIns="0" rIns="0" bIns="0" rtlCol="0" anchor="ctr"/>
          <a:lstStyle/>
          <a:p>
            <a:pPr marL="0" indent="0" algn="l">
              <a:buNone/>
            </a:pPr>
            <a:r>
              <a:rPr lang="en-US" sz="1800">
                <a:solidFill>
                  <a:srgbClr val="FFFFFF">
                    <a:alpha val="100000"/>
                  </a:srgbClr>
                </a:solidFill>
                <a:latin typeface="Poppins SemiBold" pitchFamily="34" charset="0"/>
                <a:ea typeface="Poppins SemiBold" pitchFamily="34" charset="-122"/>
                <a:cs typeface="Poppins SemiBold" pitchFamily="34" charset="-120"/>
              </a:rPr>
              <a:t>Sudbury</a:t>
            </a:r>
            <a:endParaRPr lang="en-US" sz="1800"/>
          </a:p>
        </p:txBody>
      </p:sp>
      <p:sp>
        <p:nvSpPr>
          <p:cNvPr id="224" name="Text 18"/>
          <p:cNvSpPr/>
          <p:nvPr/>
        </p:nvSpPr>
        <p:spPr>
          <a:xfrm>
            <a:off x="4445556" y="7531100"/>
            <a:ext cx="990724" cy="419100"/>
          </a:xfrm>
          <a:prstGeom prst="rect">
            <a:avLst/>
          </a:prstGeom>
          <a:noFill/>
          <a:ln/>
        </p:spPr>
        <p:txBody>
          <a:bodyPr wrap="square" lIns="0" tIns="0" rIns="0" bIns="0" rtlCol="0" anchor="ctr"/>
          <a:lstStyle/>
          <a:p>
            <a:pPr marL="0" indent="0" algn="l">
              <a:buNone/>
            </a:pPr>
            <a:r>
              <a:rPr lang="en-US" sz="1800">
                <a:solidFill>
                  <a:srgbClr val="FFFFFF">
                    <a:alpha val="100000"/>
                  </a:srgbClr>
                </a:solidFill>
                <a:latin typeface="Poppins SemiBold" pitchFamily="34" charset="0"/>
                <a:ea typeface="Poppins SemiBold" pitchFamily="34" charset="-122"/>
                <a:cs typeface="Poppins SemiBold" pitchFamily="34" charset="-120"/>
              </a:rPr>
              <a:t>Toronto</a:t>
            </a:r>
            <a:endParaRPr lang="en-US" sz="1800"/>
          </a:p>
        </p:txBody>
      </p:sp>
      <p:sp>
        <p:nvSpPr>
          <p:cNvPr id="225" name="Text 19"/>
          <p:cNvSpPr/>
          <p:nvPr/>
        </p:nvSpPr>
        <p:spPr>
          <a:xfrm>
            <a:off x="17528191" y="12801600"/>
            <a:ext cx="927216" cy="419100"/>
          </a:xfrm>
          <a:prstGeom prst="rect">
            <a:avLst/>
          </a:prstGeom>
          <a:noFill/>
          <a:ln/>
        </p:spPr>
        <p:txBody>
          <a:bodyPr wrap="square" lIns="0" tIns="0" rIns="0" bIns="0" rtlCol="0" anchor="ctr"/>
          <a:lstStyle/>
          <a:p>
            <a:pPr marL="0" indent="0" algn="l">
              <a:buNone/>
            </a:pPr>
            <a:r>
              <a:rPr lang="en-US" sz="1800">
                <a:solidFill>
                  <a:srgbClr val="FFFFFF">
                    <a:alpha val="100000"/>
                  </a:srgbClr>
                </a:solidFill>
                <a:latin typeface="Poppins SemiBold" pitchFamily="34" charset="0"/>
                <a:ea typeface="Poppins SemiBold" pitchFamily="34" charset="-122"/>
                <a:cs typeface="Poppins SemiBold" pitchFamily="34" charset="-120"/>
              </a:rPr>
              <a:t>Wanup</a:t>
            </a:r>
            <a:endParaRPr lang="en-US" sz="1800"/>
          </a:p>
        </p:txBody>
      </p:sp>
      <p:sp>
        <p:nvSpPr>
          <p:cNvPr id="226" name="Text 20"/>
          <p:cNvSpPr/>
          <p:nvPr/>
        </p:nvSpPr>
        <p:spPr>
          <a:xfrm>
            <a:off x="11075784" y="13081000"/>
            <a:ext cx="1181248" cy="419100"/>
          </a:xfrm>
          <a:prstGeom prst="rect">
            <a:avLst/>
          </a:prstGeom>
          <a:noFill/>
          <a:ln/>
        </p:spPr>
        <p:txBody>
          <a:bodyPr wrap="square" lIns="0" tIns="0" rIns="0" bIns="0" rtlCol="0" anchor="ctr"/>
          <a:lstStyle/>
          <a:p>
            <a:pPr marL="0" indent="0" algn="l">
              <a:buNone/>
            </a:pPr>
            <a:r>
              <a:rPr lang="en-US" sz="1800">
                <a:solidFill>
                  <a:srgbClr val="FFFFFF">
                    <a:alpha val="100000"/>
                  </a:srgbClr>
                </a:solidFill>
                <a:latin typeface="Poppins SemiBold" pitchFamily="34" charset="0"/>
                <a:ea typeface="Poppins SemiBold" pitchFamily="34" charset="-122"/>
                <a:cs typeface="Poppins SemiBold" pitchFamily="34" charset="-120"/>
              </a:rPr>
              <a:t>Whitefish</a:t>
            </a:r>
            <a:endParaRPr lang="en-US" sz="1800"/>
          </a:p>
        </p:txBody>
      </p:sp>
      <p:sp>
        <p:nvSpPr>
          <p:cNvPr id="227" name="Text 21"/>
          <p:cNvSpPr/>
          <p:nvPr/>
        </p:nvSpPr>
        <p:spPr>
          <a:xfrm>
            <a:off x="7836879" y="13690600"/>
            <a:ext cx="711289" cy="419100"/>
          </a:xfrm>
          <a:prstGeom prst="rect">
            <a:avLst/>
          </a:prstGeom>
          <a:noFill/>
          <a:ln/>
        </p:spPr>
        <p:txBody>
          <a:bodyPr wrap="square" lIns="0" tIns="0" rIns="0" bIns="0" rtlCol="0" anchor="ctr"/>
          <a:lstStyle/>
          <a:p>
            <a:pPr marL="0" indent="0" algn="l">
              <a:buNone/>
            </a:pPr>
            <a:r>
              <a:rPr lang="en-US" sz="1800">
                <a:solidFill>
                  <a:srgbClr val="FFFFFF">
                    <a:alpha val="100000"/>
                  </a:srgbClr>
                </a:solidFill>
                <a:latin typeface="Poppins SemiBold" pitchFamily="34" charset="0"/>
                <a:ea typeface="Poppins SemiBold" pitchFamily="34" charset="-122"/>
                <a:cs typeface="Poppins SemiBold" pitchFamily="34" charset="-120"/>
              </a:rPr>
              <a:t>Nairn</a:t>
            </a:r>
            <a:endParaRPr lang="en-US" sz="1800"/>
          </a:p>
        </p:txBody>
      </p:sp>
      <p:sp>
        <p:nvSpPr>
          <p:cNvPr id="228" name="Text 22"/>
          <p:cNvSpPr/>
          <p:nvPr/>
        </p:nvSpPr>
        <p:spPr>
          <a:xfrm>
            <a:off x="1346368" y="16205200"/>
            <a:ext cx="965321" cy="419100"/>
          </a:xfrm>
          <a:prstGeom prst="rect">
            <a:avLst/>
          </a:prstGeom>
          <a:noFill/>
          <a:ln/>
        </p:spPr>
        <p:txBody>
          <a:bodyPr wrap="square" lIns="0" tIns="0" rIns="0" bIns="0" rtlCol="0" anchor="ctr"/>
          <a:lstStyle/>
          <a:p>
            <a:pPr marL="0" indent="0" algn="l">
              <a:buNone/>
            </a:pPr>
            <a:r>
              <a:rPr lang="en-US" sz="1800">
                <a:solidFill>
                  <a:srgbClr val="FFFFFF">
                    <a:alpha val="100000"/>
                  </a:srgbClr>
                </a:solidFill>
                <a:latin typeface="Poppins SemiBold" pitchFamily="34" charset="0"/>
                <a:ea typeface="Poppins SemiBold" pitchFamily="34" charset="-122"/>
                <a:cs typeface="Poppins SemiBold" pitchFamily="34" charset="-120"/>
              </a:rPr>
              <a:t>Massey</a:t>
            </a:r>
            <a:endParaRPr lang="en-US" sz="1800"/>
          </a:p>
        </p:txBody>
      </p:sp>
      <p:pic>
        <p:nvPicPr>
          <p:cNvPr id="229" name="Image 204" descr=" "/>
          <p:cNvPicPr>
            <a:picLocks noChangeAspect="1"/>
          </p:cNvPicPr>
          <p:nvPr/>
        </p:nvPicPr>
        <p:blipFill>
          <a:blip>
            <a:extLst>
              <a:ext uri="{96DAC541-7B7A-43D3-8B79-37D633B846F1}">
                <asvg:svgBlip xmlns:asvg="http://schemas.microsoft.com/office/drawing/2016/SVG/main" r:embed="rId199"/>
              </a:ext>
            </a:extLst>
          </a:blip>
          <a:stretch>
            <a:fillRect/>
          </a:stretch>
        </p:blipFill>
        <p:spPr>
          <a:xfrm>
            <a:off x="16842302" y="5206997"/>
            <a:ext cx="1689317" cy="683090"/>
          </a:xfrm>
          <a:prstGeom prst="rect">
            <a:avLst/>
          </a:prstGeom>
        </p:spPr>
      </p:pic>
      <p:pic>
        <p:nvPicPr>
          <p:cNvPr id="230" name="Image 205" descr=" "/>
          <p:cNvPicPr>
            <a:picLocks noChangeAspect="1"/>
          </p:cNvPicPr>
          <p:nvPr/>
        </p:nvPicPr>
        <p:blipFill>
          <a:blip>
            <a:extLst>
              <a:ext uri="{96DAC541-7B7A-43D3-8B79-37D633B846F1}">
                <asvg:svgBlip xmlns:asvg="http://schemas.microsoft.com/office/drawing/2016/SVG/main" r:embed="rId200"/>
              </a:ext>
            </a:extLst>
          </a:blip>
          <a:stretch>
            <a:fillRect/>
          </a:stretch>
        </p:blipFill>
        <p:spPr>
          <a:xfrm>
            <a:off x="9094334" y="5384797"/>
            <a:ext cx="1084265" cy="2413009"/>
          </a:xfrm>
          <a:prstGeom prst="rect">
            <a:avLst/>
          </a:prstGeom>
        </p:spPr>
      </p:pic>
      <p:pic>
        <p:nvPicPr>
          <p:cNvPr id="231" name="Image 206" descr=" "/>
          <p:cNvPicPr>
            <a:picLocks noChangeAspect="1"/>
          </p:cNvPicPr>
          <p:nvPr/>
        </p:nvPicPr>
        <p:blipFill>
          <a:blip>
            <a:extLst>
              <a:ext uri="{96DAC541-7B7A-43D3-8B79-37D633B846F1}">
                <asvg:svgBlip xmlns:asvg="http://schemas.microsoft.com/office/drawing/2016/SVG/main" r:embed="rId201"/>
              </a:ext>
            </a:extLst>
          </a:blip>
          <a:stretch>
            <a:fillRect/>
          </a:stretch>
        </p:blipFill>
        <p:spPr>
          <a:xfrm>
            <a:off x="6020552" y="8195385"/>
            <a:ext cx="3556445" cy="453315"/>
          </a:xfrm>
          <a:prstGeom prst="rect">
            <a:avLst/>
          </a:prstGeom>
        </p:spPr>
      </p:pic>
      <p:pic>
        <p:nvPicPr>
          <p:cNvPr id="232" name="Image 207" descr=" "/>
          <p:cNvPicPr>
            <a:picLocks noChangeAspect="1"/>
          </p:cNvPicPr>
          <p:nvPr/>
        </p:nvPicPr>
        <p:blipFill>
          <a:blip>
            <a:extLst>
              <a:ext uri="{96DAC541-7B7A-43D3-8B79-37D633B846F1}">
                <asvg:svgBlip xmlns:asvg="http://schemas.microsoft.com/office/drawing/2016/SVG/main" r:embed="rId202"/>
              </a:ext>
            </a:extLst>
          </a:blip>
          <a:stretch>
            <a:fillRect/>
          </a:stretch>
        </p:blipFill>
        <p:spPr>
          <a:xfrm>
            <a:off x="10423381" y="12331700"/>
            <a:ext cx="187068" cy="2730500"/>
          </a:xfrm>
          <a:prstGeom prst="rect">
            <a:avLst/>
          </a:prstGeom>
        </p:spPr>
      </p:pic>
      <p:sp>
        <p:nvSpPr>
          <p:cNvPr id="233" name="Text 23"/>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ea typeface="Poppins Black" pitchFamily="34" charset="-122"/>
                <a:cs typeface="Poppins Black" pitchFamily="34" charset="-120"/>
              </a:rPr>
              <a:t>SUDBURY</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A World Class Mining District</a:t>
            </a:r>
            <a:endParaRPr lang="en-US" sz="7600">
              <a:solidFill>
                <a:srgbClr val="DED0B9"/>
              </a:solidFill>
              <a:latin typeface="Lato Black" panose="020F0A02020204030203"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24387048" cy="18288000"/>
          </a:xfrm>
          <a:prstGeom prst="rect">
            <a:avLst/>
          </a:prstGeom>
        </p:spPr>
      </p:pic>
      <p:pic>
        <p:nvPicPr>
          <p:cNvPr id="37" name="Image 1" descr=" ">
            <a:extLst>
              <a:ext uri="{FF2B5EF4-FFF2-40B4-BE49-F238E27FC236}">
                <a16:creationId xmlns:a16="http://schemas.microsoft.com/office/drawing/2014/main" id="{37FF0E39-8085-0874-5590-538986B5CA28}"/>
              </a:ext>
            </a:extLst>
          </p:cNvPr>
          <p:cNvPicPr>
            <a:picLocks noChangeAspect="1"/>
          </p:cNvPicPr>
          <p:nvPr/>
        </p:nvPicPr>
        <p:blipFill>
          <a:blip r:embed="rId3"/>
          <a:stretch>
            <a:fillRect/>
          </a:stretch>
        </p:blipFill>
        <p:spPr>
          <a:xfrm>
            <a:off x="-18899" y="3769964"/>
            <a:ext cx="14848156" cy="14503400"/>
          </a:xfrm>
          <a:prstGeom prst="rect">
            <a:avLst/>
          </a:prstGeom>
        </p:spPr>
      </p:pic>
      <p:pic>
        <p:nvPicPr>
          <p:cNvPr id="3" name="Picture 2" descr="image.png"/>
          <p:cNvPicPr>
            <a:picLocks noChangeAspect="1"/>
          </p:cNvPicPr>
          <p:nvPr/>
        </p:nvPicPr>
        <p:blipFill>
          <a:blip r:embed="rId4"/>
          <a:stretch>
            <a:fillRect/>
          </a:stretch>
        </p:blipFill>
        <p:spPr>
          <a:xfrm>
            <a:off x="546168" y="17348200"/>
            <a:ext cx="749394" cy="457200"/>
          </a:xfrm>
          <a:prstGeom prst="rect">
            <a:avLst/>
          </a:prstGeom>
        </p:spPr>
      </p:pic>
      <p:pic>
        <p:nvPicPr>
          <p:cNvPr id="4" name="Picture 3" descr="image.png"/>
          <p:cNvPicPr>
            <a:picLocks noChangeAspect="1"/>
          </p:cNvPicPr>
          <p:nvPr/>
        </p:nvPicPr>
        <p:blipFill>
          <a:blip r:embed="rId5"/>
          <a:stretch>
            <a:fillRect/>
          </a:stretch>
        </p:blipFill>
        <p:spPr>
          <a:xfrm>
            <a:off x="1587" y="14636"/>
            <a:ext cx="24384000" cy="5410200"/>
          </a:xfrm>
          <a:prstGeom prst="rect">
            <a:avLst/>
          </a:prstGeom>
        </p:spPr>
      </p:pic>
      <p:sp>
        <p:nvSpPr>
          <p:cNvPr id="5" name="TextBox 4"/>
          <p:cNvSpPr txBox="1"/>
          <p:nvPr/>
        </p:nvSpPr>
        <p:spPr>
          <a:xfrm>
            <a:off x="548640" y="17300448"/>
            <a:ext cx="580608" cy="461665"/>
          </a:xfrm>
          <a:prstGeom prst="rect">
            <a:avLst/>
          </a:prstGeom>
          <a:noFill/>
        </p:spPr>
        <p:txBody>
          <a:bodyPr wrap="none">
            <a:spAutoFit/>
          </a:bodyPr>
          <a:lstStyle/>
          <a:p>
            <a:pPr>
              <a:defRPr sz="2400">
                <a:solidFill>
                  <a:srgbClr val="B4B9BE"/>
                </a:solidFill>
                <a:latin typeface="Poppins Bold"/>
              </a:defRPr>
            </a:pPr>
            <a:r>
              <a:t>0</a:t>
            </a:r>
            <a:r>
              <a:rPr lang="en-US"/>
              <a:t>6</a:t>
            </a:r>
            <a:endParaRPr/>
          </a:p>
        </p:txBody>
      </p:sp>
      <p:sp>
        <p:nvSpPr>
          <p:cNvPr id="7" name="Rectangle 6"/>
          <p:cNvSpPr/>
          <p:nvPr/>
        </p:nvSpPr>
        <p:spPr>
          <a:xfrm>
            <a:off x="1347952" y="3991508"/>
            <a:ext cx="3200400" cy="987551"/>
          </a:xfrm>
          <a:prstGeom prst="rect">
            <a:avLst/>
          </a:prstGeom>
          <a:solidFill>
            <a:srgbClr val="DCDEDF"/>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716360" y="3968648"/>
            <a:ext cx="10972800" cy="987551"/>
          </a:xfrm>
          <a:prstGeom prst="rect">
            <a:avLst/>
          </a:prstGeom>
          <a:solidFill>
            <a:srgbClr val="DCDEDF"/>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ight Arrow 10"/>
          <p:cNvSpPr/>
          <p:nvPr/>
        </p:nvSpPr>
        <p:spPr>
          <a:xfrm>
            <a:off x="15917762" y="4189039"/>
            <a:ext cx="1874519" cy="685800"/>
          </a:xfrm>
          <a:prstGeom prst="rightArrow">
            <a:avLst/>
          </a:prstGeom>
          <a:solidFill>
            <a:srgbClr val="FFFFFF"/>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p:cNvSpPr/>
          <p:nvPr/>
        </p:nvSpPr>
        <p:spPr>
          <a:xfrm>
            <a:off x="1408544" y="16054232"/>
            <a:ext cx="21305520" cy="658368"/>
          </a:xfrm>
          <a:prstGeom prst="roundRect">
            <a:avLst/>
          </a:prstGeom>
          <a:gradFill flip="none" rotWithShape="1">
            <a:gsLst>
              <a:gs pos="3000">
                <a:srgbClr val="10253F"/>
              </a:gs>
              <a:gs pos="99000">
                <a:schemeClr val="accent1">
                  <a:lumMod val="30000"/>
                  <a:lumOff val="70000"/>
                  <a:alpha val="79000"/>
                </a:schemeClr>
              </a:gs>
            </a:gsLst>
            <a:lin ang="0" scaled="1"/>
            <a:tileRect/>
          </a:gradFill>
          <a:ln>
            <a:solidFill>
              <a:srgbClr val="BEC3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1408544" y="16054232"/>
            <a:ext cx="164592" cy="658368"/>
          </a:xfrm>
          <a:prstGeom prst="rect">
            <a:avLst/>
          </a:prstGeom>
          <a:solidFill>
            <a:srgbClr val="C38C69"/>
          </a:solidFill>
          <a:ln>
            <a:solidFill>
              <a:srgbClr val="B291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p:cNvSpPr/>
          <p:nvPr/>
        </p:nvSpPr>
        <p:spPr>
          <a:xfrm>
            <a:off x="4717516" y="13722512"/>
            <a:ext cx="17996548" cy="1874519"/>
          </a:xfrm>
          <a:prstGeom prst="roundRect">
            <a:avLst/>
          </a:prstGeom>
          <a:gradFill>
            <a:gsLst>
              <a:gs pos="57000">
                <a:srgbClr val="10253F"/>
              </a:gs>
              <a:gs pos="99000">
                <a:schemeClr val="accent1">
                  <a:lumMod val="30000"/>
                  <a:lumOff val="70000"/>
                  <a:alpha val="79000"/>
                </a:schemeClr>
              </a:gs>
            </a:gsLst>
            <a:lin ang="0" scaled="1"/>
          </a:gradFill>
          <a:ln>
            <a:solidFill>
              <a:srgbClr val="BEC3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4723244" y="13722512"/>
            <a:ext cx="164592" cy="1874519"/>
          </a:xfrm>
          <a:prstGeom prst="rect">
            <a:avLst/>
          </a:prstGeom>
          <a:solidFill>
            <a:srgbClr val="EBD3B4"/>
          </a:solidFill>
          <a:ln>
            <a:solidFill>
              <a:srgbClr val="B291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ounded Rectangle 20"/>
          <p:cNvSpPr/>
          <p:nvPr/>
        </p:nvSpPr>
        <p:spPr>
          <a:xfrm>
            <a:off x="4731232" y="11459372"/>
            <a:ext cx="17937112" cy="1874519"/>
          </a:xfrm>
          <a:prstGeom prst="roundRect">
            <a:avLst/>
          </a:prstGeom>
          <a:gradFill>
            <a:gsLst>
              <a:gs pos="58000">
                <a:srgbClr val="10253F"/>
              </a:gs>
              <a:gs pos="99000">
                <a:schemeClr val="accent1">
                  <a:lumMod val="30000"/>
                  <a:lumOff val="70000"/>
                  <a:alpha val="79000"/>
                </a:schemeClr>
              </a:gs>
            </a:gsLst>
            <a:lin ang="0" scaled="1"/>
          </a:gradFill>
          <a:ln>
            <a:solidFill>
              <a:srgbClr val="BEC3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4717516" y="11455332"/>
            <a:ext cx="164592" cy="1874519"/>
          </a:xfrm>
          <a:prstGeom prst="rect">
            <a:avLst/>
          </a:prstGeom>
          <a:solidFill>
            <a:srgbClr val="EBD3B4"/>
          </a:solidFill>
          <a:ln>
            <a:solidFill>
              <a:srgbClr val="B291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p:cNvSpPr/>
          <p:nvPr/>
        </p:nvSpPr>
        <p:spPr>
          <a:xfrm>
            <a:off x="14214715" y="7356214"/>
            <a:ext cx="8458200" cy="1871314"/>
          </a:xfrm>
          <a:prstGeom prst="roundRect">
            <a:avLst/>
          </a:prstGeom>
          <a:gradFill>
            <a:gsLst>
              <a:gs pos="38000">
                <a:srgbClr val="10253F"/>
              </a:gs>
              <a:gs pos="84000">
                <a:srgbClr val="6C7D96"/>
              </a:gs>
              <a:gs pos="100000">
                <a:schemeClr val="accent1">
                  <a:lumMod val="30000"/>
                  <a:lumOff val="70000"/>
                  <a:alpha val="79000"/>
                </a:schemeClr>
              </a:gs>
            </a:gsLst>
            <a:lin ang="0" scaled="1"/>
          </a:gradFill>
          <a:ln>
            <a:solidFill>
              <a:srgbClr val="BEC3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14233004" y="7356214"/>
            <a:ext cx="178308" cy="1837774"/>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14438744" y="8036043"/>
            <a:ext cx="7726679" cy="584775"/>
          </a:xfrm>
          <a:prstGeom prst="rect">
            <a:avLst/>
          </a:prstGeom>
          <a:noFill/>
        </p:spPr>
        <p:txBody>
          <a:bodyPr wrap="square" anchor="ctr">
            <a:spAutoFit/>
          </a:bodyPr>
          <a:lstStyle/>
          <a:p>
            <a:pPr algn="l">
              <a:defRPr sz="2400" b="1">
                <a:solidFill>
                  <a:srgbClr val="FFFFFF"/>
                </a:solidFill>
                <a:latin typeface="Poppins Bold"/>
              </a:defRPr>
            </a:pPr>
            <a:r>
              <a:rPr sz="3200">
                <a:latin typeface="Lato Black" panose="020F0A02020204030203" pitchFamily="34" charset="0"/>
              </a:rPr>
              <a:t>SHAKESPEARE</a:t>
            </a:r>
          </a:p>
        </p:txBody>
      </p:sp>
      <p:sp>
        <p:nvSpPr>
          <p:cNvPr id="32" name="TextBox 31"/>
          <p:cNvSpPr txBox="1"/>
          <p:nvPr/>
        </p:nvSpPr>
        <p:spPr>
          <a:xfrm>
            <a:off x="17597997" y="8106912"/>
            <a:ext cx="5111496" cy="461665"/>
          </a:xfrm>
          <a:prstGeom prst="rect">
            <a:avLst/>
          </a:prstGeom>
          <a:noFill/>
        </p:spPr>
        <p:txBody>
          <a:bodyPr wrap="square" anchor="t">
            <a:spAutoFit/>
          </a:bodyPr>
          <a:lstStyle/>
          <a:p>
            <a:pPr algn="l">
              <a:defRPr sz="1800" b="0">
                <a:solidFill>
                  <a:srgbClr val="DCDEDF"/>
                </a:solidFill>
                <a:latin typeface="Poppins Bold"/>
              </a:defRPr>
            </a:pPr>
            <a:r>
              <a:rPr sz="2400">
                <a:latin typeface="Lato Black" panose="020F0A02020204030203" pitchFamily="34" charset="0"/>
              </a:rPr>
              <a:t>Permitted for a 4,500 </a:t>
            </a:r>
            <a:r>
              <a:rPr sz="2400" err="1">
                <a:latin typeface="Lato Black" panose="020F0A02020204030203" pitchFamily="34" charset="0"/>
              </a:rPr>
              <a:t>tpd</a:t>
            </a:r>
            <a:r>
              <a:rPr sz="2400">
                <a:latin typeface="Lato Black" panose="020F0A02020204030203" pitchFamily="34" charset="0"/>
              </a:rPr>
              <a:t> mill</a:t>
            </a:r>
          </a:p>
        </p:txBody>
      </p:sp>
      <p:sp>
        <p:nvSpPr>
          <p:cNvPr id="33" name="Rounded Rectangle 32"/>
          <p:cNvSpPr/>
          <p:nvPr/>
        </p:nvSpPr>
        <p:spPr>
          <a:xfrm>
            <a:off x="18457899" y="6246824"/>
            <a:ext cx="4251960" cy="868632"/>
          </a:xfrm>
          <a:prstGeom prst="roundRect">
            <a:avLst/>
          </a:prstGeom>
          <a:gradFill>
            <a:gsLst>
              <a:gs pos="58000">
                <a:srgbClr val="10253F"/>
              </a:gs>
              <a:gs pos="99000">
                <a:schemeClr val="accent1">
                  <a:lumMod val="30000"/>
                  <a:lumOff val="70000"/>
                  <a:alpha val="79000"/>
                </a:schemeClr>
              </a:gs>
            </a:gsLst>
            <a:lin ang="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18063977" y="6451582"/>
            <a:ext cx="4251960" cy="461665"/>
          </a:xfrm>
          <a:prstGeom prst="rect">
            <a:avLst/>
          </a:prstGeom>
          <a:noFill/>
        </p:spPr>
        <p:txBody>
          <a:bodyPr wrap="square" anchor="ctr">
            <a:spAutoFit/>
          </a:bodyPr>
          <a:lstStyle/>
          <a:p>
            <a:pPr algn="ctr">
              <a:defRPr sz="2400" b="1">
                <a:solidFill>
                  <a:srgbClr val="0C2643"/>
                </a:solidFill>
                <a:latin typeface="Poppins Bold"/>
              </a:defRPr>
            </a:pPr>
            <a:r>
              <a:rPr sz="2400">
                <a:solidFill>
                  <a:schemeClr val="bg1"/>
                </a:solidFill>
                <a:latin typeface="Lato Black" panose="020F0A02020204030203" pitchFamily="34" charset="0"/>
              </a:rPr>
              <a:t>OTHER PROPERTIES</a:t>
            </a:r>
          </a:p>
        </p:txBody>
      </p:sp>
      <p:sp>
        <p:nvSpPr>
          <p:cNvPr id="8" name="TextBox 7"/>
          <p:cNvSpPr txBox="1"/>
          <p:nvPr/>
        </p:nvSpPr>
        <p:spPr>
          <a:xfrm>
            <a:off x="1271914" y="4277524"/>
            <a:ext cx="3200400" cy="461665"/>
          </a:xfrm>
          <a:prstGeom prst="rect">
            <a:avLst/>
          </a:prstGeom>
          <a:noFill/>
        </p:spPr>
        <p:txBody>
          <a:bodyPr wrap="square" anchor="ctr">
            <a:spAutoFit/>
          </a:bodyPr>
          <a:lstStyle/>
          <a:p>
            <a:pPr algn="ctr">
              <a:defRPr sz="2400" b="1">
                <a:solidFill>
                  <a:srgbClr val="0C2643"/>
                </a:solidFill>
                <a:latin typeface="Poppins Bold"/>
              </a:defRPr>
            </a:pPr>
            <a:r>
              <a:rPr>
                <a:latin typeface="Lato Black" panose="020F0A02020204030203" pitchFamily="34" charset="0"/>
              </a:rPr>
              <a:t>PRODUCTION</a:t>
            </a:r>
          </a:p>
        </p:txBody>
      </p:sp>
      <p:sp>
        <p:nvSpPr>
          <p:cNvPr id="10" name="TextBox 9"/>
          <p:cNvSpPr txBox="1"/>
          <p:nvPr/>
        </p:nvSpPr>
        <p:spPr>
          <a:xfrm>
            <a:off x="4335729" y="4252980"/>
            <a:ext cx="10972800" cy="461665"/>
          </a:xfrm>
          <a:prstGeom prst="rect">
            <a:avLst/>
          </a:prstGeom>
          <a:noFill/>
        </p:spPr>
        <p:txBody>
          <a:bodyPr wrap="square" anchor="ctr">
            <a:spAutoFit/>
          </a:bodyPr>
          <a:lstStyle/>
          <a:p>
            <a:pPr algn="ctr">
              <a:defRPr sz="2400" b="1">
                <a:solidFill>
                  <a:srgbClr val="0C2643"/>
                </a:solidFill>
                <a:latin typeface="Poppins Bold"/>
              </a:defRPr>
            </a:pPr>
            <a:r>
              <a:rPr>
                <a:latin typeface="Lato Black" panose="020F0A02020204030203" pitchFamily="34" charset="0"/>
              </a:rPr>
              <a:t>PERMITTED, PAST-PRODUCING DEVELOPMENT PROJECTS</a:t>
            </a:r>
          </a:p>
        </p:txBody>
      </p:sp>
      <p:sp>
        <p:nvSpPr>
          <p:cNvPr id="15" name="TextBox 14"/>
          <p:cNvSpPr txBox="1"/>
          <p:nvPr/>
        </p:nvSpPr>
        <p:spPr>
          <a:xfrm>
            <a:off x="1744561" y="16086898"/>
            <a:ext cx="9875520" cy="584775"/>
          </a:xfrm>
          <a:prstGeom prst="rect">
            <a:avLst/>
          </a:prstGeom>
          <a:noFill/>
        </p:spPr>
        <p:txBody>
          <a:bodyPr wrap="square" anchor="ctr">
            <a:spAutoFit/>
          </a:bodyPr>
          <a:lstStyle/>
          <a:p>
            <a:pPr algn="l">
              <a:defRPr sz="2400" b="1">
                <a:solidFill>
                  <a:srgbClr val="FFFFFF"/>
                </a:solidFill>
                <a:latin typeface="Poppins Bold"/>
              </a:defRPr>
            </a:pPr>
            <a:r>
              <a:rPr sz="3200">
                <a:latin typeface="Lato Black" panose="020F0A02020204030203" pitchFamily="34" charset="0"/>
              </a:rPr>
              <a:t>McCREEDY WEST</a:t>
            </a:r>
          </a:p>
        </p:txBody>
      </p:sp>
      <p:sp>
        <p:nvSpPr>
          <p:cNvPr id="16" name="TextBox 15"/>
          <p:cNvSpPr txBox="1"/>
          <p:nvPr/>
        </p:nvSpPr>
        <p:spPr>
          <a:xfrm>
            <a:off x="5323307" y="16175107"/>
            <a:ext cx="8481060" cy="461665"/>
          </a:xfrm>
          <a:prstGeom prst="rect">
            <a:avLst/>
          </a:prstGeom>
          <a:noFill/>
        </p:spPr>
        <p:txBody>
          <a:bodyPr wrap="square" anchor="t">
            <a:spAutoFit/>
          </a:bodyPr>
          <a:lstStyle/>
          <a:p>
            <a:pPr algn="l">
              <a:defRPr sz="1800" b="0">
                <a:solidFill>
                  <a:srgbClr val="DCDEDF"/>
                </a:solidFill>
                <a:latin typeface="Poppins Bold"/>
              </a:defRPr>
            </a:pPr>
            <a:r>
              <a:rPr sz="2400">
                <a:latin typeface="Lato Black" panose="020F0A02020204030203" pitchFamily="34" charset="0"/>
              </a:rPr>
              <a:t>Producing copper</a:t>
            </a:r>
            <a:r>
              <a:rPr lang="en-US" sz="2400">
                <a:latin typeface="Lato Black" panose="020F0A02020204030203" pitchFamily="34" charset="0"/>
              </a:rPr>
              <a:t>-nickel-precious metals</a:t>
            </a:r>
            <a:r>
              <a:rPr sz="2400">
                <a:latin typeface="Lato Black" panose="020F0A02020204030203" pitchFamily="34" charset="0"/>
              </a:rPr>
              <a:t> mine</a:t>
            </a:r>
          </a:p>
        </p:txBody>
      </p:sp>
      <p:sp>
        <p:nvSpPr>
          <p:cNvPr id="19" name="TextBox 18"/>
          <p:cNvSpPr txBox="1"/>
          <p:nvPr/>
        </p:nvSpPr>
        <p:spPr>
          <a:xfrm>
            <a:off x="4974704" y="14407279"/>
            <a:ext cx="17373600" cy="584775"/>
          </a:xfrm>
          <a:prstGeom prst="rect">
            <a:avLst/>
          </a:prstGeom>
          <a:noFill/>
        </p:spPr>
        <p:txBody>
          <a:bodyPr wrap="square" anchor="ctr">
            <a:spAutoFit/>
          </a:bodyPr>
          <a:lstStyle/>
          <a:p>
            <a:pPr algn="l">
              <a:defRPr sz="2400" b="1">
                <a:solidFill>
                  <a:srgbClr val="FFFFFF"/>
                </a:solidFill>
                <a:latin typeface="Poppins Bold"/>
              </a:defRPr>
            </a:pPr>
            <a:r>
              <a:rPr sz="3200">
                <a:latin typeface="Lato Black" panose="020F0A02020204030203" pitchFamily="34" charset="0"/>
              </a:rPr>
              <a:t>LEVACK</a:t>
            </a:r>
          </a:p>
        </p:txBody>
      </p:sp>
      <p:sp>
        <p:nvSpPr>
          <p:cNvPr id="20" name="TextBox 19"/>
          <p:cNvSpPr txBox="1"/>
          <p:nvPr/>
        </p:nvSpPr>
        <p:spPr>
          <a:xfrm>
            <a:off x="6747484" y="14457089"/>
            <a:ext cx="15254503" cy="461665"/>
          </a:xfrm>
          <a:prstGeom prst="rect">
            <a:avLst/>
          </a:prstGeom>
          <a:noFill/>
        </p:spPr>
        <p:txBody>
          <a:bodyPr wrap="square" anchor="t">
            <a:spAutoFit/>
          </a:bodyPr>
          <a:lstStyle/>
          <a:p>
            <a:pPr algn="l">
              <a:defRPr sz="1800" b="0">
                <a:solidFill>
                  <a:srgbClr val="DCDEDF"/>
                </a:solidFill>
                <a:latin typeface="Poppins Bold"/>
              </a:defRPr>
            </a:pPr>
            <a:r>
              <a:rPr sz="2400">
                <a:latin typeface="Lato Black" panose="020F0A02020204030203" pitchFamily="34" charset="0"/>
              </a:rPr>
              <a:t>PEA completion in </a:t>
            </a:r>
            <a:r>
              <a:rPr lang="en-US" sz="2400">
                <a:latin typeface="Lato Black" panose="020F0A02020204030203" pitchFamily="34" charset="0"/>
              </a:rPr>
              <a:t>F</a:t>
            </a:r>
            <a:r>
              <a:rPr sz="2400">
                <a:latin typeface="Lato Black" panose="020F0A02020204030203" pitchFamily="34" charset="0"/>
              </a:rPr>
              <a:t>all 2026</a:t>
            </a:r>
            <a:r>
              <a:rPr lang="en-US" sz="2400">
                <a:latin typeface="Lato Black" panose="020F0A02020204030203" pitchFamily="34" charset="0"/>
              </a:rPr>
              <a:t> followed by production restart decision</a:t>
            </a:r>
            <a:endParaRPr sz="2400">
              <a:latin typeface="Lato Black" panose="020F0A02020204030203" pitchFamily="34" charset="0"/>
            </a:endParaRPr>
          </a:p>
        </p:txBody>
      </p:sp>
      <p:sp>
        <p:nvSpPr>
          <p:cNvPr id="23" name="TextBox 22"/>
          <p:cNvSpPr txBox="1"/>
          <p:nvPr/>
        </p:nvSpPr>
        <p:spPr>
          <a:xfrm>
            <a:off x="5067250" y="12130748"/>
            <a:ext cx="14538959" cy="584775"/>
          </a:xfrm>
          <a:prstGeom prst="rect">
            <a:avLst/>
          </a:prstGeom>
          <a:noFill/>
        </p:spPr>
        <p:txBody>
          <a:bodyPr wrap="square" anchor="ctr">
            <a:spAutoFit/>
          </a:bodyPr>
          <a:lstStyle/>
          <a:p>
            <a:pPr algn="l">
              <a:defRPr sz="2400" b="1">
                <a:solidFill>
                  <a:srgbClr val="FFFFFF"/>
                </a:solidFill>
                <a:latin typeface="Poppins Bold"/>
              </a:defRPr>
            </a:pPr>
            <a:r>
              <a:rPr sz="3200">
                <a:latin typeface="Lato Black" panose="020F0A02020204030203" pitchFamily="34" charset="0"/>
              </a:rPr>
              <a:t>CREAN HILL</a:t>
            </a:r>
          </a:p>
        </p:txBody>
      </p:sp>
      <p:sp>
        <p:nvSpPr>
          <p:cNvPr id="24" name="TextBox 23"/>
          <p:cNvSpPr txBox="1"/>
          <p:nvPr/>
        </p:nvSpPr>
        <p:spPr>
          <a:xfrm>
            <a:off x="7519573" y="12196576"/>
            <a:ext cx="11958620" cy="461665"/>
          </a:xfrm>
          <a:prstGeom prst="rect">
            <a:avLst/>
          </a:prstGeom>
          <a:noFill/>
        </p:spPr>
        <p:txBody>
          <a:bodyPr wrap="square" anchor="t">
            <a:spAutoFit/>
          </a:bodyPr>
          <a:lstStyle/>
          <a:p>
            <a:pPr algn="l">
              <a:defRPr sz="1800" b="0">
                <a:solidFill>
                  <a:srgbClr val="DCDEDF"/>
                </a:solidFill>
                <a:latin typeface="Poppins Bold"/>
              </a:defRPr>
            </a:pPr>
            <a:r>
              <a:rPr sz="2400">
                <a:latin typeface="Lato Black" panose="020F0A02020204030203" pitchFamily="34" charset="0"/>
              </a:rPr>
              <a:t>PFS completion in </a:t>
            </a:r>
            <a:r>
              <a:rPr lang="en-US" sz="2400">
                <a:latin typeface="Lato Black" panose="020F0A02020204030203" pitchFamily="34" charset="0"/>
              </a:rPr>
              <a:t>F</a:t>
            </a:r>
            <a:r>
              <a:rPr sz="2400">
                <a:latin typeface="Lato Black" panose="020F0A02020204030203" pitchFamily="34" charset="0"/>
              </a:rPr>
              <a:t>all 2026</a:t>
            </a:r>
            <a:r>
              <a:rPr lang="en-US" sz="2400">
                <a:latin typeface="Lato Black" panose="020F0A02020204030203" pitchFamily="34" charset="0"/>
              </a:rPr>
              <a:t> followed by construction decision</a:t>
            </a:r>
            <a:endParaRPr sz="2400">
              <a:latin typeface="Lato Black" panose="020F0A02020204030203" pitchFamily="34" charset="0"/>
            </a:endParaRPr>
          </a:p>
        </p:txBody>
      </p:sp>
      <p:sp>
        <p:nvSpPr>
          <p:cNvPr id="25" name="Rounded Rectangle 24"/>
          <p:cNvSpPr/>
          <p:nvPr/>
        </p:nvSpPr>
        <p:spPr>
          <a:xfrm>
            <a:off x="11177753" y="9558998"/>
            <a:ext cx="11475720" cy="1508760"/>
          </a:xfrm>
          <a:prstGeom prst="roundRect">
            <a:avLst/>
          </a:prstGeom>
          <a:gradFill>
            <a:gsLst>
              <a:gs pos="18000">
                <a:srgbClr val="10253F"/>
              </a:gs>
              <a:gs pos="81000">
                <a:srgbClr val="6C7D96"/>
              </a:gs>
              <a:gs pos="99000">
                <a:schemeClr val="accent1">
                  <a:lumMod val="30000"/>
                  <a:lumOff val="70000"/>
                  <a:alpha val="79000"/>
                </a:schemeClr>
              </a:gs>
            </a:gsLst>
            <a:lin ang="0" scaled="1"/>
          </a:gradFill>
          <a:ln>
            <a:solidFill>
              <a:srgbClr val="BEC3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11480660" y="10072253"/>
            <a:ext cx="10744200" cy="584775"/>
          </a:xfrm>
          <a:prstGeom prst="rect">
            <a:avLst/>
          </a:prstGeom>
          <a:noFill/>
        </p:spPr>
        <p:txBody>
          <a:bodyPr wrap="square" anchor="ctr">
            <a:spAutoFit/>
          </a:bodyPr>
          <a:lstStyle/>
          <a:p>
            <a:pPr algn="l">
              <a:defRPr sz="2400" b="1">
                <a:solidFill>
                  <a:srgbClr val="FFFFFF"/>
                </a:solidFill>
                <a:latin typeface="Poppins Bold"/>
              </a:defRPr>
            </a:pPr>
            <a:r>
              <a:rPr sz="3200">
                <a:latin typeface="Lato Black" panose="020F0A02020204030203" pitchFamily="34" charset="0"/>
              </a:rPr>
              <a:t>PODOLSKY</a:t>
            </a:r>
          </a:p>
        </p:txBody>
      </p:sp>
      <p:sp>
        <p:nvSpPr>
          <p:cNvPr id="28" name="TextBox 27"/>
          <p:cNvSpPr txBox="1"/>
          <p:nvPr/>
        </p:nvSpPr>
        <p:spPr>
          <a:xfrm>
            <a:off x="14057649" y="10141888"/>
            <a:ext cx="10744200" cy="461665"/>
          </a:xfrm>
          <a:prstGeom prst="rect">
            <a:avLst/>
          </a:prstGeom>
          <a:noFill/>
        </p:spPr>
        <p:txBody>
          <a:bodyPr wrap="square" anchor="t">
            <a:spAutoFit/>
          </a:bodyPr>
          <a:lstStyle/>
          <a:p>
            <a:pPr algn="l">
              <a:defRPr sz="1800" b="0">
                <a:solidFill>
                  <a:srgbClr val="DCDEDF"/>
                </a:solidFill>
                <a:latin typeface="Poppins Bold"/>
              </a:defRPr>
            </a:pPr>
            <a:r>
              <a:rPr lang="en-US" sz="2400">
                <a:latin typeface="Lato Black" panose="020F0A02020204030203" pitchFamily="34" charset="0"/>
              </a:rPr>
              <a:t>Strategic e</a:t>
            </a:r>
            <a:r>
              <a:rPr sz="2400">
                <a:latin typeface="Lato Black" panose="020F0A02020204030203" pitchFamily="34" charset="0"/>
              </a:rPr>
              <a:t>xisting shaft &amp; ramp to North Zone</a:t>
            </a:r>
          </a:p>
        </p:txBody>
      </p:sp>
      <p:sp>
        <p:nvSpPr>
          <p:cNvPr id="39" name="Text 17">
            <a:extLst>
              <a:ext uri="{FF2B5EF4-FFF2-40B4-BE49-F238E27FC236}">
                <a16:creationId xmlns:a16="http://schemas.microsoft.com/office/drawing/2014/main" id="{69DA37A9-E94B-E83C-4E22-A92B5C5AE5A6}"/>
              </a:ext>
            </a:extLst>
          </p:cNvPr>
          <p:cNvSpPr/>
          <p:nvPr/>
        </p:nvSpPr>
        <p:spPr>
          <a:xfrm>
            <a:off x="3314700" y="647765"/>
            <a:ext cx="20939761" cy="2149122"/>
          </a:xfrm>
          <a:prstGeom prst="rect">
            <a:avLst/>
          </a:prstGeom>
          <a:noFill/>
          <a:ln/>
        </p:spPr>
        <p:txBody>
          <a:bodyPr wrap="square" lIns="0" tIns="0" rIns="0" bIns="0" rtlCol="0" anchor="ctr"/>
          <a:lstStyle/>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A Clear Pathway to Multi-Asset </a:t>
            </a: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Copper-Nickel-Precious Metals Production </a:t>
            </a:r>
            <a:r>
              <a:rPr lang="en-US" sz="5600">
                <a:solidFill>
                  <a:srgbClr val="DED0B9"/>
                </a:solidFill>
                <a:latin typeface="Lato Black" panose="020F0A02020204030203" pitchFamily="34" charset="0"/>
                <a:cs typeface="Poppins Black" pitchFamily="34" charset="-120"/>
              </a:rPr>
              <a:t>in Sudbury</a:t>
            </a:r>
            <a:endParaRPr lang="en-US" sz="7600">
              <a:solidFill>
                <a:srgbClr val="DED0B9"/>
              </a:solidFill>
              <a:latin typeface="Lato Black" panose="020F0A02020204030203" pitchFamily="34" charset="0"/>
            </a:endParaRPr>
          </a:p>
        </p:txBody>
      </p:sp>
      <p:sp>
        <p:nvSpPr>
          <p:cNvPr id="41" name="Rectangle 40">
            <a:extLst>
              <a:ext uri="{FF2B5EF4-FFF2-40B4-BE49-F238E27FC236}">
                <a16:creationId xmlns:a16="http://schemas.microsoft.com/office/drawing/2014/main" id="{EC4A6A29-F24A-69DC-51C2-7D2F932EABE0}"/>
              </a:ext>
            </a:extLst>
          </p:cNvPr>
          <p:cNvSpPr/>
          <p:nvPr/>
        </p:nvSpPr>
        <p:spPr>
          <a:xfrm>
            <a:off x="18020883" y="3717792"/>
            <a:ext cx="4632590" cy="1691640"/>
          </a:xfrm>
          <a:prstGeom prst="rect">
            <a:avLst/>
          </a:prstGeom>
          <a:solidFill>
            <a:srgbClr val="DCDEDF"/>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8742101" y="3799198"/>
            <a:ext cx="3190153" cy="1569660"/>
          </a:xfrm>
          <a:prstGeom prst="rect">
            <a:avLst/>
          </a:prstGeom>
          <a:noFill/>
          <a:ln w="38100">
            <a:noFill/>
          </a:ln>
        </p:spPr>
        <p:txBody>
          <a:bodyPr wrap="square" anchor="ctr">
            <a:spAutoFit/>
          </a:bodyPr>
          <a:lstStyle/>
          <a:p>
            <a:pPr algn="ctr">
              <a:defRPr sz="1400" b="1">
                <a:solidFill>
                  <a:srgbClr val="FFFFFF"/>
                </a:solidFill>
                <a:latin typeface="Poppins Bold"/>
              </a:defRPr>
            </a:pPr>
            <a:r>
              <a:rPr sz="2400" b="1">
                <a:solidFill>
                  <a:srgbClr val="0C2643"/>
                </a:solidFill>
                <a:latin typeface="Lato Black" panose="020F0A02020204030203" pitchFamily="34" charset="0"/>
              </a:rPr>
              <a:t>EXPLORATION  </a:t>
            </a:r>
            <a:endParaRPr lang="en-US" sz="2400" b="1">
              <a:solidFill>
                <a:srgbClr val="0C2643"/>
              </a:solidFill>
              <a:latin typeface="Lato Black" panose="020F0A02020204030203" pitchFamily="34" charset="0"/>
            </a:endParaRPr>
          </a:p>
          <a:p>
            <a:pPr algn="ctr">
              <a:defRPr sz="1400" b="1">
                <a:solidFill>
                  <a:srgbClr val="FFFFFF"/>
                </a:solidFill>
                <a:latin typeface="Poppins Bold"/>
              </a:defRPr>
            </a:pPr>
            <a:r>
              <a:rPr sz="2400" b="1">
                <a:solidFill>
                  <a:srgbClr val="0C2643"/>
                </a:solidFill>
                <a:latin typeface="Lato Black" panose="020F0A02020204030203" pitchFamily="34" charset="0"/>
              </a:rPr>
              <a:t>&amp;  </a:t>
            </a:r>
            <a:endParaRPr lang="en-US" sz="2400" b="1">
              <a:solidFill>
                <a:srgbClr val="0C2643"/>
              </a:solidFill>
              <a:latin typeface="Lato Black" panose="020F0A02020204030203" pitchFamily="34" charset="0"/>
            </a:endParaRPr>
          </a:p>
          <a:p>
            <a:pPr algn="ctr">
              <a:defRPr sz="1400" b="1">
                <a:solidFill>
                  <a:srgbClr val="FFFFFF"/>
                </a:solidFill>
                <a:latin typeface="Poppins Bold"/>
              </a:defRPr>
            </a:pPr>
            <a:r>
              <a:rPr sz="2400" b="1">
                <a:solidFill>
                  <a:srgbClr val="0C2643"/>
                </a:solidFill>
                <a:latin typeface="Lato Black" panose="020F0A02020204030203" pitchFamily="34" charset="0"/>
              </a:rPr>
              <a:t>ACQUISITION</a:t>
            </a:r>
            <a:br>
              <a:rPr sz="2400" b="1">
                <a:solidFill>
                  <a:srgbClr val="0C2643"/>
                </a:solidFill>
                <a:latin typeface="Lato Black" panose="020F0A02020204030203" pitchFamily="34" charset="0"/>
              </a:rPr>
            </a:br>
            <a:r>
              <a:rPr sz="2400" b="1">
                <a:solidFill>
                  <a:srgbClr val="0C2643"/>
                </a:solidFill>
                <a:latin typeface="Lato Black" panose="020F0A02020204030203" pitchFamily="34" charset="0"/>
              </a:rPr>
              <a:t>OF OTHER ASSETS</a:t>
            </a:r>
          </a:p>
        </p:txBody>
      </p:sp>
      <p:sp>
        <p:nvSpPr>
          <p:cNvPr id="26" name="Rectangle 25"/>
          <p:cNvSpPr/>
          <p:nvPr/>
        </p:nvSpPr>
        <p:spPr>
          <a:xfrm>
            <a:off x="11169764" y="9561992"/>
            <a:ext cx="164592" cy="150876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ectangle 46">
            <a:extLst>
              <a:ext uri="{FF2B5EF4-FFF2-40B4-BE49-F238E27FC236}">
                <a16:creationId xmlns:a16="http://schemas.microsoft.com/office/drawing/2014/main" id="{2ACB1738-E0B8-6D1A-708F-AC00C9722B53}"/>
              </a:ext>
            </a:extLst>
          </p:cNvPr>
          <p:cNvSpPr/>
          <p:nvPr/>
        </p:nvSpPr>
        <p:spPr>
          <a:xfrm>
            <a:off x="18458228" y="6222648"/>
            <a:ext cx="89535" cy="902410"/>
          </a:xfrm>
          <a:prstGeom prst="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Freeform: Shape 64">
            <a:extLst>
              <a:ext uri="{FF2B5EF4-FFF2-40B4-BE49-F238E27FC236}">
                <a16:creationId xmlns:a16="http://schemas.microsoft.com/office/drawing/2014/main" id="{8B0F582F-7C67-3882-23DB-D31D9449BF44}"/>
              </a:ext>
            </a:extLst>
          </p:cNvPr>
          <p:cNvSpPr/>
          <p:nvPr/>
        </p:nvSpPr>
        <p:spPr>
          <a:xfrm>
            <a:off x="1014197" y="5952136"/>
            <a:ext cx="8549640" cy="10241280"/>
          </a:xfrm>
          <a:custGeom>
            <a:avLst/>
            <a:gdLst>
              <a:gd name="csX0" fmla="*/ 0 w 8549640"/>
              <a:gd name="csY0" fmla="*/ 10241280 h 10241280"/>
              <a:gd name="csX1" fmla="*/ 1303020 w 8549640"/>
              <a:gd name="csY1" fmla="*/ 5349240 h 10241280"/>
              <a:gd name="csX2" fmla="*/ 4983480 w 8549640"/>
              <a:gd name="csY2" fmla="*/ 1851660 h 10241280"/>
              <a:gd name="csX3" fmla="*/ 8549640 w 8549640"/>
              <a:gd name="csY3" fmla="*/ 0 h 10241280"/>
            </a:gdLst>
            <a:ahLst/>
            <a:cxnLst>
              <a:cxn ang="0">
                <a:pos x="csX0" y="csY0"/>
              </a:cxn>
              <a:cxn ang="0">
                <a:pos x="csX1" y="csY1"/>
              </a:cxn>
              <a:cxn ang="0">
                <a:pos x="csX2" y="csY2"/>
              </a:cxn>
              <a:cxn ang="0">
                <a:pos x="csX3" y="csY3"/>
              </a:cxn>
            </a:cxnLst>
            <a:rect l="l" t="t" r="r" b="b"/>
            <a:pathLst>
              <a:path w="8549640" h="10241280">
                <a:moveTo>
                  <a:pt x="0" y="10241280"/>
                </a:moveTo>
                <a:cubicBezTo>
                  <a:pt x="236220" y="8494395"/>
                  <a:pt x="472440" y="6747510"/>
                  <a:pt x="1303020" y="5349240"/>
                </a:cubicBezTo>
                <a:cubicBezTo>
                  <a:pt x="2133600" y="3950970"/>
                  <a:pt x="3775710" y="2743200"/>
                  <a:pt x="4983480" y="1851660"/>
                </a:cubicBezTo>
                <a:cubicBezTo>
                  <a:pt x="6191250" y="960120"/>
                  <a:pt x="7370445" y="480060"/>
                  <a:pt x="8549640" y="0"/>
                </a:cubicBezTo>
              </a:path>
            </a:pathLst>
          </a:custGeom>
          <a:noFill/>
          <a:ln w="317500" cap="sq" cmpd="sng">
            <a:gradFill flip="none" rotWithShape="1">
              <a:gsLst>
                <a:gs pos="50000">
                  <a:srgbClr val="10253F"/>
                </a:gs>
                <a:gs pos="100000">
                  <a:schemeClr val="accent1">
                    <a:lumMod val="30000"/>
                    <a:lumOff val="70000"/>
                  </a:schemeClr>
                </a:gs>
              </a:gsLst>
              <a:lin ang="10800000" scaled="1"/>
              <a:tileRect/>
            </a:gradFill>
            <a:round/>
            <a:tailEnd type="triangle" w="med"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TextBox 66">
            <a:extLst>
              <a:ext uri="{FF2B5EF4-FFF2-40B4-BE49-F238E27FC236}">
                <a16:creationId xmlns:a16="http://schemas.microsoft.com/office/drawing/2014/main" id="{817BAE3B-4878-E066-50AC-D626BB1F6568}"/>
              </a:ext>
            </a:extLst>
          </p:cNvPr>
          <p:cNvSpPr txBox="1"/>
          <p:nvPr/>
        </p:nvSpPr>
        <p:spPr>
          <a:xfrm rot="19238270">
            <a:off x="2089853" y="7107167"/>
            <a:ext cx="5739071" cy="1077218"/>
          </a:xfrm>
          <a:prstGeom prst="rect">
            <a:avLst/>
          </a:prstGeom>
          <a:noFill/>
        </p:spPr>
        <p:txBody>
          <a:bodyPr wrap="none" rtlCol="0">
            <a:spAutoFit/>
          </a:bodyPr>
          <a:lstStyle/>
          <a:p>
            <a:pPr algn="ctr"/>
            <a:r>
              <a:rPr lang="en-US" sz="3200">
                <a:solidFill>
                  <a:srgbClr val="10253F"/>
                </a:solidFill>
                <a:latin typeface="Lato Black" panose="020F0A02020204030203" pitchFamily="34" charset="0"/>
                <a:cs typeface="Poppins Black" pitchFamily="34" charset="-120"/>
              </a:rPr>
              <a:t>Increasing Copper Equivalent </a:t>
            </a:r>
          </a:p>
          <a:p>
            <a:pPr algn="ctr"/>
            <a:r>
              <a:rPr lang="en-US" sz="3200">
                <a:solidFill>
                  <a:srgbClr val="10253F"/>
                </a:solidFill>
                <a:latin typeface="Lato Black" panose="020F0A02020204030203" pitchFamily="34" charset="0"/>
                <a:cs typeface="Poppins Black" pitchFamily="34" charset="-120"/>
              </a:rPr>
              <a:t>Production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9EC9820A-259F-0C86-617A-43AC67D13628}"/>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3A28EFFD-4915-7BFA-8395-CCD621B61196}"/>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92B9A51F-1318-0D92-0508-1D4ABAE0B980}"/>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067E123A-4AE7-3B39-45BD-9604C900D401}"/>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7C4E9462-96CB-B18A-DAEC-5A30EAA851F3}"/>
              </a:ext>
            </a:extLst>
          </p:cNvPr>
          <p:cNvSpPr/>
          <p:nvPr/>
        </p:nvSpPr>
        <p:spPr>
          <a:xfrm>
            <a:off x="5969746" y="809605"/>
            <a:ext cx="15518654"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McCreedy West &amp; Levack</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North Range, Sudbury Basin</a:t>
            </a:r>
            <a:endParaRPr lang="en-US" sz="7600">
              <a:solidFill>
                <a:srgbClr val="DED0B9"/>
              </a:solidFill>
              <a:latin typeface="Lato Black" panose="020F0A02020204030203" pitchFamily="34" charset="0"/>
            </a:endParaRPr>
          </a:p>
        </p:txBody>
      </p:sp>
      <p:pic>
        <p:nvPicPr>
          <p:cNvPr id="7" name="Picture 6">
            <a:extLst>
              <a:ext uri="{FF2B5EF4-FFF2-40B4-BE49-F238E27FC236}">
                <a16:creationId xmlns:a16="http://schemas.microsoft.com/office/drawing/2014/main" id="{7F2EE1E3-2612-9D43-3EE7-3E49C6DDB475}"/>
              </a:ext>
            </a:extLst>
          </p:cNvPr>
          <p:cNvPicPr>
            <a:picLocks noChangeAspect="1"/>
          </p:cNvPicPr>
          <p:nvPr/>
        </p:nvPicPr>
        <p:blipFill>
          <a:blip r:embed="rId6"/>
          <a:stretch>
            <a:fillRect/>
          </a:stretch>
        </p:blipFill>
        <p:spPr>
          <a:xfrm>
            <a:off x="5487114" y="2985642"/>
            <a:ext cx="16232600" cy="14962414"/>
          </a:xfrm>
          <a:prstGeom prst="rect">
            <a:avLst/>
          </a:prstGeom>
        </p:spPr>
      </p:pic>
      <p:grpSp>
        <p:nvGrpSpPr>
          <p:cNvPr id="249" name="Group 248">
            <a:extLst>
              <a:ext uri="{FF2B5EF4-FFF2-40B4-BE49-F238E27FC236}">
                <a16:creationId xmlns:a16="http://schemas.microsoft.com/office/drawing/2014/main" id="{894E1FE9-30EC-B31A-E3FB-C556AD0CA535}"/>
              </a:ext>
            </a:extLst>
          </p:cNvPr>
          <p:cNvGrpSpPr/>
          <p:nvPr/>
        </p:nvGrpSpPr>
        <p:grpSpPr>
          <a:xfrm>
            <a:off x="5305124" y="2821025"/>
            <a:ext cx="16192256" cy="14259357"/>
            <a:chOff x="5305124" y="2821025"/>
            <a:chExt cx="16192256" cy="14259357"/>
          </a:xfrm>
        </p:grpSpPr>
        <p:sp>
          <p:nvSpPr>
            <p:cNvPr id="8" name="TextBox 7">
              <a:extLst>
                <a:ext uri="{FF2B5EF4-FFF2-40B4-BE49-F238E27FC236}">
                  <a16:creationId xmlns:a16="http://schemas.microsoft.com/office/drawing/2014/main" id="{DF94D07F-FE40-7BC9-14F1-586C92AAE46A}"/>
                </a:ext>
              </a:extLst>
            </p:cNvPr>
            <p:cNvSpPr txBox="1"/>
            <p:nvPr/>
          </p:nvSpPr>
          <p:spPr>
            <a:xfrm>
              <a:off x="14449370" y="12602086"/>
              <a:ext cx="6046197" cy="1395126"/>
            </a:xfrm>
            <a:prstGeom prst="rect">
              <a:avLst/>
            </a:prstGeom>
            <a:solidFill>
              <a:srgbClr val="FFFFFF">
                <a:alpha val="60000"/>
              </a:srgbClr>
            </a:solidFill>
            <a:ln>
              <a:solidFill>
                <a:schemeClr val="bg1">
                  <a:lumMod val="75000"/>
                </a:schemeClr>
              </a:solidFill>
            </a:ln>
          </p:spPr>
          <p:txBody>
            <a:bodyPr wrap="square" lIns="243840" tIns="121920" rIns="243840" bIns="121920" rtlCol="0" anchor="t">
              <a:spAutoFit/>
            </a:bodyPr>
            <a:lstStyle/>
            <a:p>
              <a:pPr algn="ctr"/>
              <a:r>
                <a:rPr lang="en-CA" sz="3733" b="1">
                  <a:solidFill>
                    <a:srgbClr val="011E41"/>
                  </a:solidFill>
                </a:rPr>
                <a:t>Glencore Craig Mine (Onaping Depth Project)</a:t>
              </a:r>
            </a:p>
          </p:txBody>
        </p:sp>
        <p:sp>
          <p:nvSpPr>
            <p:cNvPr id="9" name="TextBox 8">
              <a:extLst>
                <a:ext uri="{FF2B5EF4-FFF2-40B4-BE49-F238E27FC236}">
                  <a16:creationId xmlns:a16="http://schemas.microsoft.com/office/drawing/2014/main" id="{15E64FF1-3DCA-B497-F5D7-46C7C01FB34E}"/>
                </a:ext>
              </a:extLst>
            </p:cNvPr>
            <p:cNvSpPr txBox="1"/>
            <p:nvPr/>
          </p:nvSpPr>
          <p:spPr>
            <a:xfrm>
              <a:off x="5845135" y="8705631"/>
              <a:ext cx="5466531" cy="820674"/>
            </a:xfrm>
            <a:prstGeom prst="rect">
              <a:avLst/>
            </a:prstGeom>
            <a:solidFill>
              <a:srgbClr val="FFFFFF">
                <a:alpha val="60000"/>
              </a:srgbClr>
            </a:solidFill>
            <a:ln>
              <a:solidFill>
                <a:schemeClr val="bg1">
                  <a:lumMod val="75000"/>
                </a:schemeClr>
              </a:solidFill>
            </a:ln>
          </p:spPr>
          <p:txBody>
            <a:bodyPr wrap="square" lIns="243840" tIns="121920" rIns="243840" bIns="121920" rtlCol="0" anchor="t">
              <a:spAutoFit/>
            </a:bodyPr>
            <a:lstStyle/>
            <a:p>
              <a:pPr algn="ctr"/>
              <a:r>
                <a:rPr lang="en-CA" sz="3733" b="1">
                  <a:solidFill>
                    <a:srgbClr val="011E41"/>
                  </a:solidFill>
                </a:rPr>
                <a:t>McCreedy West Portal</a:t>
              </a:r>
            </a:p>
          </p:txBody>
        </p:sp>
        <p:sp>
          <p:nvSpPr>
            <p:cNvPr id="10" name="TextBox 9">
              <a:extLst>
                <a:ext uri="{FF2B5EF4-FFF2-40B4-BE49-F238E27FC236}">
                  <a16:creationId xmlns:a16="http://schemas.microsoft.com/office/drawing/2014/main" id="{40BA1A60-59AD-CAD3-A6FF-C5A18A7968FE}"/>
                </a:ext>
              </a:extLst>
            </p:cNvPr>
            <p:cNvSpPr txBox="1"/>
            <p:nvPr/>
          </p:nvSpPr>
          <p:spPr>
            <a:xfrm>
              <a:off x="16735221" y="9767718"/>
              <a:ext cx="2836672" cy="1395126"/>
            </a:xfrm>
            <a:prstGeom prst="rect">
              <a:avLst/>
            </a:prstGeom>
            <a:solidFill>
              <a:srgbClr val="FFFFFF">
                <a:alpha val="60000"/>
              </a:srgbClr>
            </a:solidFill>
            <a:ln>
              <a:solidFill>
                <a:schemeClr val="bg1">
                  <a:lumMod val="75000"/>
                </a:schemeClr>
              </a:solidFill>
            </a:ln>
          </p:spPr>
          <p:txBody>
            <a:bodyPr wrap="square" lIns="243840" tIns="121920" rIns="243840" bIns="121920" rtlCol="0" anchor="t">
              <a:spAutoFit/>
            </a:bodyPr>
            <a:lstStyle/>
            <a:p>
              <a:pPr algn="ctr"/>
              <a:r>
                <a:rPr lang="en-CA" sz="3733" b="1">
                  <a:solidFill>
                    <a:srgbClr val="011E41"/>
                  </a:solidFill>
                </a:rPr>
                <a:t>Levack #2 Shaft</a:t>
              </a:r>
            </a:p>
          </p:txBody>
        </p:sp>
        <p:sp>
          <p:nvSpPr>
            <p:cNvPr id="234" name="TextBox 233">
              <a:extLst>
                <a:ext uri="{FF2B5EF4-FFF2-40B4-BE49-F238E27FC236}">
                  <a16:creationId xmlns:a16="http://schemas.microsoft.com/office/drawing/2014/main" id="{9745C427-E0D5-64E1-E9DA-DD532CAC1C04}"/>
                </a:ext>
              </a:extLst>
            </p:cNvPr>
            <p:cNvSpPr txBox="1"/>
            <p:nvPr/>
          </p:nvSpPr>
          <p:spPr>
            <a:xfrm>
              <a:off x="5305124" y="11583787"/>
              <a:ext cx="3296939" cy="1395126"/>
            </a:xfrm>
            <a:prstGeom prst="rect">
              <a:avLst/>
            </a:prstGeom>
            <a:solidFill>
              <a:srgbClr val="FFFFFF">
                <a:alpha val="60000"/>
              </a:srgbClr>
            </a:solidFill>
            <a:ln>
              <a:solidFill>
                <a:schemeClr val="bg1">
                  <a:lumMod val="75000"/>
                </a:schemeClr>
              </a:solidFill>
            </a:ln>
          </p:spPr>
          <p:txBody>
            <a:bodyPr wrap="square" lIns="243840" tIns="121920" rIns="243840" bIns="121920" rtlCol="0" anchor="t">
              <a:spAutoFit/>
            </a:bodyPr>
            <a:lstStyle/>
            <a:p>
              <a:pPr algn="ctr"/>
              <a:r>
                <a:rPr lang="en-CA" sz="3733" b="1">
                  <a:solidFill>
                    <a:srgbClr val="011E41"/>
                  </a:solidFill>
                </a:rPr>
                <a:t>Glencore Hardy Mine</a:t>
              </a:r>
            </a:p>
          </p:txBody>
        </p:sp>
        <p:sp>
          <p:nvSpPr>
            <p:cNvPr id="236" name="TextBox 235">
              <a:extLst>
                <a:ext uri="{FF2B5EF4-FFF2-40B4-BE49-F238E27FC236}">
                  <a16:creationId xmlns:a16="http://schemas.microsoft.com/office/drawing/2014/main" id="{A9B2BC2E-3500-BF76-E68E-CF02F4CF108F}"/>
                </a:ext>
              </a:extLst>
            </p:cNvPr>
            <p:cNvSpPr txBox="1"/>
            <p:nvPr/>
          </p:nvSpPr>
          <p:spPr>
            <a:xfrm>
              <a:off x="14747418" y="3642654"/>
              <a:ext cx="5590360" cy="820674"/>
            </a:xfrm>
            <a:prstGeom prst="rect">
              <a:avLst/>
            </a:prstGeom>
            <a:solidFill>
              <a:srgbClr val="FFFFFF">
                <a:alpha val="60000"/>
              </a:srgbClr>
            </a:solidFill>
            <a:ln>
              <a:solidFill>
                <a:schemeClr val="bg1">
                  <a:lumMod val="75000"/>
                </a:schemeClr>
              </a:solidFill>
            </a:ln>
          </p:spPr>
          <p:txBody>
            <a:bodyPr wrap="square" lIns="243840" tIns="121920" rIns="243840" bIns="121920" rtlCol="0" anchor="t">
              <a:spAutoFit/>
            </a:bodyPr>
            <a:lstStyle/>
            <a:p>
              <a:pPr algn="ctr"/>
              <a:r>
                <a:rPr lang="en-CA" sz="3733" b="1">
                  <a:solidFill>
                    <a:srgbClr val="011E41"/>
                  </a:solidFill>
                </a:rPr>
                <a:t>Vale Coleman Mine</a:t>
              </a:r>
            </a:p>
          </p:txBody>
        </p:sp>
        <p:cxnSp>
          <p:nvCxnSpPr>
            <p:cNvPr id="237" name="Straight Arrow Connector 236">
              <a:extLst>
                <a:ext uri="{FF2B5EF4-FFF2-40B4-BE49-F238E27FC236}">
                  <a16:creationId xmlns:a16="http://schemas.microsoft.com/office/drawing/2014/main" id="{5D9820D5-CA9B-1DAD-5CCC-CB8522EB4D79}"/>
                </a:ext>
              </a:extLst>
            </p:cNvPr>
            <p:cNvCxnSpPr>
              <a:cxnSpLocks/>
            </p:cNvCxnSpPr>
            <p:nvPr/>
          </p:nvCxnSpPr>
          <p:spPr>
            <a:xfrm flipV="1">
              <a:off x="20073812" y="2821025"/>
              <a:ext cx="615320" cy="830608"/>
            </a:xfrm>
            <a:prstGeom prst="straightConnector1">
              <a:avLst/>
            </a:prstGeom>
            <a:ln>
              <a:solidFill>
                <a:srgbClr val="FFFF00"/>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38" name="Straight Arrow Connector 237">
              <a:extLst>
                <a:ext uri="{FF2B5EF4-FFF2-40B4-BE49-F238E27FC236}">
                  <a16:creationId xmlns:a16="http://schemas.microsoft.com/office/drawing/2014/main" id="{67394EA9-9A70-1AB5-6270-6062E8346E96}"/>
                </a:ext>
              </a:extLst>
            </p:cNvPr>
            <p:cNvCxnSpPr>
              <a:cxnSpLocks/>
            </p:cNvCxnSpPr>
            <p:nvPr/>
          </p:nvCxnSpPr>
          <p:spPr>
            <a:xfrm flipH="1" flipV="1">
              <a:off x="15816755" y="9800704"/>
              <a:ext cx="883461" cy="628731"/>
            </a:xfrm>
            <a:prstGeom prst="straightConnector1">
              <a:avLst/>
            </a:prstGeom>
            <a:ln>
              <a:solidFill>
                <a:srgbClr val="FFFF00"/>
              </a:solidFill>
              <a:tailEnd type="triangle" w="lg" len="lg"/>
            </a:ln>
          </p:spPr>
          <p:style>
            <a:lnRef idx="2">
              <a:schemeClr val="accent1"/>
            </a:lnRef>
            <a:fillRef idx="0">
              <a:schemeClr val="accent1"/>
            </a:fillRef>
            <a:effectRef idx="1">
              <a:schemeClr val="accent1"/>
            </a:effectRef>
            <a:fontRef idx="minor">
              <a:schemeClr val="tx1"/>
            </a:fontRef>
          </p:style>
        </p:cxnSp>
        <p:sp>
          <p:nvSpPr>
            <p:cNvPr id="239" name="TextBox 238">
              <a:extLst>
                <a:ext uri="{FF2B5EF4-FFF2-40B4-BE49-F238E27FC236}">
                  <a16:creationId xmlns:a16="http://schemas.microsoft.com/office/drawing/2014/main" id="{E4413ED7-0423-FC28-A43F-F0E74F47C6A7}"/>
                </a:ext>
              </a:extLst>
            </p:cNvPr>
            <p:cNvSpPr txBox="1"/>
            <p:nvPr/>
          </p:nvSpPr>
          <p:spPr>
            <a:xfrm>
              <a:off x="8578400" y="15685256"/>
              <a:ext cx="4022005" cy="1395126"/>
            </a:xfrm>
            <a:prstGeom prst="rect">
              <a:avLst/>
            </a:prstGeom>
            <a:solidFill>
              <a:srgbClr val="FFFFFF">
                <a:alpha val="60000"/>
              </a:srgbClr>
            </a:solidFill>
            <a:ln>
              <a:solidFill>
                <a:schemeClr val="bg1">
                  <a:lumMod val="75000"/>
                </a:schemeClr>
              </a:solidFill>
            </a:ln>
          </p:spPr>
          <p:txBody>
            <a:bodyPr wrap="square" lIns="243840" tIns="121920" rIns="243840" bIns="121920" rtlCol="0" anchor="t">
              <a:spAutoFit/>
            </a:bodyPr>
            <a:lstStyle/>
            <a:p>
              <a:pPr algn="ctr"/>
              <a:r>
                <a:rPr lang="en-CA" sz="3733" b="1">
                  <a:solidFill>
                    <a:srgbClr val="011E41"/>
                  </a:solidFill>
                </a:rPr>
                <a:t>Glencore Onaping Mine</a:t>
              </a:r>
            </a:p>
          </p:txBody>
        </p:sp>
        <p:cxnSp>
          <p:nvCxnSpPr>
            <p:cNvPr id="240" name="Straight Arrow Connector 239">
              <a:extLst>
                <a:ext uri="{FF2B5EF4-FFF2-40B4-BE49-F238E27FC236}">
                  <a16:creationId xmlns:a16="http://schemas.microsoft.com/office/drawing/2014/main" id="{0A21A976-1C4A-51D2-F96D-4B09198FA67F}"/>
                </a:ext>
              </a:extLst>
            </p:cNvPr>
            <p:cNvCxnSpPr>
              <a:cxnSpLocks/>
            </p:cNvCxnSpPr>
            <p:nvPr/>
          </p:nvCxnSpPr>
          <p:spPr>
            <a:xfrm>
              <a:off x="9260030" y="9526305"/>
              <a:ext cx="521446" cy="4171050"/>
            </a:xfrm>
            <a:prstGeom prst="straightConnector1">
              <a:avLst/>
            </a:prstGeom>
            <a:ln>
              <a:solidFill>
                <a:srgbClr val="FFFF00"/>
              </a:solidFill>
              <a:tailEnd type="triangle" w="lg" len="lg"/>
            </a:ln>
          </p:spPr>
          <p:style>
            <a:lnRef idx="2">
              <a:schemeClr val="accent1"/>
            </a:lnRef>
            <a:fillRef idx="0">
              <a:schemeClr val="accent1"/>
            </a:fillRef>
            <a:effectRef idx="1">
              <a:schemeClr val="accent1"/>
            </a:effectRef>
            <a:fontRef idx="minor">
              <a:schemeClr val="tx1"/>
            </a:fontRef>
          </p:style>
        </p:cxnSp>
        <p:sp>
          <p:nvSpPr>
            <p:cNvPr id="241" name="TextBox 240">
              <a:extLst>
                <a:ext uri="{FF2B5EF4-FFF2-40B4-BE49-F238E27FC236}">
                  <a16:creationId xmlns:a16="http://schemas.microsoft.com/office/drawing/2014/main" id="{E7D3CAE2-0702-385A-1841-AC3A1B0D4799}"/>
                </a:ext>
              </a:extLst>
            </p:cNvPr>
            <p:cNvSpPr txBox="1"/>
            <p:nvPr/>
          </p:nvSpPr>
          <p:spPr>
            <a:xfrm>
              <a:off x="10127406" y="10985349"/>
              <a:ext cx="2836672" cy="1395126"/>
            </a:xfrm>
            <a:prstGeom prst="rect">
              <a:avLst/>
            </a:prstGeom>
            <a:solidFill>
              <a:srgbClr val="FFFFFF">
                <a:alpha val="60000"/>
              </a:srgbClr>
            </a:solidFill>
            <a:ln>
              <a:solidFill>
                <a:schemeClr val="bg1">
                  <a:lumMod val="75000"/>
                </a:schemeClr>
              </a:solidFill>
            </a:ln>
          </p:spPr>
          <p:txBody>
            <a:bodyPr wrap="square" lIns="243840" tIns="121920" rIns="243840" bIns="121920" rtlCol="0" anchor="t">
              <a:spAutoFit/>
            </a:bodyPr>
            <a:lstStyle/>
            <a:p>
              <a:pPr algn="ctr"/>
              <a:r>
                <a:rPr lang="en-CA" sz="3733" b="1">
                  <a:solidFill>
                    <a:srgbClr val="011E41"/>
                  </a:solidFill>
                </a:rPr>
                <a:t>Levack Townsite</a:t>
              </a:r>
              <a:endParaRPr lang="en-US" sz="3733" b="1">
                <a:solidFill>
                  <a:srgbClr val="011E41"/>
                </a:solidFill>
              </a:endParaRPr>
            </a:p>
          </p:txBody>
        </p:sp>
        <p:sp>
          <p:nvSpPr>
            <p:cNvPr id="242" name="TextBox 241">
              <a:extLst>
                <a:ext uri="{FF2B5EF4-FFF2-40B4-BE49-F238E27FC236}">
                  <a16:creationId xmlns:a16="http://schemas.microsoft.com/office/drawing/2014/main" id="{73D74BCE-D665-B418-A4A9-EF480C6B7FEA}"/>
                </a:ext>
              </a:extLst>
            </p:cNvPr>
            <p:cNvSpPr txBox="1"/>
            <p:nvPr/>
          </p:nvSpPr>
          <p:spPr>
            <a:xfrm>
              <a:off x="16333903" y="6174768"/>
              <a:ext cx="5100120" cy="820674"/>
            </a:xfrm>
            <a:prstGeom prst="rect">
              <a:avLst/>
            </a:prstGeom>
            <a:solidFill>
              <a:srgbClr val="FFFFFF">
                <a:alpha val="60000"/>
              </a:srgbClr>
            </a:solidFill>
            <a:ln>
              <a:solidFill>
                <a:schemeClr val="bg1">
                  <a:lumMod val="75000"/>
                </a:schemeClr>
              </a:solidFill>
            </a:ln>
          </p:spPr>
          <p:txBody>
            <a:bodyPr wrap="square" lIns="243840" tIns="121920" rIns="243840" bIns="121920" rtlCol="0" anchor="t">
              <a:spAutoFit/>
            </a:bodyPr>
            <a:lstStyle/>
            <a:p>
              <a:pPr algn="ctr"/>
              <a:r>
                <a:rPr lang="en-CA" sz="3733" b="1">
                  <a:solidFill>
                    <a:srgbClr val="011E41"/>
                  </a:solidFill>
                </a:rPr>
                <a:t>Glencore Fraser Mine</a:t>
              </a:r>
            </a:p>
          </p:txBody>
        </p:sp>
        <p:cxnSp>
          <p:nvCxnSpPr>
            <p:cNvPr id="243" name="Straight Arrow Connector 242">
              <a:extLst>
                <a:ext uri="{FF2B5EF4-FFF2-40B4-BE49-F238E27FC236}">
                  <a16:creationId xmlns:a16="http://schemas.microsoft.com/office/drawing/2014/main" id="{702A4BA2-E02D-C750-CDF9-5FB380605A16}"/>
                </a:ext>
              </a:extLst>
            </p:cNvPr>
            <p:cNvCxnSpPr>
              <a:cxnSpLocks/>
            </p:cNvCxnSpPr>
            <p:nvPr/>
          </p:nvCxnSpPr>
          <p:spPr>
            <a:xfrm flipV="1">
              <a:off x="20364819" y="4802923"/>
              <a:ext cx="1124021" cy="1422672"/>
            </a:xfrm>
            <a:prstGeom prst="straightConnector1">
              <a:avLst/>
            </a:prstGeom>
            <a:ln>
              <a:solidFill>
                <a:srgbClr val="FFFF00"/>
              </a:solidFill>
              <a:tailEnd type="triangle" w="lg" len="lg"/>
            </a:ln>
          </p:spPr>
          <p:style>
            <a:lnRef idx="2">
              <a:schemeClr val="accent1"/>
            </a:lnRef>
            <a:fillRef idx="0">
              <a:schemeClr val="accent1"/>
            </a:fillRef>
            <a:effectRef idx="1">
              <a:schemeClr val="accent1"/>
            </a:effectRef>
            <a:fontRef idx="minor">
              <a:schemeClr val="tx1"/>
            </a:fontRef>
          </p:style>
        </p:cxnSp>
        <p:sp>
          <p:nvSpPr>
            <p:cNvPr id="244" name="TextBox 243">
              <a:extLst>
                <a:ext uri="{FF2B5EF4-FFF2-40B4-BE49-F238E27FC236}">
                  <a16:creationId xmlns:a16="http://schemas.microsoft.com/office/drawing/2014/main" id="{2204BAC1-CACA-1A51-2DD6-349B538B1866}"/>
                </a:ext>
              </a:extLst>
            </p:cNvPr>
            <p:cNvSpPr txBox="1"/>
            <p:nvPr/>
          </p:nvSpPr>
          <p:spPr>
            <a:xfrm>
              <a:off x="14661907" y="4760020"/>
              <a:ext cx="6046197" cy="820674"/>
            </a:xfrm>
            <a:prstGeom prst="rect">
              <a:avLst/>
            </a:prstGeom>
            <a:solidFill>
              <a:srgbClr val="FFFFFF">
                <a:alpha val="60000"/>
              </a:srgbClr>
            </a:solidFill>
            <a:ln>
              <a:solidFill>
                <a:schemeClr val="bg1">
                  <a:lumMod val="75000"/>
                </a:schemeClr>
              </a:solidFill>
            </a:ln>
          </p:spPr>
          <p:txBody>
            <a:bodyPr wrap="square" lIns="243840" tIns="121920" rIns="243840" bIns="121920" rtlCol="0" anchor="t">
              <a:spAutoFit/>
            </a:bodyPr>
            <a:lstStyle/>
            <a:p>
              <a:pPr algn="ctr"/>
              <a:r>
                <a:rPr lang="en-CA" sz="3733" b="1">
                  <a:solidFill>
                    <a:srgbClr val="011E41"/>
                  </a:solidFill>
                </a:rPr>
                <a:t>Glencore Strathcona Mill</a:t>
              </a:r>
            </a:p>
          </p:txBody>
        </p:sp>
        <p:cxnSp>
          <p:nvCxnSpPr>
            <p:cNvPr id="245" name="Straight Arrow Connector 244">
              <a:extLst>
                <a:ext uri="{FF2B5EF4-FFF2-40B4-BE49-F238E27FC236}">
                  <a16:creationId xmlns:a16="http://schemas.microsoft.com/office/drawing/2014/main" id="{B5B1E2DA-C7BB-CB26-733F-232FF08FF95E}"/>
                </a:ext>
              </a:extLst>
            </p:cNvPr>
            <p:cNvCxnSpPr>
              <a:cxnSpLocks/>
            </p:cNvCxnSpPr>
            <p:nvPr/>
          </p:nvCxnSpPr>
          <p:spPr>
            <a:xfrm flipV="1">
              <a:off x="20339239" y="3006705"/>
              <a:ext cx="1158141" cy="1700539"/>
            </a:xfrm>
            <a:prstGeom prst="straightConnector1">
              <a:avLst/>
            </a:prstGeom>
            <a:ln>
              <a:solidFill>
                <a:srgbClr val="FFFF00"/>
              </a:solidFill>
              <a:tailEnd type="triangle" w="lg" len="lg"/>
            </a:ln>
          </p:spPr>
          <p:style>
            <a:lnRef idx="2">
              <a:schemeClr val="accent1"/>
            </a:lnRef>
            <a:fillRef idx="0">
              <a:schemeClr val="accent1"/>
            </a:fillRef>
            <a:effectRef idx="1">
              <a:schemeClr val="accent1"/>
            </a:effectRef>
            <a:fontRef idx="minor">
              <a:schemeClr val="tx1"/>
            </a:fontRef>
          </p:style>
        </p:cxnSp>
      </p:grpSp>
      <p:sp>
        <p:nvSpPr>
          <p:cNvPr id="247" name="Slide Number Placeholder 18">
            <a:extLst>
              <a:ext uri="{FF2B5EF4-FFF2-40B4-BE49-F238E27FC236}">
                <a16:creationId xmlns:a16="http://schemas.microsoft.com/office/drawing/2014/main" id="{F6293680-63A4-77DE-6BC0-DE1EB59AE3CD}"/>
              </a:ext>
            </a:extLst>
          </p:cNvPr>
          <p:cNvSpPr txBox="1">
            <a:spLocks/>
          </p:cNvSpPr>
          <p:nvPr/>
        </p:nvSpPr>
        <p:spPr>
          <a:xfrm>
            <a:off x="0" y="17314335"/>
            <a:ext cx="5487114" cy="973667"/>
          </a:xfr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EE9733D-99D8-554F-89C4-493CCF5EDAC8}" type="slidenum">
              <a:rPr lang="en-US" smtClean="0"/>
              <a:pPr/>
              <a:t>7</a:t>
            </a:fld>
            <a:endParaRPr lang="en-US"/>
          </a:p>
        </p:txBody>
      </p:sp>
      <p:sp>
        <p:nvSpPr>
          <p:cNvPr id="252" name="TextBox 251">
            <a:extLst>
              <a:ext uri="{FF2B5EF4-FFF2-40B4-BE49-F238E27FC236}">
                <a16:creationId xmlns:a16="http://schemas.microsoft.com/office/drawing/2014/main" id="{46A92905-5C01-3E5A-9C77-0F34D25FB545}"/>
              </a:ext>
            </a:extLst>
          </p:cNvPr>
          <p:cNvSpPr txBox="1"/>
          <p:nvPr/>
        </p:nvSpPr>
        <p:spPr>
          <a:xfrm>
            <a:off x="548640" y="17300448"/>
            <a:ext cx="550151" cy="461665"/>
          </a:xfrm>
          <a:prstGeom prst="rect">
            <a:avLst/>
          </a:prstGeom>
          <a:noFill/>
        </p:spPr>
        <p:txBody>
          <a:bodyPr wrap="none">
            <a:spAutoFit/>
          </a:bodyPr>
          <a:lstStyle/>
          <a:p>
            <a:pPr>
              <a:defRPr sz="2400">
                <a:solidFill>
                  <a:srgbClr val="B4B9BE"/>
                </a:solidFill>
                <a:latin typeface="Poppins Bold"/>
              </a:defRPr>
            </a:pPr>
            <a:r>
              <a:t>0</a:t>
            </a:r>
            <a:r>
              <a:rPr lang="en-CA"/>
              <a:t>7</a:t>
            </a:r>
            <a:endParaRPr/>
          </a:p>
        </p:txBody>
      </p:sp>
    </p:spTree>
    <p:extLst>
      <p:ext uri="{BB962C8B-B14F-4D97-AF65-F5344CB8AC3E}">
        <p14:creationId xmlns:p14="http://schemas.microsoft.com/office/powerpoint/2010/main" val="2752516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9DBFDA12-CE78-EE91-B2A1-DF4279F64D3D}"/>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A7036F63-B009-0348-7EC2-18C1B5FF4E7D}"/>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1E18A63B-CD7B-65D8-06C9-8F4BD2B963FA}"/>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B21CBEF1-DAF5-664C-EEB6-CDF9FD9C93A1}"/>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E8FD9823-F7BC-F686-461B-F02BA1C56DDF}"/>
              </a:ext>
            </a:extLst>
          </p:cNvPr>
          <p:cNvSpPr/>
          <p:nvPr/>
        </p:nvSpPr>
        <p:spPr>
          <a:xfrm>
            <a:off x="4477830" y="860614"/>
            <a:ext cx="18021222"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McCreedy West Mine</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Producing Copper-Precious Metals-Nickel Mine</a:t>
            </a:r>
            <a:endParaRPr lang="en-US" sz="7600">
              <a:solidFill>
                <a:srgbClr val="DED0B9"/>
              </a:solidFill>
              <a:latin typeface="Lato Black" panose="020F0A02020204030203" pitchFamily="34" charset="0"/>
            </a:endParaRPr>
          </a:p>
        </p:txBody>
      </p:sp>
      <p:pic>
        <p:nvPicPr>
          <p:cNvPr id="4" name="Picture 3" descr="An aerial view of a small town&#10;&#10;AI-generated content may be incorrect.">
            <a:extLst>
              <a:ext uri="{FF2B5EF4-FFF2-40B4-BE49-F238E27FC236}">
                <a16:creationId xmlns:a16="http://schemas.microsoft.com/office/drawing/2014/main" id="{981F087E-C2DA-0E4D-29FA-8EA3B964FD21}"/>
              </a:ext>
            </a:extLst>
          </p:cNvPr>
          <p:cNvPicPr>
            <a:picLocks noChangeAspect="1"/>
          </p:cNvPicPr>
          <p:nvPr/>
        </p:nvPicPr>
        <p:blipFill>
          <a:blip r:embed="rId6">
            <a:extLst>
              <a:ext uri="{28A0092B-C50C-407E-A947-70E740481C1C}">
                <a14:useLocalDpi xmlns:a14="http://schemas.microsoft.com/office/drawing/2010/main" val="0"/>
              </a:ext>
            </a:extLst>
          </a:blip>
          <a:srcRect l="2145" r="10846" b="13418"/>
          <a:stretch>
            <a:fillRect/>
          </a:stretch>
        </p:blipFill>
        <p:spPr>
          <a:xfrm>
            <a:off x="-3800" y="3903692"/>
            <a:ext cx="24390975" cy="14408366"/>
          </a:xfrm>
          <a:prstGeom prst="rect">
            <a:avLst/>
          </a:prstGeom>
        </p:spPr>
      </p:pic>
      <p:cxnSp>
        <p:nvCxnSpPr>
          <p:cNvPr id="16" name="Straight Arrow Connector 15">
            <a:extLst>
              <a:ext uri="{FF2B5EF4-FFF2-40B4-BE49-F238E27FC236}">
                <a16:creationId xmlns:a16="http://schemas.microsoft.com/office/drawing/2014/main" id="{1D20F61F-C584-2D31-48FF-91FD22349B6B}"/>
              </a:ext>
            </a:extLst>
          </p:cNvPr>
          <p:cNvCxnSpPr>
            <a:cxnSpLocks/>
          </p:cNvCxnSpPr>
          <p:nvPr/>
        </p:nvCxnSpPr>
        <p:spPr>
          <a:xfrm>
            <a:off x="3261073" y="12514156"/>
            <a:ext cx="56443" cy="2235707"/>
          </a:xfrm>
          <a:prstGeom prst="straightConnector1">
            <a:avLst/>
          </a:prstGeom>
          <a:ln w="50800">
            <a:solidFill>
              <a:srgbClr val="FFFF00"/>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ED60034E-096A-B727-5E49-B223B39B3D5F}"/>
              </a:ext>
            </a:extLst>
          </p:cNvPr>
          <p:cNvCxnSpPr>
            <a:cxnSpLocks/>
          </p:cNvCxnSpPr>
          <p:nvPr/>
        </p:nvCxnSpPr>
        <p:spPr>
          <a:xfrm flipV="1">
            <a:off x="10153039" y="10763617"/>
            <a:ext cx="3407883" cy="338192"/>
          </a:xfrm>
          <a:prstGeom prst="straightConnector1">
            <a:avLst/>
          </a:prstGeom>
          <a:ln w="50800">
            <a:solidFill>
              <a:srgbClr val="FFFF00"/>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67712B8F-03C3-977C-C168-76A7D8F4A495}"/>
              </a:ext>
            </a:extLst>
          </p:cNvPr>
          <p:cNvCxnSpPr>
            <a:cxnSpLocks/>
          </p:cNvCxnSpPr>
          <p:nvPr/>
        </p:nvCxnSpPr>
        <p:spPr>
          <a:xfrm flipH="1">
            <a:off x="17968284" y="6825398"/>
            <a:ext cx="25939" cy="1080200"/>
          </a:xfrm>
          <a:prstGeom prst="straightConnector1">
            <a:avLst/>
          </a:prstGeom>
          <a:ln w="50800">
            <a:solidFill>
              <a:srgbClr val="FFFF00"/>
            </a:solidFill>
            <a:tailEnd type="triangle" w="lg" len="lg"/>
          </a:ln>
        </p:spPr>
        <p:style>
          <a:lnRef idx="2">
            <a:schemeClr val="accent1"/>
          </a:lnRef>
          <a:fillRef idx="0">
            <a:schemeClr val="accent1"/>
          </a:fillRef>
          <a:effectRef idx="1">
            <a:schemeClr val="accent1"/>
          </a:effectRef>
          <a:fontRef idx="minor">
            <a:schemeClr val="tx1"/>
          </a:fontRef>
        </p:style>
      </p:cxnSp>
      <p:sp>
        <p:nvSpPr>
          <p:cNvPr id="19" name="Oval 18">
            <a:extLst>
              <a:ext uri="{FF2B5EF4-FFF2-40B4-BE49-F238E27FC236}">
                <a16:creationId xmlns:a16="http://schemas.microsoft.com/office/drawing/2014/main" id="{18735325-F5CF-1A41-9D55-D759844DA8E0}"/>
              </a:ext>
            </a:extLst>
          </p:cNvPr>
          <p:cNvSpPr/>
          <p:nvPr/>
        </p:nvSpPr>
        <p:spPr>
          <a:xfrm>
            <a:off x="14859293" y="8715073"/>
            <a:ext cx="8798560" cy="2731008"/>
          </a:xfrm>
          <a:custGeom>
            <a:avLst/>
            <a:gdLst>
              <a:gd name="csX0" fmla="*/ 0 w 8798560"/>
              <a:gd name="csY0" fmla="*/ 1365504 h 2731008"/>
              <a:gd name="csX1" fmla="*/ 4399280 w 8798560"/>
              <a:gd name="csY1" fmla="*/ 0 h 2731008"/>
              <a:gd name="csX2" fmla="*/ 8798560 w 8798560"/>
              <a:gd name="csY2" fmla="*/ 1365504 h 2731008"/>
              <a:gd name="csX3" fmla="*/ 4399280 w 8798560"/>
              <a:gd name="csY3" fmla="*/ 2731008 h 2731008"/>
              <a:gd name="csX4" fmla="*/ 0 w 8798560"/>
              <a:gd name="csY4" fmla="*/ 1365504 h 2731008"/>
            </a:gdLst>
            <a:ahLst/>
            <a:cxnLst>
              <a:cxn ang="0">
                <a:pos x="csX0" y="csY0"/>
              </a:cxn>
              <a:cxn ang="0">
                <a:pos x="csX1" y="csY1"/>
              </a:cxn>
              <a:cxn ang="0">
                <a:pos x="csX2" y="csY2"/>
              </a:cxn>
              <a:cxn ang="0">
                <a:pos x="csX3" y="csY3"/>
              </a:cxn>
              <a:cxn ang="0">
                <a:pos x="csX4" y="csY4"/>
              </a:cxn>
            </a:cxnLst>
            <a:rect l="l" t="t" r="r" b="b"/>
            <a:pathLst>
              <a:path w="8798560" h="2731008" extrusionOk="0">
                <a:moveTo>
                  <a:pt x="0" y="1365504"/>
                </a:moveTo>
                <a:cubicBezTo>
                  <a:pt x="-372978" y="381296"/>
                  <a:pt x="1817981" y="56915"/>
                  <a:pt x="4399280" y="0"/>
                </a:cubicBezTo>
                <a:cubicBezTo>
                  <a:pt x="7004168" y="36891"/>
                  <a:pt x="8644886" y="616243"/>
                  <a:pt x="8798560" y="1365504"/>
                </a:cubicBezTo>
                <a:cubicBezTo>
                  <a:pt x="8516545" y="2395054"/>
                  <a:pt x="6792117" y="2934514"/>
                  <a:pt x="4399280" y="2731008"/>
                </a:cubicBezTo>
                <a:cubicBezTo>
                  <a:pt x="1894668" y="2689997"/>
                  <a:pt x="30990" y="2134458"/>
                  <a:pt x="0" y="1365504"/>
                </a:cubicBezTo>
                <a:close/>
              </a:path>
            </a:pathLst>
          </a:custGeom>
          <a:noFill/>
          <a:ln w="12700">
            <a:solidFill>
              <a:srgbClr val="FFFF00"/>
            </a:solidFill>
            <a:prstDash val="sysDash"/>
            <a:extLst>
              <a:ext uri="{C807C97D-BFC1-408E-A445-0C87EB9F89A2}">
                <ask:lineSketchStyleProps xmlns:ask="http://schemas.microsoft.com/office/drawing/2018/sketchyshapes" sd="1219033472">
                  <a:prstGeom prst="ellipse">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20" name="TextBox 19">
            <a:extLst>
              <a:ext uri="{FF2B5EF4-FFF2-40B4-BE49-F238E27FC236}">
                <a16:creationId xmlns:a16="http://schemas.microsoft.com/office/drawing/2014/main" id="{FE4CFF43-710F-A213-C98D-6578CF9B8005}"/>
              </a:ext>
            </a:extLst>
          </p:cNvPr>
          <p:cNvSpPr txBox="1"/>
          <p:nvPr/>
        </p:nvSpPr>
        <p:spPr>
          <a:xfrm>
            <a:off x="1276102" y="11709818"/>
            <a:ext cx="3998976" cy="820674"/>
          </a:xfrm>
          <a:prstGeom prst="rect">
            <a:avLst/>
          </a:prstGeom>
          <a:solidFill>
            <a:srgbClr val="FFFFFF">
              <a:alpha val="60000"/>
            </a:srgbClr>
          </a:solidFill>
          <a:ln>
            <a:solidFill>
              <a:schemeClr val="bg1">
                <a:lumMod val="75000"/>
              </a:schemeClr>
            </a:solidFill>
          </a:ln>
        </p:spPr>
        <p:txBody>
          <a:bodyPr wrap="square" lIns="243840" tIns="121920" rIns="243840" bIns="121920" rtlCol="0" anchor="t">
            <a:spAutoFit/>
          </a:bodyPr>
          <a:lstStyle/>
          <a:p>
            <a:pPr algn="ctr"/>
            <a:r>
              <a:rPr lang="en-CA" sz="3733" b="1">
                <a:solidFill>
                  <a:srgbClr val="011E41"/>
                </a:solidFill>
                <a:latin typeface="Lato Black" panose="020F0A02020204030203" pitchFamily="34" charset="0"/>
              </a:rPr>
              <a:t>Ore Sorter</a:t>
            </a:r>
            <a:endParaRPr lang="en-US" sz="4800">
              <a:latin typeface="Lato Black" panose="020F0A02020204030203" pitchFamily="34" charset="0"/>
            </a:endParaRPr>
          </a:p>
        </p:txBody>
      </p:sp>
      <p:sp>
        <p:nvSpPr>
          <p:cNvPr id="21" name="TextBox 20">
            <a:extLst>
              <a:ext uri="{FF2B5EF4-FFF2-40B4-BE49-F238E27FC236}">
                <a16:creationId xmlns:a16="http://schemas.microsoft.com/office/drawing/2014/main" id="{4612F67A-DEC0-A4F4-5998-8D9E16F8A5D8}"/>
              </a:ext>
            </a:extLst>
          </p:cNvPr>
          <p:cNvSpPr txBox="1"/>
          <p:nvPr/>
        </p:nvSpPr>
        <p:spPr>
          <a:xfrm>
            <a:off x="6116044" y="10625407"/>
            <a:ext cx="3998976" cy="820674"/>
          </a:xfrm>
          <a:prstGeom prst="rect">
            <a:avLst/>
          </a:prstGeom>
          <a:solidFill>
            <a:srgbClr val="FFFFFF">
              <a:alpha val="60000"/>
            </a:srgbClr>
          </a:solidFill>
          <a:ln>
            <a:solidFill>
              <a:schemeClr val="bg1">
                <a:lumMod val="75000"/>
              </a:schemeClr>
            </a:solidFill>
          </a:ln>
        </p:spPr>
        <p:txBody>
          <a:bodyPr wrap="square" lIns="243840" tIns="121920" rIns="243840" bIns="121920" rtlCol="0" anchor="t">
            <a:spAutoFit/>
          </a:bodyPr>
          <a:lstStyle/>
          <a:p>
            <a:pPr algn="ctr"/>
            <a:r>
              <a:rPr lang="en-CA" sz="3733" b="1">
                <a:solidFill>
                  <a:srgbClr val="011E41"/>
                </a:solidFill>
                <a:latin typeface="Lato Black" panose="020F0A02020204030203" pitchFamily="34" charset="0"/>
              </a:rPr>
              <a:t>Portal</a:t>
            </a:r>
          </a:p>
        </p:txBody>
      </p:sp>
      <p:sp>
        <p:nvSpPr>
          <p:cNvPr id="22" name="TextBox 21">
            <a:extLst>
              <a:ext uri="{FF2B5EF4-FFF2-40B4-BE49-F238E27FC236}">
                <a16:creationId xmlns:a16="http://schemas.microsoft.com/office/drawing/2014/main" id="{AB0A7A3B-A063-57BE-F86F-3A12F4BE6219}"/>
              </a:ext>
            </a:extLst>
          </p:cNvPr>
          <p:cNvSpPr txBox="1"/>
          <p:nvPr/>
        </p:nvSpPr>
        <p:spPr>
          <a:xfrm>
            <a:off x="15698757" y="5398228"/>
            <a:ext cx="3998976" cy="1395126"/>
          </a:xfrm>
          <a:prstGeom prst="rect">
            <a:avLst/>
          </a:prstGeom>
          <a:solidFill>
            <a:srgbClr val="FFFFFF">
              <a:alpha val="60000"/>
            </a:srgbClr>
          </a:solidFill>
          <a:ln>
            <a:solidFill>
              <a:schemeClr val="bg1">
                <a:lumMod val="75000"/>
              </a:schemeClr>
            </a:solidFill>
          </a:ln>
        </p:spPr>
        <p:txBody>
          <a:bodyPr wrap="square" lIns="243840" tIns="121920" rIns="243840" bIns="121920" rtlCol="0" anchor="t">
            <a:spAutoFit/>
          </a:bodyPr>
          <a:lstStyle/>
          <a:p>
            <a:pPr algn="ctr"/>
            <a:r>
              <a:rPr lang="en-CA" sz="3733" b="1">
                <a:solidFill>
                  <a:srgbClr val="011E41"/>
                </a:solidFill>
                <a:latin typeface="Lato Black" panose="020F0A02020204030203" pitchFamily="34" charset="0"/>
              </a:rPr>
              <a:t>Administrative Complex</a:t>
            </a:r>
            <a:endParaRPr lang="en-US" sz="4800">
              <a:latin typeface="Lato Black" panose="020F0A02020204030203" pitchFamily="34" charset="0"/>
            </a:endParaRPr>
          </a:p>
        </p:txBody>
      </p:sp>
      <p:sp>
        <p:nvSpPr>
          <p:cNvPr id="23" name="TextBox 22">
            <a:extLst>
              <a:ext uri="{FF2B5EF4-FFF2-40B4-BE49-F238E27FC236}">
                <a16:creationId xmlns:a16="http://schemas.microsoft.com/office/drawing/2014/main" id="{E35666D9-0E8B-C44F-DF83-F4C95C2B0C34}"/>
              </a:ext>
            </a:extLst>
          </p:cNvPr>
          <p:cNvSpPr txBox="1"/>
          <p:nvPr/>
        </p:nvSpPr>
        <p:spPr>
          <a:xfrm>
            <a:off x="19967772" y="5070141"/>
            <a:ext cx="3998976" cy="820674"/>
          </a:xfrm>
          <a:prstGeom prst="rect">
            <a:avLst/>
          </a:prstGeom>
          <a:solidFill>
            <a:srgbClr val="FFFFFF">
              <a:alpha val="60000"/>
            </a:srgbClr>
          </a:solidFill>
          <a:ln>
            <a:solidFill>
              <a:schemeClr val="bg1">
                <a:lumMod val="75000"/>
              </a:schemeClr>
            </a:solidFill>
          </a:ln>
        </p:spPr>
        <p:txBody>
          <a:bodyPr wrap="square" lIns="243840" tIns="121920" rIns="243840" bIns="121920" rtlCol="0" anchor="t">
            <a:spAutoFit/>
          </a:bodyPr>
          <a:lstStyle/>
          <a:p>
            <a:pPr algn="ctr"/>
            <a:r>
              <a:rPr lang="en-CA" sz="3733" b="1">
                <a:solidFill>
                  <a:srgbClr val="011E41"/>
                </a:solidFill>
                <a:latin typeface="Lato Black" panose="020F0A02020204030203" pitchFamily="34" charset="0"/>
              </a:rPr>
              <a:t>Security</a:t>
            </a:r>
            <a:endParaRPr lang="en-US" sz="4800">
              <a:latin typeface="Lato Black" panose="020F0A02020204030203" pitchFamily="34" charset="0"/>
            </a:endParaRPr>
          </a:p>
        </p:txBody>
      </p:sp>
      <p:sp>
        <p:nvSpPr>
          <p:cNvPr id="24" name="TextBox 23">
            <a:extLst>
              <a:ext uri="{FF2B5EF4-FFF2-40B4-BE49-F238E27FC236}">
                <a16:creationId xmlns:a16="http://schemas.microsoft.com/office/drawing/2014/main" id="{95163F44-873D-4EC9-D551-FB0C88FD4140}"/>
              </a:ext>
            </a:extLst>
          </p:cNvPr>
          <p:cNvSpPr txBox="1"/>
          <p:nvPr/>
        </p:nvSpPr>
        <p:spPr>
          <a:xfrm>
            <a:off x="16700031" y="11709818"/>
            <a:ext cx="3998976" cy="1395126"/>
          </a:xfrm>
          <a:prstGeom prst="rect">
            <a:avLst/>
          </a:prstGeom>
          <a:solidFill>
            <a:srgbClr val="FFFFFF">
              <a:alpha val="60000"/>
            </a:srgbClr>
          </a:solidFill>
          <a:ln>
            <a:solidFill>
              <a:schemeClr val="bg1">
                <a:lumMod val="75000"/>
              </a:schemeClr>
            </a:solidFill>
          </a:ln>
        </p:spPr>
        <p:txBody>
          <a:bodyPr wrap="square" lIns="243840" tIns="121920" rIns="243840" bIns="121920" rtlCol="0" anchor="t">
            <a:spAutoFit/>
          </a:bodyPr>
          <a:lstStyle/>
          <a:p>
            <a:pPr algn="ctr"/>
            <a:r>
              <a:rPr lang="en-CA" sz="3733" b="1">
                <a:solidFill>
                  <a:srgbClr val="011E41"/>
                </a:solidFill>
                <a:latin typeface="Lato Black" panose="020F0A02020204030203" pitchFamily="34" charset="0"/>
              </a:rPr>
              <a:t>Crusher, Sample Tower, Shipping</a:t>
            </a:r>
            <a:endParaRPr lang="en-US" sz="4800">
              <a:latin typeface="Lato Black" panose="020F0A02020204030203" pitchFamily="34" charset="0"/>
            </a:endParaRPr>
          </a:p>
        </p:txBody>
      </p:sp>
      <p:cxnSp>
        <p:nvCxnSpPr>
          <p:cNvPr id="25" name="Straight Arrow Connector 24">
            <a:extLst>
              <a:ext uri="{FF2B5EF4-FFF2-40B4-BE49-F238E27FC236}">
                <a16:creationId xmlns:a16="http://schemas.microsoft.com/office/drawing/2014/main" id="{A868B027-60C8-B9B2-8016-11977560A2A8}"/>
              </a:ext>
            </a:extLst>
          </p:cNvPr>
          <p:cNvCxnSpPr>
            <a:cxnSpLocks/>
          </p:cNvCxnSpPr>
          <p:nvPr/>
        </p:nvCxnSpPr>
        <p:spPr>
          <a:xfrm flipH="1">
            <a:off x="20093299" y="5920376"/>
            <a:ext cx="1555933" cy="1759397"/>
          </a:xfrm>
          <a:prstGeom prst="straightConnector1">
            <a:avLst/>
          </a:prstGeom>
          <a:ln w="50800">
            <a:solidFill>
              <a:srgbClr val="FFFF00"/>
            </a:solidFill>
            <a:tailEnd type="triangle" w="lg" len="lg"/>
          </a:ln>
        </p:spPr>
        <p:style>
          <a:lnRef idx="2">
            <a:schemeClr val="accent1"/>
          </a:lnRef>
          <a:fillRef idx="0">
            <a:schemeClr val="accent1"/>
          </a:fillRef>
          <a:effectRef idx="1">
            <a:schemeClr val="accent1"/>
          </a:effectRef>
          <a:fontRef idx="minor">
            <a:schemeClr val="tx1"/>
          </a:fontRef>
        </p:style>
      </p:cxnSp>
      <p:sp>
        <p:nvSpPr>
          <p:cNvPr id="27" name="TextBox 26">
            <a:extLst>
              <a:ext uri="{FF2B5EF4-FFF2-40B4-BE49-F238E27FC236}">
                <a16:creationId xmlns:a16="http://schemas.microsoft.com/office/drawing/2014/main" id="{8AF001F3-534A-0480-72F7-6FE124DFEB4A}"/>
              </a:ext>
            </a:extLst>
          </p:cNvPr>
          <p:cNvSpPr txBox="1"/>
          <p:nvPr/>
        </p:nvSpPr>
        <p:spPr>
          <a:xfrm>
            <a:off x="548640" y="17300448"/>
            <a:ext cx="583814" cy="461665"/>
          </a:xfrm>
          <a:prstGeom prst="rect">
            <a:avLst/>
          </a:prstGeom>
          <a:noFill/>
        </p:spPr>
        <p:txBody>
          <a:bodyPr wrap="none">
            <a:spAutoFit/>
          </a:bodyPr>
          <a:lstStyle/>
          <a:p>
            <a:pPr>
              <a:defRPr sz="2400">
                <a:solidFill>
                  <a:srgbClr val="B4B9BE"/>
                </a:solidFill>
                <a:latin typeface="Poppins Bold"/>
              </a:defRPr>
            </a:pPr>
            <a:r>
              <a:t>0</a:t>
            </a:r>
            <a:r>
              <a:rPr lang="en-US"/>
              <a:t>8</a:t>
            </a:r>
            <a:endParaRPr/>
          </a:p>
        </p:txBody>
      </p:sp>
    </p:spTree>
    <p:extLst>
      <p:ext uri="{BB962C8B-B14F-4D97-AF65-F5344CB8AC3E}">
        <p14:creationId xmlns:p14="http://schemas.microsoft.com/office/powerpoint/2010/main" val="1817607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12B2A342-9222-CE28-19ED-AB5F12564724}"/>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853E9876-6D2C-E1AB-CA60-3763746267DE}"/>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2A288693-5F47-E98F-72AB-66810B281F78}"/>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0D0ADB2D-4995-A362-6913-FF3E8BB14842}"/>
              </a:ext>
            </a:extLst>
          </p:cNvPr>
          <p:cNvPicPr>
            <a:picLocks noChangeAspect="1"/>
          </p:cNvPicPr>
          <p:nvPr/>
        </p:nvPicPr>
        <p:blipFill>
          <a:blip r:embed="rId5"/>
          <a:stretch>
            <a:fillRect/>
          </a:stretch>
        </p:blipFill>
        <p:spPr>
          <a:xfrm>
            <a:off x="1371771" y="1143000"/>
            <a:ext cx="20347943" cy="15392400"/>
          </a:xfrm>
          <a:prstGeom prst="rect">
            <a:avLst/>
          </a:prstGeom>
        </p:spPr>
      </p:pic>
      <p:pic>
        <p:nvPicPr>
          <p:cNvPr id="5" name="Picture 4">
            <a:extLst>
              <a:ext uri="{FF2B5EF4-FFF2-40B4-BE49-F238E27FC236}">
                <a16:creationId xmlns:a16="http://schemas.microsoft.com/office/drawing/2014/main" id="{2298FC4B-437C-375D-B954-516F05DC264E}"/>
              </a:ext>
            </a:extLst>
          </p:cNvPr>
          <p:cNvPicPr>
            <a:picLocks noChangeAspect="1"/>
          </p:cNvPicPr>
          <p:nvPr/>
        </p:nvPicPr>
        <p:blipFill>
          <a:blip r:embed="rId6"/>
          <a:stretch>
            <a:fillRect/>
          </a:stretch>
        </p:blipFill>
        <p:spPr>
          <a:xfrm>
            <a:off x="3149801" y="3170361"/>
            <a:ext cx="19380675" cy="11947277"/>
          </a:xfrm>
          <a:prstGeom prst="rect">
            <a:avLst/>
          </a:prstGeom>
        </p:spPr>
      </p:pic>
      <p:grpSp>
        <p:nvGrpSpPr>
          <p:cNvPr id="6" name="Group 5">
            <a:extLst>
              <a:ext uri="{FF2B5EF4-FFF2-40B4-BE49-F238E27FC236}">
                <a16:creationId xmlns:a16="http://schemas.microsoft.com/office/drawing/2014/main" id="{02A7EFE1-20A6-8375-BE43-C8A0B024754B}"/>
              </a:ext>
            </a:extLst>
          </p:cNvPr>
          <p:cNvGrpSpPr/>
          <p:nvPr/>
        </p:nvGrpSpPr>
        <p:grpSpPr>
          <a:xfrm>
            <a:off x="2105452" y="12311401"/>
            <a:ext cx="3562360" cy="2254494"/>
            <a:chOff x="1741544" y="4292399"/>
            <a:chExt cx="1335885" cy="845435"/>
          </a:xfrm>
        </p:grpSpPr>
        <p:grpSp>
          <p:nvGrpSpPr>
            <p:cNvPr id="7" name="Group 6">
              <a:extLst>
                <a:ext uri="{FF2B5EF4-FFF2-40B4-BE49-F238E27FC236}">
                  <a16:creationId xmlns:a16="http://schemas.microsoft.com/office/drawing/2014/main" id="{6AF80CF3-ED12-303C-0E70-AEA0FB9F7ACA}"/>
                </a:ext>
              </a:extLst>
            </p:cNvPr>
            <p:cNvGrpSpPr/>
            <p:nvPr/>
          </p:nvGrpSpPr>
          <p:grpSpPr>
            <a:xfrm>
              <a:off x="1841412" y="4382814"/>
              <a:ext cx="1236017" cy="554946"/>
              <a:chOff x="1841412" y="4382814"/>
              <a:chExt cx="1236017" cy="554946"/>
            </a:xfrm>
          </p:grpSpPr>
          <p:cxnSp>
            <p:nvCxnSpPr>
              <p:cNvPr id="10" name="Straight Connector 9">
                <a:extLst>
                  <a:ext uri="{FF2B5EF4-FFF2-40B4-BE49-F238E27FC236}">
                    <a16:creationId xmlns:a16="http://schemas.microsoft.com/office/drawing/2014/main" id="{37CDA229-EA5E-361D-BFC6-625031EE9A2A}"/>
                  </a:ext>
                </a:extLst>
              </p:cNvPr>
              <p:cNvCxnSpPr>
                <a:cxnSpLocks/>
              </p:cNvCxnSpPr>
              <p:nvPr/>
            </p:nvCxnSpPr>
            <p:spPr>
              <a:xfrm flipH="1">
                <a:off x="1841412" y="4382814"/>
                <a:ext cx="282843" cy="454047"/>
              </a:xfrm>
              <a:prstGeom prst="line">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F07D0BB2-A87C-DC9C-3C12-AE3CCC148468}"/>
                  </a:ext>
                </a:extLst>
              </p:cNvPr>
              <p:cNvCxnSpPr>
                <a:cxnSpLocks/>
              </p:cNvCxnSpPr>
              <p:nvPr/>
            </p:nvCxnSpPr>
            <p:spPr>
              <a:xfrm>
                <a:off x="1841412" y="4828540"/>
                <a:ext cx="1236017" cy="109220"/>
              </a:xfrm>
              <a:prstGeom prst="line">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grpSp>
        <p:sp>
          <p:nvSpPr>
            <p:cNvPr id="8" name="TextBox 7">
              <a:extLst>
                <a:ext uri="{FF2B5EF4-FFF2-40B4-BE49-F238E27FC236}">
                  <a16:creationId xmlns:a16="http://schemas.microsoft.com/office/drawing/2014/main" id="{E724785D-62EE-E443-9D91-D31A2ED590DE}"/>
                </a:ext>
              </a:extLst>
            </p:cNvPr>
            <p:cNvSpPr txBox="1"/>
            <p:nvPr/>
          </p:nvSpPr>
          <p:spPr>
            <a:xfrm rot="328403">
              <a:off x="2146672" y="4918543"/>
              <a:ext cx="463589" cy="219291"/>
            </a:xfrm>
            <a:prstGeom prst="rect">
              <a:avLst/>
            </a:prstGeom>
            <a:noFill/>
          </p:spPr>
          <p:txBody>
            <a:bodyPr wrap="none" rtlCol="0">
              <a:spAutoFit/>
            </a:bodyPr>
            <a:lstStyle/>
            <a:p>
              <a:r>
                <a:rPr lang="en-CA" sz="3200" b="1">
                  <a:solidFill>
                    <a:schemeClr val="bg1"/>
                  </a:solidFill>
                </a:rPr>
                <a:t>250 m</a:t>
              </a:r>
            </a:p>
          </p:txBody>
        </p:sp>
        <p:sp>
          <p:nvSpPr>
            <p:cNvPr id="9" name="TextBox 8">
              <a:extLst>
                <a:ext uri="{FF2B5EF4-FFF2-40B4-BE49-F238E27FC236}">
                  <a16:creationId xmlns:a16="http://schemas.microsoft.com/office/drawing/2014/main" id="{286FD635-A480-C389-81CE-377FA9DF38E5}"/>
                </a:ext>
              </a:extLst>
            </p:cNvPr>
            <p:cNvSpPr txBox="1"/>
            <p:nvPr/>
          </p:nvSpPr>
          <p:spPr>
            <a:xfrm rot="18006461">
              <a:off x="1619396" y="4414547"/>
              <a:ext cx="463588" cy="219291"/>
            </a:xfrm>
            <a:prstGeom prst="rect">
              <a:avLst/>
            </a:prstGeom>
            <a:noFill/>
          </p:spPr>
          <p:txBody>
            <a:bodyPr wrap="none" rtlCol="0">
              <a:spAutoFit/>
            </a:bodyPr>
            <a:lstStyle/>
            <a:p>
              <a:r>
                <a:rPr lang="en-CA" sz="3200" b="1">
                  <a:solidFill>
                    <a:schemeClr val="bg1"/>
                  </a:solidFill>
                </a:rPr>
                <a:t>250 m</a:t>
              </a:r>
            </a:p>
          </p:txBody>
        </p:sp>
      </p:grpSp>
      <p:sp>
        <p:nvSpPr>
          <p:cNvPr id="16" name="Text 23">
            <a:extLst>
              <a:ext uri="{FF2B5EF4-FFF2-40B4-BE49-F238E27FC236}">
                <a16:creationId xmlns:a16="http://schemas.microsoft.com/office/drawing/2014/main" id="{12CA81BB-5795-F3CC-C760-934015AE6C48}"/>
              </a:ext>
            </a:extLst>
          </p:cNvPr>
          <p:cNvSpPr/>
          <p:nvPr/>
        </p:nvSpPr>
        <p:spPr>
          <a:xfrm>
            <a:off x="4477830" y="860614"/>
            <a:ext cx="18021222"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McCreedy West Mine</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Producing Copper-Precious Metals-Nickel Mine</a:t>
            </a:r>
            <a:endParaRPr lang="en-US" sz="7600">
              <a:solidFill>
                <a:srgbClr val="DED0B9"/>
              </a:solidFill>
              <a:latin typeface="Lato Black" panose="020F0A02020204030203" pitchFamily="34" charset="0"/>
            </a:endParaRPr>
          </a:p>
        </p:txBody>
      </p:sp>
      <p:sp>
        <p:nvSpPr>
          <p:cNvPr id="18" name="TextBox 17">
            <a:extLst>
              <a:ext uri="{FF2B5EF4-FFF2-40B4-BE49-F238E27FC236}">
                <a16:creationId xmlns:a16="http://schemas.microsoft.com/office/drawing/2014/main" id="{E01D2F3A-67E6-4965-FC8B-B96CB5DCFE10}"/>
              </a:ext>
            </a:extLst>
          </p:cNvPr>
          <p:cNvSpPr txBox="1"/>
          <p:nvPr/>
        </p:nvSpPr>
        <p:spPr>
          <a:xfrm>
            <a:off x="3832075" y="15258049"/>
            <a:ext cx="20695639" cy="2831544"/>
          </a:xfrm>
          <a:prstGeom prst="rect">
            <a:avLst/>
          </a:prstGeom>
          <a:noFill/>
        </p:spPr>
        <p:txBody>
          <a:bodyPr wrap="square" lIns="243840" tIns="121920" rIns="243840" bIns="121920" rtlCol="0" anchor="t">
            <a:spAutoFit/>
          </a:bodyPr>
          <a:lstStyle/>
          <a:p>
            <a:r>
              <a:rPr lang="en-CA" sz="2800">
                <a:solidFill>
                  <a:schemeClr val="bg1"/>
                </a:solidFill>
                <a:latin typeface="Lato Black" panose="020F0A02020204030203" pitchFamily="34" charset="0"/>
                <a:cs typeface="Poppins Medium" panose="00000600000000000000" pitchFamily="2" charset="0"/>
              </a:rPr>
              <a:t>Current production is from the 700 Footwall Copper Zone</a:t>
            </a:r>
            <a:endParaRPr lang="en-US" sz="3600">
              <a:solidFill>
                <a:schemeClr val="bg1"/>
              </a:solidFill>
              <a:latin typeface="Lato Black" panose="020F0A02020204030203" pitchFamily="34" charset="0"/>
              <a:cs typeface="Poppins Medium" panose="00000600000000000000" pitchFamily="2" charset="0"/>
            </a:endParaRPr>
          </a:p>
          <a:p>
            <a:endParaRPr lang="en-CA" sz="2800">
              <a:solidFill>
                <a:schemeClr val="bg1"/>
              </a:solidFill>
              <a:latin typeface="Lato Black" panose="020F0A02020204030203" pitchFamily="34" charset="0"/>
              <a:cs typeface="Poppins Medium" panose="00000600000000000000" pitchFamily="2" charset="0"/>
            </a:endParaRPr>
          </a:p>
          <a:p>
            <a:r>
              <a:rPr lang="en-CA" sz="2800">
                <a:solidFill>
                  <a:schemeClr val="bg1"/>
                </a:solidFill>
                <a:latin typeface="Lato Black" panose="020F0A02020204030203" pitchFamily="34" charset="0"/>
                <a:cs typeface="Poppins Medium" panose="00000600000000000000" pitchFamily="2" charset="0"/>
              </a:rPr>
              <a:t>Actively evaluating the restart of production from the </a:t>
            </a:r>
            <a:r>
              <a:rPr lang="en-CA" sz="2800" err="1">
                <a:solidFill>
                  <a:schemeClr val="bg1"/>
                </a:solidFill>
                <a:latin typeface="Lato Black" panose="020F0A02020204030203" pitchFamily="34" charset="0"/>
                <a:cs typeface="Poppins Medium" panose="00000600000000000000" pitchFamily="2" charset="0"/>
              </a:rPr>
              <a:t>Intermain</a:t>
            </a:r>
            <a:r>
              <a:rPr lang="en-CA" sz="2800">
                <a:solidFill>
                  <a:schemeClr val="bg1"/>
                </a:solidFill>
                <a:latin typeface="Lato Black" panose="020F0A02020204030203" pitchFamily="34" charset="0"/>
                <a:cs typeface="Poppins Medium" panose="00000600000000000000" pitchFamily="2" charset="0"/>
              </a:rPr>
              <a:t> Nickel Zone</a:t>
            </a:r>
          </a:p>
          <a:p>
            <a:endParaRPr lang="en-CA" sz="2800">
              <a:solidFill>
                <a:schemeClr val="bg1"/>
              </a:solidFill>
              <a:latin typeface="Lato Black" panose="020F0A02020204030203" pitchFamily="34" charset="0"/>
              <a:cs typeface="Poppins Medium" panose="00000600000000000000" pitchFamily="2" charset="0"/>
            </a:endParaRPr>
          </a:p>
          <a:p>
            <a:r>
              <a:rPr lang="en-CA" sz="2800">
                <a:solidFill>
                  <a:schemeClr val="bg1"/>
                </a:solidFill>
                <a:latin typeface="Lato Black" panose="020F0A02020204030203" pitchFamily="34" charset="0"/>
                <a:cs typeface="Poppins Medium" panose="00000600000000000000" pitchFamily="2" charset="0"/>
              </a:rPr>
              <a:t>Development and exploration initiatives will focus on the area to the west of the 700 FW Zone towards the historical Hardy Mine (Glencore)</a:t>
            </a:r>
          </a:p>
        </p:txBody>
      </p:sp>
      <p:pic>
        <p:nvPicPr>
          <p:cNvPr id="20" name="Picture 19" descr="A white letter on a black background&#10;&#10;AI-generated content may be incorrect.">
            <a:extLst>
              <a:ext uri="{FF2B5EF4-FFF2-40B4-BE49-F238E27FC236}">
                <a16:creationId xmlns:a16="http://schemas.microsoft.com/office/drawing/2014/main" id="{46FF1F6B-4EE4-AF63-B5E0-194DC761E65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72789" y="15133596"/>
            <a:ext cx="830699" cy="830699"/>
          </a:xfrm>
          <a:prstGeom prst="rect">
            <a:avLst/>
          </a:prstGeom>
        </p:spPr>
      </p:pic>
      <p:pic>
        <p:nvPicPr>
          <p:cNvPr id="22" name="Picture 21" descr="A white letter on a black background&#10;&#10;AI-generated content may be incorrect.">
            <a:extLst>
              <a:ext uri="{FF2B5EF4-FFF2-40B4-BE49-F238E27FC236}">
                <a16:creationId xmlns:a16="http://schemas.microsoft.com/office/drawing/2014/main" id="{8ACA2170-CB77-4333-B9EC-5225CA7F6A8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13015" y="15982707"/>
            <a:ext cx="830699" cy="830699"/>
          </a:xfrm>
          <a:prstGeom prst="rect">
            <a:avLst/>
          </a:prstGeom>
        </p:spPr>
      </p:pic>
      <p:pic>
        <p:nvPicPr>
          <p:cNvPr id="24" name="Picture 23" descr="A white letter on a black background&#10;&#10;AI-generated content may be incorrect.">
            <a:extLst>
              <a:ext uri="{FF2B5EF4-FFF2-40B4-BE49-F238E27FC236}">
                <a16:creationId xmlns:a16="http://schemas.microsoft.com/office/drawing/2014/main" id="{7A8C2D8B-B268-6813-C0DC-30F3834995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13015" y="16959670"/>
            <a:ext cx="830699" cy="830699"/>
          </a:xfrm>
          <a:prstGeom prst="rect">
            <a:avLst/>
          </a:prstGeom>
        </p:spPr>
      </p:pic>
      <p:sp>
        <p:nvSpPr>
          <p:cNvPr id="26" name="TextBox 25">
            <a:extLst>
              <a:ext uri="{FF2B5EF4-FFF2-40B4-BE49-F238E27FC236}">
                <a16:creationId xmlns:a16="http://schemas.microsoft.com/office/drawing/2014/main" id="{69E710CA-7BED-B7C3-CA4E-37CB465E59D5}"/>
              </a:ext>
            </a:extLst>
          </p:cNvPr>
          <p:cNvSpPr txBox="1"/>
          <p:nvPr/>
        </p:nvSpPr>
        <p:spPr>
          <a:xfrm>
            <a:off x="548640" y="17300448"/>
            <a:ext cx="574196" cy="461665"/>
          </a:xfrm>
          <a:prstGeom prst="rect">
            <a:avLst/>
          </a:prstGeom>
          <a:noFill/>
        </p:spPr>
        <p:txBody>
          <a:bodyPr wrap="none">
            <a:spAutoFit/>
          </a:bodyPr>
          <a:lstStyle/>
          <a:p>
            <a:pPr>
              <a:defRPr sz="2400">
                <a:solidFill>
                  <a:srgbClr val="B4B9BE"/>
                </a:solidFill>
                <a:latin typeface="Poppins Bold"/>
              </a:defRPr>
            </a:pPr>
            <a:r>
              <a:t>0</a:t>
            </a:r>
            <a:r>
              <a:rPr lang="en-US"/>
              <a:t>9</a:t>
            </a:r>
            <a:endParaRPr/>
          </a:p>
        </p:txBody>
      </p:sp>
    </p:spTree>
    <p:extLst>
      <p:ext uri="{BB962C8B-B14F-4D97-AF65-F5344CB8AC3E}">
        <p14:creationId xmlns:p14="http://schemas.microsoft.com/office/powerpoint/2010/main" val="1574631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C3FD976C-8CC9-5C1C-5454-6CFC9B34ACFB}"/>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04CD9068-0DEA-D08C-22D4-4287E06BCACF}"/>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DD4542B0-83B8-5709-4CF3-E2D4A2B00F45}"/>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51BD08E8-A3D0-393B-6E61-08B13BA60AB5}"/>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0415D604-AEB8-88B8-DBE9-2EFC59B52DD5}"/>
              </a:ext>
            </a:extLst>
          </p:cNvPr>
          <p:cNvSpPr/>
          <p:nvPr/>
        </p:nvSpPr>
        <p:spPr>
          <a:xfrm>
            <a:off x="5969746" y="809605"/>
            <a:ext cx="13689854"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McCreedy West Mine</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H1 2026 Highlights</a:t>
            </a:r>
            <a:endParaRPr lang="en-US" sz="7600">
              <a:solidFill>
                <a:srgbClr val="DED0B9"/>
              </a:solidFill>
              <a:latin typeface="Lato Black" panose="020F0A02020204030203" pitchFamily="34" charset="0"/>
            </a:endParaRPr>
          </a:p>
        </p:txBody>
      </p:sp>
      <p:graphicFrame>
        <p:nvGraphicFramePr>
          <p:cNvPr id="4" name="Table 3">
            <a:extLst>
              <a:ext uri="{FF2B5EF4-FFF2-40B4-BE49-F238E27FC236}">
                <a16:creationId xmlns:a16="http://schemas.microsoft.com/office/drawing/2014/main" id="{4704881E-D9BB-99B2-6D25-B36676D343F4}"/>
              </a:ext>
            </a:extLst>
          </p:cNvPr>
          <p:cNvGraphicFramePr>
            <a:graphicFrameLocks noGrp="1"/>
          </p:cNvGraphicFramePr>
          <p:nvPr>
            <p:extLst>
              <p:ext uri="{D42A27DB-BD31-4B8C-83A1-F6EECF244321}">
                <p14:modId xmlns:p14="http://schemas.microsoft.com/office/powerpoint/2010/main" val="919215937"/>
              </p:ext>
            </p:extLst>
          </p:nvPr>
        </p:nvGraphicFramePr>
        <p:xfrm>
          <a:off x="1582823" y="9322723"/>
          <a:ext cx="21031203" cy="5276468"/>
        </p:xfrm>
        <a:graphic>
          <a:graphicData uri="http://schemas.openxmlformats.org/drawingml/2006/table">
            <a:tbl>
              <a:tblPr/>
              <a:tblGrid>
                <a:gridCol w="4292848">
                  <a:extLst>
                    <a:ext uri="{9D8B030D-6E8A-4147-A177-3AD203B41FA5}">
                      <a16:colId xmlns:a16="http://schemas.microsoft.com/office/drawing/2014/main" val="3789858638"/>
                    </a:ext>
                  </a:extLst>
                </a:gridCol>
                <a:gridCol w="1751032">
                  <a:extLst>
                    <a:ext uri="{9D8B030D-6E8A-4147-A177-3AD203B41FA5}">
                      <a16:colId xmlns:a16="http://schemas.microsoft.com/office/drawing/2014/main" val="3714248317"/>
                    </a:ext>
                  </a:extLst>
                </a:gridCol>
                <a:gridCol w="1751032">
                  <a:extLst>
                    <a:ext uri="{9D8B030D-6E8A-4147-A177-3AD203B41FA5}">
                      <a16:colId xmlns:a16="http://schemas.microsoft.com/office/drawing/2014/main" val="409746911"/>
                    </a:ext>
                  </a:extLst>
                </a:gridCol>
                <a:gridCol w="1751032">
                  <a:extLst>
                    <a:ext uri="{9D8B030D-6E8A-4147-A177-3AD203B41FA5}">
                      <a16:colId xmlns:a16="http://schemas.microsoft.com/office/drawing/2014/main" val="2231409823"/>
                    </a:ext>
                  </a:extLst>
                </a:gridCol>
                <a:gridCol w="1751032">
                  <a:extLst>
                    <a:ext uri="{9D8B030D-6E8A-4147-A177-3AD203B41FA5}">
                      <a16:colId xmlns:a16="http://schemas.microsoft.com/office/drawing/2014/main" val="292516192"/>
                    </a:ext>
                  </a:extLst>
                </a:gridCol>
                <a:gridCol w="1751032">
                  <a:extLst>
                    <a:ext uri="{9D8B030D-6E8A-4147-A177-3AD203B41FA5}">
                      <a16:colId xmlns:a16="http://schemas.microsoft.com/office/drawing/2014/main" val="550712570"/>
                    </a:ext>
                  </a:extLst>
                </a:gridCol>
                <a:gridCol w="2635960">
                  <a:extLst>
                    <a:ext uri="{9D8B030D-6E8A-4147-A177-3AD203B41FA5}">
                      <a16:colId xmlns:a16="http://schemas.microsoft.com/office/drawing/2014/main" val="3206186746"/>
                    </a:ext>
                  </a:extLst>
                </a:gridCol>
                <a:gridCol w="2748931">
                  <a:extLst>
                    <a:ext uri="{9D8B030D-6E8A-4147-A177-3AD203B41FA5}">
                      <a16:colId xmlns:a16="http://schemas.microsoft.com/office/drawing/2014/main" val="1841567641"/>
                    </a:ext>
                  </a:extLst>
                </a:gridCol>
                <a:gridCol w="2598304">
                  <a:extLst>
                    <a:ext uri="{9D8B030D-6E8A-4147-A177-3AD203B41FA5}">
                      <a16:colId xmlns:a16="http://schemas.microsoft.com/office/drawing/2014/main" val="1017044905"/>
                    </a:ext>
                  </a:extLst>
                </a:gridCol>
              </a:tblGrid>
              <a:tr h="451112">
                <a:tc>
                  <a:txBody>
                    <a:bodyPr/>
                    <a:lstStyle/>
                    <a:p>
                      <a:pPr algn="ctr" fontAlgn="ctr">
                        <a:buNone/>
                      </a:pPr>
                      <a:r>
                        <a:rPr lang="en-CA" sz="2700" b="1" i="0" u="none" strike="noStrike">
                          <a:solidFill>
                            <a:srgbClr val="FFFFFF"/>
                          </a:solidFill>
                          <a:effectLst/>
                          <a:latin typeface="Aptos Narrow" panose="020B0004020202020204" pitchFamily="34" charset="0"/>
                        </a:rPr>
                        <a:t> </a:t>
                      </a:r>
                    </a:p>
                  </a:txBody>
                  <a:tcPr marL="15555" marR="15555" marT="1555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0E2841"/>
                    </a:solidFill>
                  </a:tcPr>
                </a:tc>
                <a:tc gridSpan="2">
                  <a:txBody>
                    <a:bodyPr/>
                    <a:lstStyle/>
                    <a:p>
                      <a:pPr algn="ctr" fontAlgn="ctr">
                        <a:buNone/>
                      </a:pPr>
                      <a:r>
                        <a:rPr lang="en-CA" sz="2700" b="1" i="0" u="none" strike="noStrike">
                          <a:solidFill>
                            <a:srgbClr val="FFFFFF"/>
                          </a:solidFill>
                          <a:effectLst/>
                          <a:latin typeface="Aptos Narrow" panose="020B0004020202020204" pitchFamily="34" charset="0"/>
                        </a:rPr>
                        <a:t>2026</a:t>
                      </a:r>
                    </a:p>
                  </a:txBody>
                  <a:tcPr marL="15555" marR="15555" marT="1555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E2841"/>
                    </a:solidFill>
                  </a:tcPr>
                </a:tc>
                <a:tc hMerge="1">
                  <a:txBody>
                    <a:bodyPr/>
                    <a:lstStyle/>
                    <a:p>
                      <a:endParaRPr lang="en-CA"/>
                    </a:p>
                  </a:txBody>
                  <a:tcPr/>
                </a:tc>
                <a:tc gridSpan="4">
                  <a:txBody>
                    <a:bodyPr/>
                    <a:lstStyle/>
                    <a:p>
                      <a:pPr algn="ctr" fontAlgn="ctr">
                        <a:buNone/>
                      </a:pPr>
                      <a:r>
                        <a:rPr lang="en-CA" sz="2700" b="1" i="0" u="none" strike="noStrike">
                          <a:solidFill>
                            <a:srgbClr val="FFFFFF"/>
                          </a:solidFill>
                          <a:effectLst/>
                          <a:latin typeface="Aptos Narrow" panose="020B0004020202020204" pitchFamily="34" charset="0"/>
                        </a:rPr>
                        <a:t>2025</a:t>
                      </a:r>
                    </a:p>
                  </a:txBody>
                  <a:tcPr marL="15555" marR="15555" marT="1555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E2841"/>
                    </a:solidFill>
                  </a:tcPr>
                </a:tc>
                <a:tc hMerge="1">
                  <a:txBody>
                    <a:bodyPr/>
                    <a:lstStyle/>
                    <a:p>
                      <a:endParaRPr lang="en-CA"/>
                    </a:p>
                  </a:txBody>
                  <a:tcPr/>
                </a:tc>
                <a:tc hMerge="1">
                  <a:txBody>
                    <a:bodyPr/>
                    <a:lstStyle/>
                    <a:p>
                      <a:endParaRPr lang="en-CA"/>
                    </a:p>
                  </a:txBody>
                  <a:tcPr/>
                </a:tc>
                <a:tc hMerge="1">
                  <a:txBody>
                    <a:bodyPr/>
                    <a:lstStyle/>
                    <a:p>
                      <a:endParaRPr lang="en-CA"/>
                    </a:p>
                  </a:txBody>
                  <a:tcPr/>
                </a:tc>
                <a:tc>
                  <a:txBody>
                    <a:bodyPr/>
                    <a:lstStyle/>
                    <a:p>
                      <a:pPr algn="ctr" fontAlgn="ctr">
                        <a:buNone/>
                      </a:pPr>
                      <a:r>
                        <a:rPr lang="en-CA" sz="2700" b="1" i="0" u="none" strike="noStrike">
                          <a:solidFill>
                            <a:srgbClr val="FFFFFF"/>
                          </a:solidFill>
                          <a:effectLst/>
                          <a:latin typeface="Aptos Narrow" panose="020B0004020202020204" pitchFamily="34" charset="0"/>
                        </a:rPr>
                        <a:t>2026</a:t>
                      </a:r>
                    </a:p>
                  </a:txBody>
                  <a:tcPr marL="15555" marR="15555" marT="15555" marB="0" anchor="ctr">
                    <a:lnL w="1270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E2841"/>
                    </a:solidFill>
                  </a:tcPr>
                </a:tc>
                <a:tc>
                  <a:txBody>
                    <a:bodyPr/>
                    <a:lstStyle/>
                    <a:p>
                      <a:pPr algn="ctr" fontAlgn="ctr">
                        <a:buNone/>
                      </a:pPr>
                      <a:r>
                        <a:rPr lang="en-CA" sz="2700" b="1" i="0" u="none" strike="noStrike">
                          <a:solidFill>
                            <a:srgbClr val="FFFFFF"/>
                          </a:solidFill>
                          <a:effectLst/>
                          <a:latin typeface="Aptos Narrow" panose="020B0004020202020204" pitchFamily="34" charset="0"/>
                        </a:rPr>
                        <a:t>2025</a:t>
                      </a:r>
                    </a:p>
                  </a:txBody>
                  <a:tcPr marL="15555" marR="15555" marT="15555"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E2841"/>
                    </a:solidFill>
                  </a:tcPr>
                </a:tc>
                <a:extLst>
                  <a:ext uri="{0D108BD9-81ED-4DB2-BD59-A6C34878D82A}">
                    <a16:rowId xmlns:a16="http://schemas.microsoft.com/office/drawing/2014/main" val="1536884888"/>
                  </a:ext>
                </a:extLst>
              </a:tr>
              <a:tr h="824448">
                <a:tc>
                  <a:txBody>
                    <a:bodyPr/>
                    <a:lstStyle/>
                    <a:p>
                      <a:pPr algn="ctr" fontAlgn="ctr">
                        <a:buNone/>
                      </a:pPr>
                      <a:r>
                        <a:rPr lang="en-CA" sz="2700" b="1" i="0" u="none" strike="noStrike">
                          <a:solidFill>
                            <a:srgbClr val="FFFFFF"/>
                          </a:solidFill>
                          <a:effectLst/>
                          <a:latin typeface="Aptos Narrow" panose="020B0004020202020204" pitchFamily="34" charset="0"/>
                        </a:rPr>
                        <a:t> </a:t>
                      </a:r>
                    </a:p>
                  </a:txBody>
                  <a:tcPr marL="15555" marR="15555" marT="1555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0E2841"/>
                    </a:solidFill>
                  </a:tcPr>
                </a:tc>
                <a:tc>
                  <a:txBody>
                    <a:bodyPr/>
                    <a:lstStyle/>
                    <a:p>
                      <a:pPr algn="ctr" fontAlgn="ctr">
                        <a:buNone/>
                      </a:pPr>
                      <a:r>
                        <a:rPr lang="en-CA" sz="2700" b="1" i="0" u="none" strike="noStrike">
                          <a:solidFill>
                            <a:srgbClr val="FFFFFF"/>
                          </a:solidFill>
                          <a:effectLst/>
                          <a:latin typeface="Aptos Narrow" panose="020B0004020202020204" pitchFamily="34" charset="0"/>
                        </a:rPr>
                        <a:t>Q2</a:t>
                      </a:r>
                    </a:p>
                  </a:txBody>
                  <a:tcPr marL="15555" marR="15555" marT="15555" marB="0" anchor="ctr">
                    <a:lnL w="1270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2841"/>
                    </a:solidFill>
                  </a:tcPr>
                </a:tc>
                <a:tc>
                  <a:txBody>
                    <a:bodyPr/>
                    <a:lstStyle/>
                    <a:p>
                      <a:pPr algn="ctr" fontAlgn="ctr">
                        <a:buNone/>
                      </a:pPr>
                      <a:r>
                        <a:rPr lang="en-CA" sz="2700" b="1" i="0" u="none" strike="noStrike">
                          <a:solidFill>
                            <a:srgbClr val="FFFFFF"/>
                          </a:solidFill>
                          <a:effectLst/>
                          <a:latin typeface="Aptos Narrow" panose="020B0004020202020204" pitchFamily="34" charset="0"/>
                        </a:rPr>
                        <a:t>Q1</a:t>
                      </a:r>
                    </a:p>
                  </a:txBody>
                  <a:tcPr marL="15555" marR="15555" marT="15555"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2841"/>
                    </a:solidFill>
                  </a:tcPr>
                </a:tc>
                <a:tc>
                  <a:txBody>
                    <a:bodyPr/>
                    <a:lstStyle/>
                    <a:p>
                      <a:pPr algn="ctr" fontAlgn="ctr">
                        <a:buNone/>
                      </a:pPr>
                      <a:r>
                        <a:rPr lang="en-CA" sz="2700" b="1" i="0" u="none" strike="noStrike">
                          <a:solidFill>
                            <a:srgbClr val="FFFFFF"/>
                          </a:solidFill>
                          <a:effectLst/>
                          <a:latin typeface="Aptos Narrow" panose="020B0004020202020204" pitchFamily="34" charset="0"/>
                        </a:rPr>
                        <a:t>Q4</a:t>
                      </a:r>
                    </a:p>
                  </a:txBody>
                  <a:tcPr marL="15555" marR="15555" marT="15555" marB="0" anchor="ctr">
                    <a:lnL w="1270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2841"/>
                    </a:solidFill>
                  </a:tcPr>
                </a:tc>
                <a:tc>
                  <a:txBody>
                    <a:bodyPr/>
                    <a:lstStyle/>
                    <a:p>
                      <a:pPr algn="ctr" fontAlgn="ctr">
                        <a:buNone/>
                      </a:pPr>
                      <a:r>
                        <a:rPr lang="en-CA" sz="2700" b="1" i="0" u="none" strike="noStrike">
                          <a:solidFill>
                            <a:srgbClr val="FFFFFF"/>
                          </a:solidFill>
                          <a:effectLst/>
                          <a:latin typeface="Aptos Narrow" panose="020B0004020202020204" pitchFamily="34" charset="0"/>
                        </a:rPr>
                        <a:t>Q3</a:t>
                      </a:r>
                    </a:p>
                  </a:txBody>
                  <a:tcPr marL="15555" marR="15555" marT="1555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2841"/>
                    </a:solidFill>
                  </a:tcPr>
                </a:tc>
                <a:tc>
                  <a:txBody>
                    <a:bodyPr/>
                    <a:lstStyle/>
                    <a:p>
                      <a:pPr algn="ctr" fontAlgn="ctr">
                        <a:buNone/>
                      </a:pPr>
                      <a:r>
                        <a:rPr lang="en-CA" sz="2700" b="1" i="0" u="none" strike="noStrike">
                          <a:solidFill>
                            <a:srgbClr val="FFFFFF"/>
                          </a:solidFill>
                          <a:effectLst/>
                          <a:latin typeface="Aptos Narrow" panose="020B0004020202020204" pitchFamily="34" charset="0"/>
                        </a:rPr>
                        <a:t>Q2</a:t>
                      </a:r>
                    </a:p>
                  </a:txBody>
                  <a:tcPr marL="15555" marR="15555" marT="1555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2841"/>
                    </a:solidFill>
                  </a:tcPr>
                </a:tc>
                <a:tc>
                  <a:txBody>
                    <a:bodyPr/>
                    <a:lstStyle/>
                    <a:p>
                      <a:pPr algn="ctr" fontAlgn="ctr">
                        <a:buNone/>
                      </a:pPr>
                      <a:r>
                        <a:rPr lang="en-CA" sz="2700" b="1" i="0" u="none" strike="noStrike">
                          <a:solidFill>
                            <a:srgbClr val="FFFFFF"/>
                          </a:solidFill>
                          <a:effectLst/>
                          <a:latin typeface="Aptos Narrow" panose="020B0004020202020204" pitchFamily="34" charset="0"/>
                        </a:rPr>
                        <a:t>Q1</a:t>
                      </a:r>
                      <a:br>
                        <a:rPr lang="en-CA" sz="2700" b="1" i="0" u="none" strike="noStrike">
                          <a:solidFill>
                            <a:srgbClr val="FFFFFF"/>
                          </a:solidFill>
                          <a:effectLst/>
                          <a:latin typeface="Aptos Narrow" panose="020B0004020202020204" pitchFamily="34" charset="0"/>
                        </a:rPr>
                      </a:br>
                      <a:r>
                        <a:rPr lang="en-CA" sz="2100" b="1" i="0" u="none" strike="noStrike">
                          <a:solidFill>
                            <a:srgbClr val="FFFFFF"/>
                          </a:solidFill>
                          <a:effectLst/>
                          <a:latin typeface="Aptos Narrow" panose="020B0004020202020204" pitchFamily="34" charset="0"/>
                        </a:rPr>
                        <a:t>(March only)</a:t>
                      </a:r>
                      <a:endParaRPr lang="en-CA" sz="2700" b="1" i="0" u="none" strike="noStrike">
                        <a:solidFill>
                          <a:srgbClr val="FFFFFF"/>
                        </a:solidFill>
                        <a:effectLst/>
                        <a:latin typeface="Aptos Narrow" panose="020B0004020202020204" pitchFamily="34" charset="0"/>
                      </a:endParaRPr>
                    </a:p>
                  </a:txBody>
                  <a:tcPr marL="15555" marR="15555" marT="15555"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2841"/>
                    </a:solidFill>
                  </a:tcPr>
                </a:tc>
                <a:tc>
                  <a:txBody>
                    <a:bodyPr/>
                    <a:lstStyle/>
                    <a:p>
                      <a:pPr algn="ctr" fontAlgn="ctr">
                        <a:buNone/>
                      </a:pPr>
                      <a:r>
                        <a:rPr lang="en-CA" sz="2700" b="1" i="0" u="none" strike="noStrike">
                          <a:solidFill>
                            <a:srgbClr val="FFFFFF"/>
                          </a:solidFill>
                          <a:effectLst/>
                          <a:latin typeface="Aptos Narrow" panose="020B0004020202020204" pitchFamily="34" charset="0"/>
                        </a:rPr>
                        <a:t>H1</a:t>
                      </a:r>
                    </a:p>
                  </a:txBody>
                  <a:tcPr marL="15555" marR="15555" marT="15555" marB="0" anchor="ctr">
                    <a:lnL w="12700" cap="flat" cmpd="sng" algn="ctr">
                      <a:solidFill>
                        <a:schemeClr val="bg1"/>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2841"/>
                    </a:solidFill>
                  </a:tcPr>
                </a:tc>
                <a:tc>
                  <a:txBody>
                    <a:bodyPr/>
                    <a:lstStyle/>
                    <a:p>
                      <a:pPr algn="ctr" fontAlgn="ctr">
                        <a:buNone/>
                      </a:pPr>
                      <a:r>
                        <a:rPr lang="en-CA" sz="2700" b="1" i="0" u="none" strike="noStrike">
                          <a:solidFill>
                            <a:srgbClr val="FFFFFF"/>
                          </a:solidFill>
                          <a:effectLst/>
                          <a:latin typeface="Aptos Narrow" panose="020B0004020202020204" pitchFamily="34" charset="0"/>
                        </a:rPr>
                        <a:t>H1</a:t>
                      </a:r>
                    </a:p>
                  </a:txBody>
                  <a:tcPr marL="15555" marR="15555" marT="15555" marB="0" anchor="ctr">
                    <a:lnL w="635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E2841"/>
                    </a:solidFill>
                  </a:tcPr>
                </a:tc>
                <a:extLst>
                  <a:ext uri="{0D108BD9-81ED-4DB2-BD59-A6C34878D82A}">
                    <a16:rowId xmlns:a16="http://schemas.microsoft.com/office/drawing/2014/main" val="421198457"/>
                  </a:ext>
                </a:extLst>
              </a:tr>
              <a:tr h="1000227">
                <a:tc>
                  <a:txBody>
                    <a:bodyPr/>
                    <a:lstStyle/>
                    <a:p>
                      <a:pPr algn="ctr" fontAlgn="ctr">
                        <a:buNone/>
                      </a:pPr>
                      <a:r>
                        <a:rPr lang="en-CA" sz="2700" b="1" i="0" u="none" strike="noStrike">
                          <a:solidFill>
                            <a:srgbClr val="FFFFFF"/>
                          </a:solidFill>
                          <a:effectLst/>
                          <a:latin typeface="Aptos Narrow" panose="020B0004020202020204" pitchFamily="34" charset="0"/>
                        </a:rPr>
                        <a:t>Tons Processed </a:t>
                      </a:r>
                    </a:p>
                  </a:txBody>
                  <a:tcPr marL="15555" marR="15555" marT="15555" marB="0" anchor="ctr">
                    <a:lnL w="12700" cap="flat" cmpd="sng" algn="ctr">
                      <a:solidFill>
                        <a:schemeClr val="bg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E2841"/>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98,446</a:t>
                      </a:r>
                    </a:p>
                  </a:txBody>
                  <a:tcPr marL="15555" marR="15555" marT="15555"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82,296</a:t>
                      </a:r>
                    </a:p>
                  </a:txBody>
                  <a:tcPr marL="15555" marR="15555" marT="1555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84,954</a:t>
                      </a:r>
                    </a:p>
                  </a:txBody>
                  <a:tcPr marL="15555" marR="15555" marT="15555"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75,215</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70,045</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20,388</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tc>
                  <a:txBody>
                    <a:bodyPr/>
                    <a:lstStyle/>
                    <a:p>
                      <a:pPr algn="ctr" fontAlgn="ctr">
                        <a:buNone/>
                      </a:pPr>
                      <a:r>
                        <a:rPr lang="en-CA" sz="2700" b="1" i="0" u="none" strike="noStrike">
                          <a:solidFill>
                            <a:srgbClr val="000000"/>
                          </a:solidFill>
                          <a:effectLst/>
                          <a:latin typeface="Aptos Narrow" panose="020B0004020202020204" pitchFamily="34" charset="0"/>
                        </a:rPr>
                        <a:t>180,742</a:t>
                      </a:r>
                    </a:p>
                  </a:txBody>
                  <a:tcPr marL="15555" marR="15555" marT="15555"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90,433</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1687108456"/>
                  </a:ext>
                </a:extLst>
              </a:tr>
              <a:tr h="1000227">
                <a:tc>
                  <a:txBody>
                    <a:bodyPr/>
                    <a:lstStyle/>
                    <a:p>
                      <a:pPr algn="ctr" fontAlgn="ctr">
                        <a:buNone/>
                      </a:pPr>
                      <a:r>
                        <a:rPr lang="en-CA" sz="2700" b="1" i="0" u="none" strike="noStrike">
                          <a:solidFill>
                            <a:srgbClr val="FFFFFF"/>
                          </a:solidFill>
                          <a:effectLst/>
                          <a:latin typeface="Aptos Narrow" panose="020B0004020202020204" pitchFamily="34" charset="0"/>
                        </a:rPr>
                        <a:t>CuEq Grade (%)</a:t>
                      </a:r>
                      <a:r>
                        <a:rPr lang="en-CA" sz="2700" b="1" i="0" u="none" strike="noStrike" baseline="30000">
                          <a:solidFill>
                            <a:srgbClr val="FFFFFF"/>
                          </a:solidFill>
                          <a:effectLst/>
                          <a:latin typeface="Aptos Narrow" panose="020B0004020202020204" pitchFamily="34" charset="0"/>
                        </a:rPr>
                        <a:t>1</a:t>
                      </a:r>
                      <a:br>
                        <a:rPr lang="en-CA" sz="2700" b="1" i="0" u="none" strike="noStrike">
                          <a:solidFill>
                            <a:srgbClr val="FFFFFF"/>
                          </a:solidFill>
                          <a:effectLst/>
                          <a:latin typeface="Aptos Narrow" panose="020B0004020202020204" pitchFamily="34" charset="0"/>
                        </a:rPr>
                      </a:br>
                      <a:r>
                        <a:rPr lang="en-CA" sz="2700" b="1" i="0" u="none" strike="noStrike">
                          <a:solidFill>
                            <a:srgbClr val="FFFFFF"/>
                          </a:solidFill>
                          <a:effectLst/>
                          <a:latin typeface="Aptos Narrow" panose="020B0004020202020204" pitchFamily="34" charset="0"/>
                        </a:rPr>
                        <a:t>(contained)</a:t>
                      </a:r>
                    </a:p>
                  </a:txBody>
                  <a:tcPr marL="15555" marR="15555" marT="15555" marB="0" anchor="ctr">
                    <a:lnL w="12700" cap="flat" cmpd="sng" algn="ctr">
                      <a:solidFill>
                        <a:schemeClr val="bg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E2841"/>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3.34</a:t>
                      </a:r>
                    </a:p>
                  </a:txBody>
                  <a:tcPr marL="15555" marR="15555" marT="15555"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3.38</a:t>
                      </a:r>
                    </a:p>
                  </a:txBody>
                  <a:tcPr marL="15555" marR="15555" marT="1555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3.41</a:t>
                      </a:r>
                    </a:p>
                  </a:txBody>
                  <a:tcPr marL="15555" marR="15555" marT="15555"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2.64</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3.26</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3.01</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tc>
                  <a:txBody>
                    <a:bodyPr/>
                    <a:lstStyle/>
                    <a:p>
                      <a:pPr algn="ctr" fontAlgn="ctr">
                        <a:buNone/>
                      </a:pPr>
                      <a:r>
                        <a:rPr lang="en-CA" sz="2700" b="1" i="0" u="none" strike="noStrike">
                          <a:solidFill>
                            <a:srgbClr val="000000"/>
                          </a:solidFill>
                          <a:effectLst/>
                          <a:latin typeface="Aptos Narrow" panose="020B0004020202020204" pitchFamily="34" charset="0"/>
                        </a:rPr>
                        <a:t>3.36</a:t>
                      </a:r>
                    </a:p>
                  </a:txBody>
                  <a:tcPr marL="15555" marR="15555" marT="15555"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3.20</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2922739635"/>
                  </a:ext>
                </a:extLst>
              </a:tr>
              <a:tr h="1000227">
                <a:tc>
                  <a:txBody>
                    <a:bodyPr/>
                    <a:lstStyle/>
                    <a:p>
                      <a:pPr algn="ctr" fontAlgn="ctr">
                        <a:buNone/>
                      </a:pPr>
                      <a:r>
                        <a:rPr lang="en-CA" sz="2700" b="1" i="0" u="none" strike="noStrike">
                          <a:solidFill>
                            <a:srgbClr val="FFFFFF"/>
                          </a:solidFill>
                          <a:effectLst/>
                          <a:latin typeface="Aptos Narrow" panose="020B0004020202020204" pitchFamily="34" charset="0"/>
                        </a:rPr>
                        <a:t>CuEq lbs</a:t>
                      </a:r>
                      <a:r>
                        <a:rPr lang="en-CA" sz="2700" b="1" i="0" u="none" strike="noStrike" baseline="30000">
                          <a:solidFill>
                            <a:srgbClr val="FFFFFF"/>
                          </a:solidFill>
                          <a:effectLst/>
                          <a:latin typeface="Aptos Narrow" panose="020B0004020202020204" pitchFamily="34" charset="0"/>
                        </a:rPr>
                        <a:t>1</a:t>
                      </a:r>
                      <a:br>
                        <a:rPr lang="en-CA" sz="2700" b="1" i="0" u="none" strike="noStrike">
                          <a:solidFill>
                            <a:srgbClr val="FFFFFF"/>
                          </a:solidFill>
                          <a:effectLst/>
                          <a:latin typeface="Aptos Narrow" panose="020B0004020202020204" pitchFamily="34" charset="0"/>
                        </a:rPr>
                      </a:br>
                      <a:r>
                        <a:rPr lang="en-CA" sz="2700" b="1" i="0" u="none" strike="noStrike">
                          <a:solidFill>
                            <a:srgbClr val="FFFFFF"/>
                          </a:solidFill>
                          <a:effectLst/>
                          <a:latin typeface="Aptos Narrow" panose="020B0004020202020204" pitchFamily="34" charset="0"/>
                        </a:rPr>
                        <a:t>(contained, '000s) </a:t>
                      </a:r>
                    </a:p>
                  </a:txBody>
                  <a:tcPr marL="15555" marR="15555" marT="15555" marB="0" anchor="ctr">
                    <a:lnL w="12700" cap="flat" cmpd="sng" algn="ctr">
                      <a:solidFill>
                        <a:schemeClr val="bg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0E2841"/>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6,580</a:t>
                      </a:r>
                    </a:p>
                  </a:txBody>
                  <a:tcPr marL="15555" marR="15555" marT="15555"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5,546</a:t>
                      </a:r>
                    </a:p>
                  </a:txBody>
                  <a:tcPr marL="15555" marR="15555" marT="1555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5,789</a:t>
                      </a:r>
                    </a:p>
                  </a:txBody>
                  <a:tcPr marL="15555" marR="15555" marT="15555"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3,973</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4,551</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1,229</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tc>
                  <a:txBody>
                    <a:bodyPr/>
                    <a:lstStyle/>
                    <a:p>
                      <a:pPr algn="ctr" fontAlgn="ctr">
                        <a:buNone/>
                      </a:pPr>
                      <a:r>
                        <a:rPr lang="en-CA" sz="2700" b="1" i="0" u="none" strike="noStrike">
                          <a:solidFill>
                            <a:srgbClr val="000000"/>
                          </a:solidFill>
                          <a:effectLst/>
                          <a:latin typeface="Aptos Narrow" panose="020B0004020202020204" pitchFamily="34" charset="0"/>
                        </a:rPr>
                        <a:t>12,126</a:t>
                      </a:r>
                    </a:p>
                  </a:txBody>
                  <a:tcPr marL="15555" marR="15555" marT="15555"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5,780</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2074904844"/>
                  </a:ext>
                </a:extLst>
              </a:tr>
              <a:tr h="1000227">
                <a:tc>
                  <a:txBody>
                    <a:bodyPr/>
                    <a:lstStyle/>
                    <a:p>
                      <a:pPr algn="ctr" fontAlgn="ctr">
                        <a:buNone/>
                      </a:pPr>
                      <a:r>
                        <a:rPr lang="en-CA" sz="2700" b="1" i="0" u="none" strike="noStrike">
                          <a:solidFill>
                            <a:srgbClr val="FFFFFF"/>
                          </a:solidFill>
                          <a:effectLst/>
                          <a:latin typeface="Aptos Narrow" panose="020B0004020202020204" pitchFamily="34" charset="0"/>
                        </a:rPr>
                        <a:t>CuEq lbs</a:t>
                      </a:r>
                      <a:r>
                        <a:rPr lang="en-CA" sz="2700" b="1" i="0" u="none" strike="noStrike" baseline="30000">
                          <a:solidFill>
                            <a:srgbClr val="FFFFFF"/>
                          </a:solidFill>
                          <a:effectLst/>
                          <a:latin typeface="Aptos Narrow" panose="020B0004020202020204" pitchFamily="34" charset="0"/>
                        </a:rPr>
                        <a:t>1</a:t>
                      </a:r>
                      <a:br>
                        <a:rPr lang="en-CA" sz="2700" b="1" i="0" u="none" strike="noStrike">
                          <a:solidFill>
                            <a:srgbClr val="FFFFFF"/>
                          </a:solidFill>
                          <a:effectLst/>
                          <a:latin typeface="Aptos Narrow" panose="020B0004020202020204" pitchFamily="34" charset="0"/>
                        </a:rPr>
                      </a:br>
                      <a:r>
                        <a:rPr lang="en-CA" sz="2700" b="1" i="0" u="none" strike="noStrike">
                          <a:solidFill>
                            <a:srgbClr val="FFFFFF"/>
                          </a:solidFill>
                          <a:effectLst/>
                          <a:latin typeface="Aptos Narrow" panose="020B0004020202020204" pitchFamily="34" charset="0"/>
                        </a:rPr>
                        <a:t>(payable, '000s) </a:t>
                      </a:r>
                    </a:p>
                  </a:txBody>
                  <a:tcPr marL="15555" marR="15555" marT="15555" marB="0" anchor="ctr">
                    <a:lnL w="12700" cap="flat" cmpd="sng" algn="ctr">
                      <a:solidFill>
                        <a:schemeClr val="bg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0E2841"/>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4,533</a:t>
                      </a:r>
                    </a:p>
                  </a:txBody>
                  <a:tcPr marL="15555" marR="15555" marT="15555" marB="0" anchor="ctr">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4,085</a:t>
                      </a:r>
                    </a:p>
                  </a:txBody>
                  <a:tcPr marL="15555" marR="15555" marT="15555" marB="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4,968</a:t>
                      </a:r>
                    </a:p>
                  </a:txBody>
                  <a:tcPr marL="15555" marR="15555" marT="15555"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2,735</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3,053</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790</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alpha val="80000"/>
                      </a:srgbClr>
                    </a:solidFill>
                  </a:tcPr>
                </a:tc>
                <a:tc>
                  <a:txBody>
                    <a:bodyPr/>
                    <a:lstStyle/>
                    <a:p>
                      <a:pPr algn="ctr" fontAlgn="ctr">
                        <a:buNone/>
                      </a:pPr>
                      <a:r>
                        <a:rPr lang="en-CA" sz="2700" b="1" i="0" u="none" strike="noStrike">
                          <a:solidFill>
                            <a:srgbClr val="000000"/>
                          </a:solidFill>
                          <a:effectLst/>
                          <a:latin typeface="Aptos Narrow" panose="020B0004020202020204" pitchFamily="34" charset="0"/>
                        </a:rPr>
                        <a:t>8,618</a:t>
                      </a:r>
                    </a:p>
                  </a:txBody>
                  <a:tcPr marL="15555" marR="15555" marT="15555"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alpha val="80000"/>
                      </a:srgbClr>
                    </a:solidFill>
                  </a:tcPr>
                </a:tc>
                <a:tc>
                  <a:txBody>
                    <a:bodyPr/>
                    <a:lstStyle/>
                    <a:p>
                      <a:pPr algn="ctr" fontAlgn="ctr">
                        <a:buNone/>
                      </a:pPr>
                      <a:r>
                        <a:rPr lang="en-CA" sz="2700" b="0" i="0" u="none" strike="noStrike">
                          <a:solidFill>
                            <a:srgbClr val="000000"/>
                          </a:solidFill>
                          <a:effectLst/>
                          <a:latin typeface="Aptos Narrow" panose="020B0004020202020204" pitchFamily="34" charset="0"/>
                        </a:rPr>
                        <a:t>3,843</a:t>
                      </a:r>
                    </a:p>
                  </a:txBody>
                  <a:tcPr marL="15555" marR="15555" marT="15555"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3043026196"/>
                  </a:ext>
                </a:extLst>
              </a:tr>
            </a:tbl>
          </a:graphicData>
        </a:graphic>
      </p:graphicFrame>
      <p:sp>
        <p:nvSpPr>
          <p:cNvPr id="6" name="TextBox 5">
            <a:extLst>
              <a:ext uri="{FF2B5EF4-FFF2-40B4-BE49-F238E27FC236}">
                <a16:creationId xmlns:a16="http://schemas.microsoft.com/office/drawing/2014/main" id="{7933E039-FACC-88C0-D567-D625E4AF88E6}"/>
              </a:ext>
            </a:extLst>
          </p:cNvPr>
          <p:cNvSpPr txBox="1"/>
          <p:nvPr/>
        </p:nvSpPr>
        <p:spPr>
          <a:xfrm>
            <a:off x="1519981" y="14627966"/>
            <a:ext cx="16617693" cy="2800767"/>
          </a:xfrm>
          <a:prstGeom prst="rect">
            <a:avLst/>
          </a:prstGeom>
          <a:noFill/>
        </p:spPr>
        <p:txBody>
          <a:bodyPr wrap="square" rtlCol="0">
            <a:spAutoFit/>
          </a:bodyPr>
          <a:lstStyle/>
          <a:p>
            <a:r>
              <a:rPr lang="en-US" sz="1600" i="1">
                <a:solidFill>
                  <a:schemeClr val="bg1"/>
                </a:solidFill>
                <a:latin typeface="Lato" panose="020F0502020204030203" pitchFamily="34" charset="0"/>
                <a:cs typeface="Poppins Medium" panose="00000600000000000000" pitchFamily="2" charset="0"/>
              </a:rPr>
              <a:t>*Refer to the section entitled “Non-IFRS Performance Measures” for the reconciliation of these non-IFRS measurements to the financial statements. </a:t>
            </a:r>
          </a:p>
          <a:p>
            <a:r>
              <a:rPr lang="en-US" sz="1600" i="1">
                <a:solidFill>
                  <a:schemeClr val="bg1"/>
                </a:solidFill>
                <a:latin typeface="Lato" panose="020F0502020204030203" pitchFamily="34" charset="0"/>
                <a:cs typeface="Poppins Medium" panose="00000600000000000000" pitchFamily="2" charset="0"/>
              </a:rPr>
              <a:t>“Cash Margin” is calculated as the difference between total sales revenue, net of smelting, refining and treatment costs from mining operations, and the cash mine site operating costs.</a:t>
            </a:r>
            <a:endParaRPr lang="en-CA" sz="1600" i="1">
              <a:solidFill>
                <a:schemeClr val="bg1"/>
              </a:solidFill>
              <a:latin typeface="Lato" panose="020F0502020204030203" pitchFamily="34" charset="0"/>
              <a:cs typeface="Poppins Medium" panose="00000600000000000000" pitchFamily="2" charset="0"/>
            </a:endParaRPr>
          </a:p>
          <a:p>
            <a:r>
              <a:rPr lang="en-CA" sz="1600" i="1" baseline="30000">
                <a:solidFill>
                  <a:schemeClr val="bg1"/>
                </a:solidFill>
                <a:latin typeface="Lato" panose="020F0502020204030203" pitchFamily="34" charset="0"/>
                <a:cs typeface="Poppins Medium" panose="00000600000000000000" pitchFamily="2" charset="0"/>
              </a:rPr>
              <a:t>1</a:t>
            </a:r>
            <a:r>
              <a:rPr lang="en-CA" sz="1600" i="1">
                <a:solidFill>
                  <a:schemeClr val="bg1"/>
                </a:solidFill>
                <a:latin typeface="Lato" panose="020F0502020204030203" pitchFamily="34" charset="0"/>
                <a:cs typeface="Poppins Medium" panose="00000600000000000000" pitchFamily="2" charset="0"/>
              </a:rPr>
              <a:t> Copper equivalent payable pounds and copper equivalent payable grade were calculated using the following US dollar prices:</a:t>
            </a:r>
            <a:br>
              <a:rPr lang="en-CA" sz="1600" i="1">
                <a:solidFill>
                  <a:schemeClr val="bg1"/>
                </a:solidFill>
                <a:latin typeface="Lato" panose="020F0502020204030203" pitchFamily="34" charset="0"/>
                <a:cs typeface="Poppins Medium" panose="00000600000000000000" pitchFamily="2" charset="0"/>
              </a:rPr>
            </a:br>
            <a:r>
              <a:rPr lang="en-CA" sz="1600" i="1">
                <a:solidFill>
                  <a:schemeClr val="bg1"/>
                </a:solidFill>
                <a:latin typeface="Lato" panose="020F0502020204030203" pitchFamily="34" charset="0"/>
                <a:cs typeface="Poppins Medium" panose="00000600000000000000" pitchFamily="2" charset="0"/>
              </a:rPr>
              <a:t>Q2 2026: $6.04/lb Cu, $8.23/lb Ni, $26.27/lb Co, $1,914.26/oz Pt, $1,410.25/oz Pd, $4,512.69/oz Au, $73.19 Ag.</a:t>
            </a:r>
          </a:p>
          <a:p>
            <a:r>
              <a:rPr lang="en-CA" sz="1600" i="1">
                <a:solidFill>
                  <a:schemeClr val="bg1"/>
                </a:solidFill>
                <a:latin typeface="Lato" panose="020F0502020204030203" pitchFamily="34" charset="0"/>
                <a:cs typeface="Poppins Medium" panose="00000600000000000000" pitchFamily="2" charset="0"/>
              </a:rPr>
              <a:t>Q1 2026: $5.83/lb Cu, $7.87/lb Ni, $25.90/lb Co, $2,205.17/oz Pt, $1,713.42/oz Pd, $4,875.39/oz Au, $84.39 Ag.</a:t>
            </a:r>
          </a:p>
          <a:p>
            <a:r>
              <a:rPr lang="en-CA" sz="1600" i="1">
                <a:solidFill>
                  <a:schemeClr val="bg1"/>
                </a:solidFill>
                <a:latin typeface="Lato" panose="020F0502020204030203" pitchFamily="34" charset="0"/>
                <a:cs typeface="Poppins Medium" panose="00000600000000000000" pitchFamily="2" charset="0"/>
              </a:rPr>
              <a:t>Q4 2025: $5.03/lb Cu, $6.75/lb Ni, $23.01/lb Co, $1,679.68/oz Pt, $1,468.65/oz Pd, $4,141.90/oz Au, $54.83 Ag.</a:t>
            </a:r>
          </a:p>
          <a:p>
            <a:r>
              <a:rPr lang="en-CA" sz="1600" i="1">
                <a:solidFill>
                  <a:schemeClr val="bg1"/>
                </a:solidFill>
                <a:latin typeface="Lato" panose="020F0502020204030203" pitchFamily="34" charset="0"/>
                <a:cs typeface="Poppins Medium" panose="00000600000000000000" pitchFamily="2" charset="0"/>
              </a:rPr>
              <a:t>Q3 2025: $4.44/lb Cu, $6.81/lb Ni, $15.90/lb Co, $1,383.49/oz Pt, $1,169.18/oz Pd, $3,455.50/oz Au, $39.38 Ag.</a:t>
            </a:r>
          </a:p>
          <a:p>
            <a:r>
              <a:rPr lang="en-CA" sz="1600" i="1">
                <a:solidFill>
                  <a:schemeClr val="bg1"/>
                </a:solidFill>
                <a:latin typeface="Lato" panose="020F0502020204030203" pitchFamily="34" charset="0"/>
                <a:cs typeface="Poppins Medium" panose="00000600000000000000" pitchFamily="2" charset="0"/>
              </a:rPr>
              <a:t>Q2 2025: $4.29/lb Cu, $6.88/lb Ni, $15.81/lb Co, $1,072.35/oz Pt, $990.29/oz Pd, $3,301.29/oz Au, $33.64 Ag.</a:t>
            </a:r>
          </a:p>
          <a:p>
            <a:r>
              <a:rPr lang="en-CA" sz="1600" i="1">
                <a:solidFill>
                  <a:schemeClr val="bg1"/>
                </a:solidFill>
                <a:latin typeface="Lato" panose="020F0502020204030203" pitchFamily="34" charset="0"/>
                <a:cs typeface="Poppins Medium" panose="00000600000000000000" pitchFamily="2" charset="0"/>
              </a:rPr>
              <a:t>Q1 2025: $4.40/lb Cu, $7.18/lb Ni, $15.38/lb Co, $944.31/oz Pt, $1,005.61/oz Pd, $3,135.60/oz Au, $34.61 Ag.</a:t>
            </a:r>
          </a:p>
          <a:p>
            <a:r>
              <a:rPr lang="en-CA" sz="1600" i="1">
                <a:solidFill>
                  <a:schemeClr val="bg1"/>
                </a:solidFill>
                <a:latin typeface="Lato" panose="020F0502020204030203" pitchFamily="34" charset="0"/>
                <a:cs typeface="Poppins Medium" panose="00000600000000000000" pitchFamily="2" charset="0"/>
              </a:rPr>
              <a:t>YTD 2026: $5.94/lb Cu, $8.05/lb Ni, $26.08/lb Co, $2,059.72/oz Pt, $1,561.83/oz Pd, $4,875,39/oz Au, $78.79 Ag.</a:t>
            </a:r>
          </a:p>
          <a:p>
            <a:r>
              <a:rPr lang="en-CA" sz="1600" i="1">
                <a:solidFill>
                  <a:schemeClr val="bg1"/>
                </a:solidFill>
                <a:latin typeface="Lato" panose="020F0502020204030203" pitchFamily="34" charset="0"/>
                <a:cs typeface="Poppins Medium" panose="00000600000000000000" pitchFamily="2" charset="0"/>
              </a:rPr>
              <a:t>YTD 2025: $4.32/lb Cu, $6.95/lb Ni, $15.70/lb Co, $1,040.34/oz Pt, $994.12/oz Pd, $3,259.87/oz Au, $33.88 Ag.</a:t>
            </a:r>
          </a:p>
        </p:txBody>
      </p:sp>
      <p:sp>
        <p:nvSpPr>
          <p:cNvPr id="8" name="TextBox 7">
            <a:extLst>
              <a:ext uri="{FF2B5EF4-FFF2-40B4-BE49-F238E27FC236}">
                <a16:creationId xmlns:a16="http://schemas.microsoft.com/office/drawing/2014/main" id="{829D9833-04EE-77ED-62E5-32FAC9942C13}"/>
              </a:ext>
            </a:extLst>
          </p:cNvPr>
          <p:cNvSpPr txBox="1"/>
          <p:nvPr/>
        </p:nvSpPr>
        <p:spPr>
          <a:xfrm>
            <a:off x="1399666" y="3474002"/>
            <a:ext cx="22661475" cy="5693866"/>
          </a:xfrm>
          <a:prstGeom prst="rect">
            <a:avLst/>
          </a:prstGeom>
          <a:noFill/>
        </p:spPr>
        <p:txBody>
          <a:bodyPr wrap="square" rtlCol="0">
            <a:spAutoFit/>
          </a:bodyPr>
          <a:lstStyle/>
          <a:p>
            <a:r>
              <a:rPr lang="en-US" sz="2800">
                <a:solidFill>
                  <a:schemeClr val="bg1"/>
                </a:solidFill>
                <a:latin typeface="Lato Black" panose="020F0A02020204030203" pitchFamily="34" charset="0"/>
                <a:cs typeface="Poppins Medium" panose="00000600000000000000" pitchFamily="2" charset="0"/>
              </a:rPr>
              <a:t>Produced 8.6 million copper equivalent (“</a:t>
            </a:r>
            <a:r>
              <a:rPr lang="en-US" sz="2800" err="1">
                <a:solidFill>
                  <a:schemeClr val="bg1"/>
                </a:solidFill>
                <a:latin typeface="Lato Black" panose="020F0A02020204030203" pitchFamily="34" charset="0"/>
                <a:cs typeface="Poppins Medium" panose="00000600000000000000" pitchFamily="2" charset="0"/>
              </a:rPr>
              <a:t>CuEq</a:t>
            </a:r>
            <a:r>
              <a:rPr lang="en-US" sz="2800">
                <a:solidFill>
                  <a:schemeClr val="bg1"/>
                </a:solidFill>
                <a:latin typeface="Lato Black" panose="020F0A02020204030203" pitchFamily="34" charset="0"/>
                <a:cs typeface="Poppins Medium" panose="00000600000000000000" pitchFamily="2" charset="0"/>
              </a:rPr>
              <a:t>”) payable pounds in H1 2026 and continue to expect to achieve full year 2026 guidance for all metrics, including production of 16.0-18.0 million </a:t>
            </a:r>
            <a:r>
              <a:rPr lang="en-US" sz="2800" err="1">
                <a:solidFill>
                  <a:schemeClr val="bg1"/>
                </a:solidFill>
                <a:latin typeface="Lato Black" panose="020F0A02020204030203" pitchFamily="34" charset="0"/>
                <a:cs typeface="Poppins Medium" panose="00000600000000000000" pitchFamily="2" charset="0"/>
              </a:rPr>
              <a:t>CuEq</a:t>
            </a:r>
            <a:r>
              <a:rPr lang="en-US" sz="2800">
                <a:solidFill>
                  <a:schemeClr val="bg1"/>
                </a:solidFill>
                <a:latin typeface="Lato Black" panose="020F0A02020204030203" pitchFamily="34" charset="0"/>
                <a:cs typeface="Poppins Medium" panose="00000600000000000000" pitchFamily="2" charset="0"/>
              </a:rPr>
              <a:t> payable </a:t>
            </a:r>
            <a:r>
              <a:rPr lang="en-US" sz="2800" err="1">
                <a:solidFill>
                  <a:schemeClr val="bg1"/>
                </a:solidFill>
                <a:latin typeface="Lato Black" panose="020F0A02020204030203" pitchFamily="34" charset="0"/>
                <a:cs typeface="Poppins Medium" panose="00000600000000000000" pitchFamily="2" charset="0"/>
              </a:rPr>
              <a:t>lbs</a:t>
            </a:r>
            <a:endParaRPr lang="en-US" sz="2800">
              <a:solidFill>
                <a:schemeClr val="bg1"/>
              </a:solidFill>
              <a:latin typeface="Lato Black" panose="020F0A02020204030203" pitchFamily="34" charset="0"/>
              <a:cs typeface="Poppins Medium" panose="00000600000000000000" pitchFamily="2" charset="0"/>
            </a:endParaRPr>
          </a:p>
          <a:p>
            <a:endParaRPr lang="en-US" sz="2800">
              <a:solidFill>
                <a:schemeClr val="bg1"/>
              </a:solidFill>
              <a:latin typeface="Lato Black" panose="020F0A02020204030203" pitchFamily="34" charset="0"/>
              <a:cs typeface="Poppins Medium" panose="00000600000000000000" pitchFamily="2" charset="0"/>
            </a:endParaRPr>
          </a:p>
          <a:p>
            <a:r>
              <a:rPr lang="en-US" sz="2800">
                <a:solidFill>
                  <a:schemeClr val="bg1"/>
                </a:solidFill>
                <a:latin typeface="Lato Black" panose="020F0A02020204030203" pitchFamily="34" charset="0"/>
                <a:cs typeface="Poppins Medium" panose="00000600000000000000" pitchFamily="2" charset="0"/>
              </a:rPr>
              <a:t>McCreedy West shipped 180,742 tons of ore from the 700 Footwall Copper Zone in H1, with record tonnage of 98,446 tons achieved in Q2 of 2026</a:t>
            </a:r>
          </a:p>
          <a:p>
            <a:endParaRPr lang="en-US" sz="2800">
              <a:solidFill>
                <a:schemeClr val="bg1"/>
              </a:solidFill>
              <a:latin typeface="Lato Black" panose="020F0A02020204030203" pitchFamily="34" charset="0"/>
              <a:cs typeface="Poppins Medium" panose="00000600000000000000" pitchFamily="2" charset="0"/>
            </a:endParaRPr>
          </a:p>
          <a:p>
            <a:r>
              <a:rPr lang="en-US" sz="2800">
                <a:solidFill>
                  <a:schemeClr val="bg1"/>
                </a:solidFill>
                <a:latin typeface="Lato Black" panose="020F0A02020204030203" pitchFamily="34" charset="0"/>
                <a:cs typeface="Poppins Medium" panose="00000600000000000000" pitchFamily="2" charset="0"/>
              </a:rPr>
              <a:t>Average grade in H1 of 3.34% copper equivalent (“</a:t>
            </a:r>
            <a:r>
              <a:rPr lang="en-US" sz="2800" err="1">
                <a:solidFill>
                  <a:schemeClr val="bg1"/>
                </a:solidFill>
                <a:latin typeface="Lato Black" panose="020F0A02020204030203" pitchFamily="34" charset="0"/>
                <a:cs typeface="Poppins Medium" panose="00000600000000000000" pitchFamily="2" charset="0"/>
              </a:rPr>
              <a:t>CuEq</a:t>
            </a:r>
            <a:r>
              <a:rPr lang="en-US" sz="2800">
                <a:solidFill>
                  <a:schemeClr val="bg1"/>
                </a:solidFill>
                <a:latin typeface="Lato Black" panose="020F0A02020204030203" pitchFamily="34" charset="0"/>
                <a:cs typeface="Poppins Medium" panose="00000600000000000000" pitchFamily="2" charset="0"/>
              </a:rPr>
              <a:t>”), based on the commodity prices assumed in the Company’s 2026 production and cost guidance (see following slide)</a:t>
            </a:r>
          </a:p>
          <a:p>
            <a:br>
              <a:rPr lang="en-US" sz="2800">
                <a:solidFill>
                  <a:schemeClr val="bg1"/>
                </a:solidFill>
                <a:latin typeface="Lato Black" panose="020F0A02020204030203" pitchFamily="34" charset="0"/>
                <a:cs typeface="Poppins Medium" panose="00000600000000000000" pitchFamily="2" charset="0"/>
              </a:rPr>
            </a:br>
            <a:r>
              <a:rPr lang="en-US" sz="2800">
                <a:solidFill>
                  <a:schemeClr val="bg1"/>
                </a:solidFill>
                <a:latin typeface="Lato Black" panose="020F0A02020204030203" pitchFamily="34" charset="0"/>
                <a:cs typeface="Poppins Medium" panose="00000600000000000000" pitchFamily="2" charset="0"/>
              </a:rPr>
              <a:t>H1 cash costs* and All-in sustaining costs* (“AISC”) of US$3.63 per </a:t>
            </a:r>
            <a:r>
              <a:rPr lang="en-US" sz="2800" err="1">
                <a:solidFill>
                  <a:schemeClr val="bg1"/>
                </a:solidFill>
                <a:latin typeface="Lato Black" panose="020F0A02020204030203" pitchFamily="34" charset="0"/>
                <a:cs typeface="Poppins Medium" panose="00000600000000000000" pitchFamily="2" charset="0"/>
              </a:rPr>
              <a:t>CuEq</a:t>
            </a:r>
            <a:r>
              <a:rPr lang="en-US" sz="2800">
                <a:solidFill>
                  <a:schemeClr val="bg1"/>
                </a:solidFill>
                <a:latin typeface="Lato Black" panose="020F0A02020204030203" pitchFamily="34" charset="0"/>
                <a:cs typeface="Poppins Medium" panose="00000600000000000000" pitchFamily="2" charset="0"/>
              </a:rPr>
              <a:t> </a:t>
            </a:r>
            <a:r>
              <a:rPr lang="en-US" sz="2800" err="1">
                <a:solidFill>
                  <a:schemeClr val="bg1"/>
                </a:solidFill>
                <a:latin typeface="Lato Black" panose="020F0A02020204030203" pitchFamily="34" charset="0"/>
                <a:cs typeface="Poppins Medium" panose="00000600000000000000" pitchFamily="2" charset="0"/>
              </a:rPr>
              <a:t>lb</a:t>
            </a:r>
            <a:r>
              <a:rPr lang="en-US" sz="2800">
                <a:solidFill>
                  <a:schemeClr val="bg1"/>
                </a:solidFill>
                <a:latin typeface="Lato Black" panose="020F0A02020204030203" pitchFamily="34" charset="0"/>
                <a:cs typeface="Poppins Medium" panose="00000600000000000000" pitchFamily="2" charset="0"/>
              </a:rPr>
              <a:t>, and US$4.39 per </a:t>
            </a:r>
            <a:r>
              <a:rPr lang="en-US" sz="2800" err="1">
                <a:solidFill>
                  <a:schemeClr val="bg1"/>
                </a:solidFill>
                <a:latin typeface="Lato Black" panose="020F0A02020204030203" pitchFamily="34" charset="0"/>
                <a:cs typeface="Poppins Medium" panose="00000600000000000000" pitchFamily="2" charset="0"/>
              </a:rPr>
              <a:t>CuEq</a:t>
            </a:r>
            <a:r>
              <a:rPr lang="en-US" sz="2800">
                <a:solidFill>
                  <a:schemeClr val="bg1"/>
                </a:solidFill>
                <a:latin typeface="Lato Black" panose="020F0A02020204030203" pitchFamily="34" charset="0"/>
                <a:cs typeface="Poppins Medium" panose="00000600000000000000" pitchFamily="2" charset="0"/>
              </a:rPr>
              <a:t> </a:t>
            </a:r>
            <a:r>
              <a:rPr lang="en-US" sz="2800" err="1">
                <a:solidFill>
                  <a:schemeClr val="bg1"/>
                </a:solidFill>
                <a:latin typeface="Lato Black" panose="020F0A02020204030203" pitchFamily="34" charset="0"/>
                <a:cs typeface="Poppins Medium" panose="00000600000000000000" pitchFamily="2" charset="0"/>
              </a:rPr>
              <a:t>lb</a:t>
            </a:r>
            <a:r>
              <a:rPr lang="en-US" sz="2800">
                <a:solidFill>
                  <a:schemeClr val="bg1"/>
                </a:solidFill>
                <a:latin typeface="Lato Black" panose="020F0A02020204030203" pitchFamily="34" charset="0"/>
                <a:cs typeface="Poppins Medium" panose="00000600000000000000" pitchFamily="2" charset="0"/>
              </a:rPr>
              <a:t>, respectively. Production costs per ton processed in Q2 declined by 6.9% quarter over quarter to $199 per ton</a:t>
            </a:r>
          </a:p>
          <a:p>
            <a:endParaRPr lang="en-US" sz="2800">
              <a:solidFill>
                <a:schemeClr val="bg1"/>
              </a:solidFill>
              <a:latin typeface="Lato Black" panose="020F0A02020204030203" pitchFamily="34" charset="0"/>
              <a:cs typeface="Poppins Medium" panose="00000600000000000000" pitchFamily="2" charset="0"/>
            </a:endParaRPr>
          </a:p>
          <a:p>
            <a:r>
              <a:rPr lang="en-US" sz="2800">
                <a:solidFill>
                  <a:schemeClr val="bg1"/>
                </a:solidFill>
                <a:latin typeface="Lato Black" panose="020F0A02020204030203" pitchFamily="34" charset="0"/>
                <a:cs typeface="Poppins Medium" panose="00000600000000000000" pitchFamily="2" charset="0"/>
              </a:rPr>
              <a:t>Generated record positive cash margin of $8.9 million and free cash flow of $5.1 million in Q2 2026</a:t>
            </a:r>
          </a:p>
        </p:txBody>
      </p:sp>
      <p:pic>
        <p:nvPicPr>
          <p:cNvPr id="10" name="Picture 9" descr="A white letter on a black background&#10;&#10;AI-generated content may be incorrect.">
            <a:extLst>
              <a:ext uri="{FF2B5EF4-FFF2-40B4-BE49-F238E27FC236}">
                <a16:creationId xmlns:a16="http://schemas.microsoft.com/office/drawing/2014/main" id="{8479533B-9D06-BD3E-5C73-7345A79254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9556" y="3095995"/>
            <a:ext cx="1223267" cy="1223267"/>
          </a:xfrm>
          <a:prstGeom prst="rect">
            <a:avLst/>
          </a:prstGeom>
        </p:spPr>
      </p:pic>
      <p:pic>
        <p:nvPicPr>
          <p:cNvPr id="12" name="Picture 11" descr="A white letter on a black background&#10;&#10;AI-generated content may be incorrect.">
            <a:extLst>
              <a:ext uri="{FF2B5EF4-FFF2-40B4-BE49-F238E27FC236}">
                <a16:creationId xmlns:a16="http://schemas.microsoft.com/office/drawing/2014/main" id="{EF63A74D-BACD-0AE7-3D6E-F8C689F9A5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9496" y="4389599"/>
            <a:ext cx="1223267" cy="1223267"/>
          </a:xfrm>
          <a:prstGeom prst="rect">
            <a:avLst/>
          </a:prstGeom>
        </p:spPr>
      </p:pic>
      <p:pic>
        <p:nvPicPr>
          <p:cNvPr id="15" name="Picture 14" descr="A white letter on a black background&#10;&#10;AI-generated content may be incorrect.">
            <a:extLst>
              <a:ext uri="{FF2B5EF4-FFF2-40B4-BE49-F238E27FC236}">
                <a16:creationId xmlns:a16="http://schemas.microsoft.com/office/drawing/2014/main" id="{0DD73707-3E37-CCD1-DC9A-B147C381218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9496" y="5672083"/>
            <a:ext cx="1223267" cy="1223267"/>
          </a:xfrm>
          <a:prstGeom prst="rect">
            <a:avLst/>
          </a:prstGeom>
        </p:spPr>
      </p:pic>
      <p:pic>
        <p:nvPicPr>
          <p:cNvPr id="17" name="Picture 16" descr="A white letter on a black background&#10;&#10;AI-generated content may be incorrect.">
            <a:extLst>
              <a:ext uri="{FF2B5EF4-FFF2-40B4-BE49-F238E27FC236}">
                <a16:creationId xmlns:a16="http://schemas.microsoft.com/office/drawing/2014/main" id="{3DB7DC07-82CD-3283-C341-C4DE30594D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9496" y="6963065"/>
            <a:ext cx="1223267" cy="1223267"/>
          </a:xfrm>
          <a:prstGeom prst="rect">
            <a:avLst/>
          </a:prstGeom>
        </p:spPr>
      </p:pic>
      <p:pic>
        <p:nvPicPr>
          <p:cNvPr id="19" name="Picture 18" descr="A white letter on a black background&#10;&#10;AI-generated content may be incorrect.">
            <a:extLst>
              <a:ext uri="{FF2B5EF4-FFF2-40B4-BE49-F238E27FC236}">
                <a16:creationId xmlns:a16="http://schemas.microsoft.com/office/drawing/2014/main" id="{655BFB36-31AD-4667-2512-C50819A11B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7391" y="8150001"/>
            <a:ext cx="1223267" cy="1223267"/>
          </a:xfrm>
          <a:prstGeom prst="rect">
            <a:avLst/>
          </a:prstGeom>
        </p:spPr>
      </p:pic>
      <p:sp>
        <p:nvSpPr>
          <p:cNvPr id="21" name="TextBox 20">
            <a:extLst>
              <a:ext uri="{FF2B5EF4-FFF2-40B4-BE49-F238E27FC236}">
                <a16:creationId xmlns:a16="http://schemas.microsoft.com/office/drawing/2014/main" id="{6A71EB77-7B0B-FA70-4E88-3FDEA48AD078}"/>
              </a:ext>
            </a:extLst>
          </p:cNvPr>
          <p:cNvSpPr txBox="1"/>
          <p:nvPr/>
        </p:nvSpPr>
        <p:spPr>
          <a:xfrm>
            <a:off x="548640" y="17300448"/>
            <a:ext cx="500458" cy="461665"/>
          </a:xfrm>
          <a:prstGeom prst="rect">
            <a:avLst/>
          </a:prstGeom>
          <a:noFill/>
        </p:spPr>
        <p:txBody>
          <a:bodyPr wrap="none">
            <a:spAutoFit/>
          </a:bodyPr>
          <a:lstStyle/>
          <a:p>
            <a:pPr>
              <a:defRPr sz="2400">
                <a:solidFill>
                  <a:srgbClr val="B4B9BE"/>
                </a:solidFill>
                <a:latin typeface="Poppins Bold"/>
              </a:defRPr>
            </a:pPr>
            <a:r>
              <a:rPr lang="en-CA"/>
              <a:t>10</a:t>
            </a:r>
            <a:endParaRPr/>
          </a:p>
        </p:txBody>
      </p:sp>
    </p:spTree>
    <p:extLst>
      <p:ext uri="{BB962C8B-B14F-4D97-AF65-F5344CB8AC3E}">
        <p14:creationId xmlns:p14="http://schemas.microsoft.com/office/powerpoint/2010/main" val="2793302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5D9E1FA0-FDFE-82B4-3067-C2A9DCB2FE79}"/>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5C034297-71C2-B32F-80D8-446088F960B6}"/>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6D9DF517-5494-EAE7-BB48-8DC5236EB7CE}"/>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4115E560-558F-27C3-FB2C-88C06F5BCDA2}"/>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439DFA39-EDAC-D58B-CD78-D5D993EF6579}"/>
              </a:ext>
            </a:extLst>
          </p:cNvPr>
          <p:cNvSpPr/>
          <p:nvPr/>
        </p:nvSpPr>
        <p:spPr>
          <a:xfrm>
            <a:off x="5969746" y="809605"/>
            <a:ext cx="14411749"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McCreedy West Mine</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2026 Guidance</a:t>
            </a:r>
            <a:endParaRPr lang="en-US" sz="7600">
              <a:solidFill>
                <a:srgbClr val="DED0B9"/>
              </a:solidFill>
              <a:latin typeface="Lato Black" panose="020F0A02020204030203" pitchFamily="34" charset="0"/>
            </a:endParaRPr>
          </a:p>
        </p:txBody>
      </p:sp>
      <p:graphicFrame>
        <p:nvGraphicFramePr>
          <p:cNvPr id="6" name="Table 5">
            <a:extLst>
              <a:ext uri="{FF2B5EF4-FFF2-40B4-BE49-F238E27FC236}">
                <a16:creationId xmlns:a16="http://schemas.microsoft.com/office/drawing/2014/main" id="{ED1FCBBE-1383-A467-A12C-A3181E4B7BA6}"/>
              </a:ext>
            </a:extLst>
          </p:cNvPr>
          <p:cNvGraphicFramePr>
            <a:graphicFrameLocks noGrp="1"/>
          </p:cNvGraphicFramePr>
          <p:nvPr>
            <p:extLst>
              <p:ext uri="{D42A27DB-BD31-4B8C-83A1-F6EECF244321}">
                <p14:modId xmlns:p14="http://schemas.microsoft.com/office/powerpoint/2010/main" val="4006600714"/>
              </p:ext>
            </p:extLst>
          </p:nvPr>
        </p:nvGraphicFramePr>
        <p:xfrm>
          <a:off x="3495259" y="6101597"/>
          <a:ext cx="17457867" cy="5962090"/>
        </p:xfrm>
        <a:graphic>
          <a:graphicData uri="http://schemas.openxmlformats.org/drawingml/2006/table">
            <a:tbl>
              <a:tblPr/>
              <a:tblGrid>
                <a:gridCol w="10911291">
                  <a:extLst>
                    <a:ext uri="{9D8B030D-6E8A-4147-A177-3AD203B41FA5}">
                      <a16:colId xmlns:a16="http://schemas.microsoft.com/office/drawing/2014/main" val="2608320606"/>
                    </a:ext>
                  </a:extLst>
                </a:gridCol>
                <a:gridCol w="2915451">
                  <a:extLst>
                    <a:ext uri="{9D8B030D-6E8A-4147-A177-3AD203B41FA5}">
                      <a16:colId xmlns:a16="http://schemas.microsoft.com/office/drawing/2014/main" val="2143044123"/>
                    </a:ext>
                  </a:extLst>
                </a:gridCol>
                <a:gridCol w="606184">
                  <a:extLst>
                    <a:ext uri="{9D8B030D-6E8A-4147-A177-3AD203B41FA5}">
                      <a16:colId xmlns:a16="http://schemas.microsoft.com/office/drawing/2014/main" val="1115405046"/>
                    </a:ext>
                  </a:extLst>
                </a:gridCol>
                <a:gridCol w="3024941">
                  <a:extLst>
                    <a:ext uri="{9D8B030D-6E8A-4147-A177-3AD203B41FA5}">
                      <a16:colId xmlns:a16="http://schemas.microsoft.com/office/drawing/2014/main" val="973587630"/>
                    </a:ext>
                  </a:extLst>
                </a:gridCol>
              </a:tblGrid>
              <a:tr h="854949">
                <a:tc gridSpan="4">
                  <a:txBody>
                    <a:bodyPr/>
                    <a:lstStyle/>
                    <a:p>
                      <a:pPr algn="ctr" fontAlgn="ctr">
                        <a:buNone/>
                      </a:pPr>
                      <a:r>
                        <a:rPr lang="en-US" sz="3700" b="1" i="0" u="none" strike="noStrike">
                          <a:solidFill>
                            <a:srgbClr val="FFFFFF"/>
                          </a:solidFill>
                          <a:effectLst/>
                          <a:latin typeface="Lato Black" panose="020F0A02020204030203" pitchFamily="34" charset="0"/>
                          <a:ea typeface="Calibri" panose="020F0502020204030204" pitchFamily="34" charset="0"/>
                          <a:cs typeface="Poppins" panose="00000500000000000000" pitchFamily="2" charset="0"/>
                        </a:rPr>
                        <a:t>2026 McCREEDY WEST OPERATIONAL GUIDANCE</a:t>
                      </a: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03764">
                        <a:alpha val="80000"/>
                      </a:srgbClr>
                    </a:solidFill>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3272711099"/>
                  </a:ext>
                </a:extLst>
              </a:tr>
              <a:tr h="1059064">
                <a:tc>
                  <a:txBody>
                    <a:bodyPr/>
                    <a:lstStyle/>
                    <a:p>
                      <a:pPr algn="ctr" fontAlgn="b">
                        <a:buNone/>
                      </a:pPr>
                      <a:r>
                        <a:rPr lang="en-US"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700 Copper Zone Ore Sales (short tons)</a:t>
                      </a:r>
                    </a:p>
                  </a:txBody>
                  <a:tcPr marL="0" marR="0" marT="0" marB="0" anchor="ctr">
                    <a:lnL w="12700" cap="flat" cmpd="sng" algn="ctr">
                      <a:solidFill>
                        <a:schemeClr val="bg1"/>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tc>
                  <a:txBody>
                    <a:bodyPr/>
                    <a:lstStyle/>
                    <a:p>
                      <a:pPr algn="r" fontAlgn="b">
                        <a:buNone/>
                      </a:pPr>
                      <a:r>
                        <a:rPr lang="en-CA" sz="3200" b="1" i="0" u="none" strike="noStrike">
                          <a:solidFill>
                            <a:srgbClr val="000000"/>
                          </a:solidFill>
                          <a:effectLst/>
                          <a:latin typeface="Lato Black" panose="020F0A02020204030203" pitchFamily="34" charset="0"/>
                          <a:ea typeface="Calibri" panose="020F0502020204030204" pitchFamily="34" charset="0"/>
                          <a:cs typeface="Calibri" panose="020F0502020204030204" pitchFamily="34" charset="0"/>
                        </a:rPr>
                        <a:t>                355,000 </a:t>
                      </a:r>
                    </a:p>
                  </a:txBody>
                  <a:tcPr marL="0" marR="0" marT="0" marB="0" anchor="ctr">
                    <a:lnL w="6350" cap="flat" cmpd="sng" algn="ctr">
                      <a:solidFill>
                        <a:srgbClr val="E8E8E8"/>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tc>
                  <a:txBody>
                    <a:bodyPr/>
                    <a:lstStyle/>
                    <a:p>
                      <a:pPr algn="ctr" fontAlgn="b">
                        <a:buNone/>
                      </a:pPr>
                      <a:r>
                        <a:rPr lang="en-CA" sz="3200" b="1" i="0" u="none" strike="noStrike">
                          <a:solidFill>
                            <a:srgbClr val="000000"/>
                          </a:solidFill>
                          <a:effectLst/>
                          <a:latin typeface="Lato Black" panose="020F0A02020204030203" pitchFamily="34" charset="0"/>
                          <a:ea typeface="Calibri" panose="020F0502020204030204" pitchFamily="34" charset="0"/>
                          <a:cs typeface="Calibri" panose="020F0502020204030204" pitchFamily="34" charset="0"/>
                        </a:rPr>
                        <a:t>-</a:t>
                      </a:r>
                    </a:p>
                  </a:txBody>
                  <a:tcPr marL="0" marR="0" marT="0" marB="0" anchor="ctr">
                    <a:lnL>
                      <a:noFill/>
                    </a:lnL>
                    <a:lnR>
                      <a:noFill/>
                    </a:lnR>
                    <a:lnT w="6350" cap="flat" cmpd="sng" algn="ctr">
                      <a:solidFill>
                        <a:srgbClr val="FFFFFF"/>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tc>
                  <a:txBody>
                    <a:bodyPr/>
                    <a:lstStyle/>
                    <a:p>
                      <a:pPr algn="l" fontAlgn="b">
                        <a:buNone/>
                      </a:pPr>
                      <a:r>
                        <a:rPr lang="en-CA" sz="3200" b="1" i="0" u="none" strike="noStrike">
                          <a:solidFill>
                            <a:srgbClr val="000000"/>
                          </a:solidFill>
                          <a:effectLst/>
                          <a:latin typeface="Lato Black" panose="020F0A02020204030203" pitchFamily="34" charset="0"/>
                          <a:ea typeface="Calibri" panose="020F0502020204030204" pitchFamily="34" charset="0"/>
                          <a:cs typeface="Calibri" panose="020F0502020204030204" pitchFamily="34" charset="0"/>
                        </a:rPr>
                        <a:t>375,000</a:t>
                      </a:r>
                    </a:p>
                  </a:txBody>
                  <a:tcPr marL="0" marR="0" marT="0" marB="0" anchor="ctr">
                    <a:lnL>
                      <a:noFill/>
                    </a:lnL>
                    <a:lnR w="12700" cap="flat" cmpd="sng" algn="ctr">
                      <a:solidFill>
                        <a:schemeClr val="bg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1808918840"/>
                  </a:ext>
                </a:extLst>
              </a:tr>
              <a:tr h="891459">
                <a:tc>
                  <a:txBody>
                    <a:bodyPr/>
                    <a:lstStyle/>
                    <a:p>
                      <a:pPr algn="ctr" fontAlgn="b">
                        <a:buNone/>
                      </a:pPr>
                      <a:r>
                        <a:rPr lang="en-CA"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Copper Equivalent Grade</a:t>
                      </a:r>
                      <a:r>
                        <a:rPr lang="en-CA" sz="2800" b="0" i="0" u="none" strike="noStrike" baseline="30000">
                          <a:solidFill>
                            <a:srgbClr val="000000"/>
                          </a:solidFill>
                          <a:effectLst/>
                          <a:latin typeface="Lato Black" panose="020F0A02020204030203" pitchFamily="34" charset="0"/>
                          <a:ea typeface="Calibri" panose="020F0502020204030204" pitchFamily="34" charset="0"/>
                          <a:cs typeface="Poppins" panose="00000500000000000000" pitchFamily="2" charset="0"/>
                        </a:rPr>
                        <a:t>1</a:t>
                      </a:r>
                      <a:r>
                        <a:rPr lang="en-CA"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 (% </a:t>
                      </a:r>
                      <a:r>
                        <a:rPr lang="en-CA" sz="2800" b="0" i="0" u="none" strike="noStrike" err="1">
                          <a:solidFill>
                            <a:srgbClr val="000000"/>
                          </a:solidFill>
                          <a:effectLst/>
                          <a:latin typeface="Lato Black" panose="020F0A02020204030203" pitchFamily="34" charset="0"/>
                          <a:ea typeface="Calibri" panose="020F0502020204030204" pitchFamily="34" charset="0"/>
                          <a:cs typeface="Poppins" panose="00000500000000000000" pitchFamily="2" charset="0"/>
                        </a:rPr>
                        <a:t>CuEq</a:t>
                      </a:r>
                      <a:r>
                        <a:rPr lang="en-CA"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a:t>
                      </a:r>
                    </a:p>
                  </a:txBody>
                  <a:tcPr marL="0" marR="0" marT="0" marB="0" anchor="ctr">
                    <a:lnL w="12700" cap="flat" cmpd="sng" algn="ctr">
                      <a:solidFill>
                        <a:schemeClr val="bg1"/>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tc>
                  <a:txBody>
                    <a:bodyPr/>
                    <a:lstStyle/>
                    <a:p>
                      <a:pPr algn="r" fontAlgn="b">
                        <a:buNone/>
                      </a:pPr>
                      <a:r>
                        <a:rPr lang="en-CA" sz="3200" b="1" i="0" u="none" strike="noStrike">
                          <a:solidFill>
                            <a:srgbClr val="000000"/>
                          </a:solidFill>
                          <a:effectLst/>
                          <a:latin typeface="Lato Black" panose="020F0A02020204030203" pitchFamily="34" charset="0"/>
                          <a:ea typeface="Calibri" panose="020F0502020204030204" pitchFamily="34" charset="0"/>
                          <a:cs typeface="Calibri" panose="020F0502020204030204" pitchFamily="34" charset="0"/>
                        </a:rPr>
                        <a:t>3.2%</a:t>
                      </a:r>
                    </a:p>
                  </a:txBody>
                  <a:tcPr marL="0" marR="0" marT="0" marB="0" anchor="ctr">
                    <a:lnL w="6350" cap="flat" cmpd="sng" algn="ctr">
                      <a:solidFill>
                        <a:srgbClr val="E8E8E8"/>
                      </a:solidFill>
                      <a:prstDash val="solid"/>
                      <a:round/>
                      <a:headEnd type="none" w="med" len="med"/>
                      <a:tailEnd type="none" w="med" len="med"/>
                    </a:lnL>
                    <a:lnR>
                      <a:noFill/>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tc>
                  <a:txBody>
                    <a:bodyPr/>
                    <a:lstStyle/>
                    <a:p>
                      <a:pPr algn="ctr" fontAlgn="b">
                        <a:buNone/>
                      </a:pPr>
                      <a:r>
                        <a:rPr lang="en-CA" sz="3200" b="1" i="0" u="none" strike="noStrike">
                          <a:solidFill>
                            <a:srgbClr val="000000"/>
                          </a:solidFill>
                          <a:effectLst/>
                          <a:latin typeface="Lato Black" panose="020F0A02020204030203" pitchFamily="34" charset="0"/>
                          <a:ea typeface="Calibri" panose="020F0502020204030204" pitchFamily="34" charset="0"/>
                          <a:cs typeface="Calibri" panose="020F0502020204030204" pitchFamily="34" charset="0"/>
                        </a:rPr>
                        <a:t>-</a:t>
                      </a:r>
                    </a:p>
                  </a:txBody>
                  <a:tcPr marL="0" marR="0" marT="0" marB="0" anchor="ctr">
                    <a:lnL>
                      <a:noFill/>
                    </a:lnL>
                    <a:lnR>
                      <a:noFill/>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tc>
                  <a:txBody>
                    <a:bodyPr/>
                    <a:lstStyle/>
                    <a:p>
                      <a:pPr algn="l" fontAlgn="b">
                        <a:buNone/>
                      </a:pPr>
                      <a:r>
                        <a:rPr lang="en-CA" sz="3200" b="1" i="0" u="none" strike="noStrike">
                          <a:solidFill>
                            <a:srgbClr val="000000"/>
                          </a:solidFill>
                          <a:effectLst/>
                          <a:latin typeface="Lato Black" panose="020F0A02020204030203" pitchFamily="34" charset="0"/>
                          <a:ea typeface="Calibri" panose="020F0502020204030204" pitchFamily="34" charset="0"/>
                          <a:cs typeface="Calibri" panose="020F0502020204030204" pitchFamily="34" charset="0"/>
                        </a:rPr>
                        <a:t>3.5%</a:t>
                      </a:r>
                    </a:p>
                  </a:txBody>
                  <a:tcPr marL="0" marR="0" marT="0" marB="0" anchor="ctr">
                    <a:lnL>
                      <a:noFill/>
                    </a:lnL>
                    <a:lnR w="12700" cap="flat" cmpd="sng" algn="ctr">
                      <a:solidFill>
                        <a:schemeClr val="bg1"/>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687768523"/>
                  </a:ext>
                </a:extLst>
              </a:tr>
              <a:tr h="940216">
                <a:tc>
                  <a:txBody>
                    <a:bodyPr/>
                    <a:lstStyle/>
                    <a:p>
                      <a:pPr algn="ctr" fontAlgn="b">
                        <a:buNone/>
                      </a:pPr>
                      <a:r>
                        <a:rPr lang="fr-FR"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Payable Copper Equivalent Production</a:t>
                      </a:r>
                      <a:r>
                        <a:rPr lang="fr-FR" sz="2800" b="0" i="0" u="none" strike="noStrike" baseline="30000">
                          <a:solidFill>
                            <a:srgbClr val="000000"/>
                          </a:solidFill>
                          <a:effectLst/>
                          <a:latin typeface="Lato Black" panose="020F0A02020204030203" pitchFamily="34" charset="0"/>
                          <a:ea typeface="Calibri" panose="020F0502020204030204" pitchFamily="34" charset="0"/>
                          <a:cs typeface="Poppins" panose="00000500000000000000" pitchFamily="2" charset="0"/>
                        </a:rPr>
                        <a:t>1</a:t>
                      </a:r>
                      <a:r>
                        <a:rPr lang="fr-FR"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 (million </a:t>
                      </a:r>
                      <a:r>
                        <a:rPr lang="fr-FR" sz="2800" b="0" i="0" u="none" strike="noStrike" err="1">
                          <a:solidFill>
                            <a:srgbClr val="000000"/>
                          </a:solidFill>
                          <a:effectLst/>
                          <a:latin typeface="Lato Black" panose="020F0A02020204030203" pitchFamily="34" charset="0"/>
                          <a:ea typeface="Calibri" panose="020F0502020204030204" pitchFamily="34" charset="0"/>
                          <a:cs typeface="Poppins" panose="00000500000000000000" pitchFamily="2" charset="0"/>
                        </a:rPr>
                        <a:t>lbs</a:t>
                      </a:r>
                      <a:r>
                        <a:rPr lang="fr-FR"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 </a:t>
                      </a:r>
                      <a:r>
                        <a:rPr lang="fr-FR" sz="2800" b="0" i="0" u="none" strike="noStrike" err="1">
                          <a:solidFill>
                            <a:srgbClr val="000000"/>
                          </a:solidFill>
                          <a:effectLst/>
                          <a:latin typeface="Lato Black" panose="020F0A02020204030203" pitchFamily="34" charset="0"/>
                          <a:ea typeface="Calibri" panose="020F0502020204030204" pitchFamily="34" charset="0"/>
                          <a:cs typeface="Poppins" panose="00000500000000000000" pitchFamily="2" charset="0"/>
                        </a:rPr>
                        <a:t>CuEq</a:t>
                      </a:r>
                      <a:r>
                        <a:rPr lang="fr-FR"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a:t>
                      </a:r>
                    </a:p>
                  </a:txBody>
                  <a:tcPr marL="0" marR="0" marT="0" marB="0" anchor="ctr">
                    <a:lnL w="12700" cap="flat" cmpd="sng" algn="ctr">
                      <a:solidFill>
                        <a:schemeClr val="bg1"/>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tc>
                  <a:txBody>
                    <a:bodyPr/>
                    <a:lstStyle/>
                    <a:p>
                      <a:pPr algn="r" fontAlgn="b">
                        <a:buNone/>
                      </a:pPr>
                      <a:r>
                        <a:rPr lang="en-CA" sz="3200" b="1" i="0" u="none" strike="noStrike">
                          <a:solidFill>
                            <a:srgbClr val="000000"/>
                          </a:solidFill>
                          <a:effectLst/>
                          <a:latin typeface="Lato Black" panose="020F0A02020204030203" pitchFamily="34" charset="0"/>
                          <a:ea typeface="Calibri" panose="020F0502020204030204" pitchFamily="34" charset="0"/>
                          <a:cs typeface="Calibri" panose="020F0502020204030204" pitchFamily="34" charset="0"/>
                        </a:rPr>
                        <a:t>16.0</a:t>
                      </a:r>
                    </a:p>
                  </a:txBody>
                  <a:tcPr marL="0" marR="0" marT="0" marB="0" anchor="ctr">
                    <a:lnL w="6350" cap="flat" cmpd="sng" algn="ctr">
                      <a:solidFill>
                        <a:srgbClr val="E8E8E8"/>
                      </a:solidFill>
                      <a:prstDash val="solid"/>
                      <a:round/>
                      <a:headEnd type="none" w="med" len="med"/>
                      <a:tailEnd type="none" w="med" len="med"/>
                    </a:lnL>
                    <a:lnR>
                      <a:noFill/>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tc>
                  <a:txBody>
                    <a:bodyPr/>
                    <a:lstStyle/>
                    <a:p>
                      <a:pPr algn="ctr" fontAlgn="b">
                        <a:buNone/>
                      </a:pPr>
                      <a:r>
                        <a:rPr lang="en-CA" sz="3200" b="1" i="0" u="none" strike="noStrike">
                          <a:solidFill>
                            <a:srgbClr val="000000"/>
                          </a:solidFill>
                          <a:effectLst/>
                          <a:latin typeface="Lato Black" panose="020F0A02020204030203" pitchFamily="34" charset="0"/>
                          <a:ea typeface="Calibri" panose="020F0502020204030204" pitchFamily="34" charset="0"/>
                          <a:cs typeface="Calibri" panose="020F0502020204030204" pitchFamily="34" charset="0"/>
                        </a:rPr>
                        <a:t>-</a:t>
                      </a:r>
                    </a:p>
                  </a:txBody>
                  <a:tcPr marL="0" marR="0" marT="0" marB="0" anchor="ctr">
                    <a:lnL>
                      <a:noFill/>
                    </a:lnL>
                    <a:lnR>
                      <a:noFill/>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tc>
                  <a:txBody>
                    <a:bodyPr/>
                    <a:lstStyle/>
                    <a:p>
                      <a:pPr algn="l" fontAlgn="b">
                        <a:buNone/>
                      </a:pPr>
                      <a:r>
                        <a:rPr lang="en-CA" sz="3200" b="1" i="0" u="none" strike="noStrike">
                          <a:solidFill>
                            <a:srgbClr val="000000"/>
                          </a:solidFill>
                          <a:effectLst/>
                          <a:latin typeface="Lato Black" panose="020F0A02020204030203" pitchFamily="34" charset="0"/>
                          <a:ea typeface="Calibri" panose="020F0502020204030204" pitchFamily="34" charset="0"/>
                          <a:cs typeface="Calibri" panose="020F0502020204030204" pitchFamily="34" charset="0"/>
                        </a:rPr>
                        <a:t>18.0</a:t>
                      </a:r>
                    </a:p>
                  </a:txBody>
                  <a:tcPr marL="0" marR="0" marT="0" marB="0" anchor="ctr">
                    <a:lnL>
                      <a:noFill/>
                    </a:lnL>
                    <a:lnR w="12700" cap="flat" cmpd="sng" algn="ctr">
                      <a:solidFill>
                        <a:schemeClr val="bg1"/>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2493152492"/>
                  </a:ext>
                </a:extLst>
              </a:tr>
              <a:tr h="1159061">
                <a:tc>
                  <a:txBody>
                    <a:bodyPr/>
                    <a:lstStyle/>
                    <a:p>
                      <a:pPr algn="ctr" fontAlgn="b">
                        <a:buNone/>
                      </a:pPr>
                      <a:r>
                        <a:rPr lang="en-US"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Total Cash Cost, excluding stream payments</a:t>
                      </a:r>
                      <a:r>
                        <a:rPr lang="en-US" sz="2800" b="0" i="0" u="none" strike="noStrike" baseline="30000">
                          <a:solidFill>
                            <a:srgbClr val="000000"/>
                          </a:solidFill>
                          <a:effectLst/>
                          <a:latin typeface="Lato Black" panose="020F0A02020204030203" pitchFamily="34" charset="0"/>
                          <a:ea typeface="Calibri" panose="020F0502020204030204" pitchFamily="34" charset="0"/>
                          <a:cs typeface="Poppins" panose="00000500000000000000" pitchFamily="2" charset="0"/>
                        </a:rPr>
                        <a:t>2</a:t>
                      </a:r>
                      <a:r>
                        <a:rPr lang="en-US"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 (US$/</a:t>
                      </a:r>
                      <a:r>
                        <a:rPr lang="en-US" sz="2800" b="0" i="0" u="none" strike="noStrike" err="1">
                          <a:solidFill>
                            <a:srgbClr val="000000"/>
                          </a:solidFill>
                          <a:effectLst/>
                          <a:latin typeface="Lato Black" panose="020F0A02020204030203" pitchFamily="34" charset="0"/>
                          <a:ea typeface="Calibri" panose="020F0502020204030204" pitchFamily="34" charset="0"/>
                          <a:cs typeface="Poppins" panose="00000500000000000000" pitchFamily="2" charset="0"/>
                        </a:rPr>
                        <a:t>lb</a:t>
                      </a:r>
                      <a:r>
                        <a:rPr lang="en-US"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 </a:t>
                      </a:r>
                      <a:r>
                        <a:rPr lang="en-US" sz="2800" b="0" i="0" u="none" strike="noStrike" err="1">
                          <a:solidFill>
                            <a:srgbClr val="000000"/>
                          </a:solidFill>
                          <a:effectLst/>
                          <a:latin typeface="Lato Black" panose="020F0A02020204030203" pitchFamily="34" charset="0"/>
                          <a:ea typeface="Calibri" panose="020F0502020204030204" pitchFamily="34" charset="0"/>
                          <a:cs typeface="Poppins" panose="00000500000000000000" pitchFamily="2" charset="0"/>
                        </a:rPr>
                        <a:t>CuEq</a:t>
                      </a:r>
                      <a:r>
                        <a:rPr lang="en-US"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a:t>
                      </a:r>
                    </a:p>
                  </a:txBody>
                  <a:tcPr marL="0" marR="0" marT="0" marB="0" anchor="ctr">
                    <a:lnL w="12700" cap="flat" cmpd="sng" algn="ctr">
                      <a:solidFill>
                        <a:schemeClr val="bg1"/>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tc>
                  <a:txBody>
                    <a:bodyPr/>
                    <a:lstStyle/>
                    <a:p>
                      <a:pPr algn="r" fontAlgn="b">
                        <a:buNone/>
                      </a:pPr>
                      <a:r>
                        <a:rPr lang="en-CA" sz="3200" b="1" i="0" u="none" strike="noStrike">
                          <a:solidFill>
                            <a:srgbClr val="000000"/>
                          </a:solidFill>
                          <a:effectLst/>
                          <a:latin typeface="Lato Black" panose="020F0A02020204030203" pitchFamily="34" charset="0"/>
                          <a:ea typeface="Calibri" panose="020F0502020204030204" pitchFamily="34" charset="0"/>
                          <a:cs typeface="Calibri" panose="020F0502020204030204" pitchFamily="34" charset="0"/>
                        </a:rPr>
                        <a:t>$3.40</a:t>
                      </a:r>
                    </a:p>
                  </a:txBody>
                  <a:tcPr marL="0" marR="0" marT="0" marB="0" anchor="ctr">
                    <a:lnL w="6350" cap="flat" cmpd="sng" algn="ctr">
                      <a:solidFill>
                        <a:srgbClr val="E8E8E8"/>
                      </a:solidFill>
                      <a:prstDash val="solid"/>
                      <a:round/>
                      <a:headEnd type="none" w="med" len="med"/>
                      <a:tailEnd type="none" w="med" len="med"/>
                    </a:lnL>
                    <a:lnR>
                      <a:noFill/>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tc>
                  <a:txBody>
                    <a:bodyPr/>
                    <a:lstStyle/>
                    <a:p>
                      <a:pPr algn="ctr" fontAlgn="b">
                        <a:buNone/>
                      </a:pPr>
                      <a:r>
                        <a:rPr lang="en-CA" sz="3200" b="1" i="0" u="none" strike="noStrike">
                          <a:solidFill>
                            <a:srgbClr val="000000"/>
                          </a:solidFill>
                          <a:effectLst/>
                          <a:latin typeface="Lato Black" panose="020F0A02020204030203" pitchFamily="34" charset="0"/>
                          <a:ea typeface="Calibri" panose="020F0502020204030204" pitchFamily="34" charset="0"/>
                          <a:cs typeface="Calibri" panose="020F0502020204030204" pitchFamily="34" charset="0"/>
                        </a:rPr>
                        <a:t>-</a:t>
                      </a:r>
                    </a:p>
                  </a:txBody>
                  <a:tcPr marL="0" marR="0" marT="0" marB="0" anchor="ctr">
                    <a:lnL>
                      <a:noFill/>
                    </a:lnL>
                    <a:lnR>
                      <a:noFill/>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tc>
                  <a:txBody>
                    <a:bodyPr/>
                    <a:lstStyle/>
                    <a:p>
                      <a:pPr algn="l" fontAlgn="b">
                        <a:buNone/>
                      </a:pPr>
                      <a:r>
                        <a:rPr lang="en-CA" sz="3200" b="1" i="0" u="none" strike="noStrike">
                          <a:solidFill>
                            <a:srgbClr val="000000"/>
                          </a:solidFill>
                          <a:effectLst/>
                          <a:latin typeface="Lato Black" panose="020F0A02020204030203" pitchFamily="34" charset="0"/>
                          <a:ea typeface="Calibri" panose="020F0502020204030204" pitchFamily="34" charset="0"/>
                          <a:cs typeface="Calibri" panose="020F0502020204030204" pitchFamily="34" charset="0"/>
                        </a:rPr>
                        <a:t>$3.80</a:t>
                      </a:r>
                    </a:p>
                  </a:txBody>
                  <a:tcPr marL="0" marR="0" marT="0" marB="0" anchor="ctr">
                    <a:lnL>
                      <a:noFill/>
                    </a:lnL>
                    <a:lnR w="12700" cap="flat" cmpd="sng" algn="ctr">
                      <a:solidFill>
                        <a:schemeClr val="bg1"/>
                      </a:solidFill>
                      <a:prstDash val="solid"/>
                      <a:round/>
                      <a:headEnd type="none" w="med" len="med"/>
                      <a:tailEnd type="none" w="med" len="med"/>
                    </a:lnR>
                    <a:lnT w="6350" cap="flat" cmpd="sng" algn="ctr">
                      <a:solidFill>
                        <a:srgbClr val="E8E8E8"/>
                      </a:solidFill>
                      <a:prstDash val="solid"/>
                      <a:round/>
                      <a:headEnd type="none" w="med" len="med"/>
                      <a:tailEnd type="none" w="med" len="med"/>
                    </a:lnT>
                    <a:lnB w="6350" cap="flat" cmpd="sng" algn="ctr">
                      <a:solidFill>
                        <a:srgbClr val="E8E8E8"/>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1128238857"/>
                  </a:ext>
                </a:extLst>
              </a:tr>
              <a:tr h="1057341">
                <a:tc>
                  <a:txBody>
                    <a:bodyPr/>
                    <a:lstStyle/>
                    <a:p>
                      <a:pPr algn="ctr" fontAlgn="b">
                        <a:buNone/>
                      </a:pPr>
                      <a:r>
                        <a:rPr lang="en-US"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AISC, excluding stream payments</a:t>
                      </a:r>
                      <a:r>
                        <a:rPr lang="en-US" sz="2800" b="0" i="0" u="none" strike="noStrike" baseline="30000">
                          <a:solidFill>
                            <a:srgbClr val="000000"/>
                          </a:solidFill>
                          <a:effectLst/>
                          <a:latin typeface="Lato Black" panose="020F0A02020204030203" pitchFamily="34" charset="0"/>
                          <a:ea typeface="Calibri" panose="020F0502020204030204" pitchFamily="34" charset="0"/>
                          <a:cs typeface="Poppins" panose="00000500000000000000" pitchFamily="2" charset="0"/>
                        </a:rPr>
                        <a:t>2</a:t>
                      </a:r>
                      <a:r>
                        <a:rPr lang="en-US"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 (US$/</a:t>
                      </a:r>
                      <a:r>
                        <a:rPr lang="en-US" sz="2800" b="0" i="0" u="none" strike="noStrike" err="1">
                          <a:solidFill>
                            <a:srgbClr val="000000"/>
                          </a:solidFill>
                          <a:effectLst/>
                          <a:latin typeface="Lato Black" panose="020F0A02020204030203" pitchFamily="34" charset="0"/>
                          <a:ea typeface="Calibri" panose="020F0502020204030204" pitchFamily="34" charset="0"/>
                          <a:cs typeface="Poppins" panose="00000500000000000000" pitchFamily="2" charset="0"/>
                        </a:rPr>
                        <a:t>lb</a:t>
                      </a:r>
                      <a:r>
                        <a:rPr lang="en-US"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 </a:t>
                      </a:r>
                      <a:r>
                        <a:rPr lang="en-US" sz="2800" b="0" i="0" u="none" strike="noStrike" err="1">
                          <a:solidFill>
                            <a:srgbClr val="000000"/>
                          </a:solidFill>
                          <a:effectLst/>
                          <a:latin typeface="Lato Black" panose="020F0A02020204030203" pitchFamily="34" charset="0"/>
                          <a:ea typeface="Calibri" panose="020F0502020204030204" pitchFamily="34" charset="0"/>
                          <a:cs typeface="Poppins" panose="00000500000000000000" pitchFamily="2" charset="0"/>
                        </a:rPr>
                        <a:t>CuEq</a:t>
                      </a:r>
                      <a:r>
                        <a:rPr lang="en-US" sz="2800" b="0" i="0" u="none" strike="noStrike">
                          <a:solidFill>
                            <a:srgbClr val="000000"/>
                          </a:solidFill>
                          <a:effectLst/>
                          <a:latin typeface="Lato Black" panose="020F0A02020204030203" pitchFamily="34" charset="0"/>
                          <a:ea typeface="Calibri" panose="020F0502020204030204" pitchFamily="34" charset="0"/>
                          <a:cs typeface="Poppins" panose="00000500000000000000" pitchFamily="2" charset="0"/>
                        </a:rPr>
                        <a:t>)</a:t>
                      </a:r>
                    </a:p>
                  </a:txBody>
                  <a:tcPr marL="0" marR="0" marT="0" marB="0" anchor="ctr">
                    <a:lnL w="12700" cap="flat" cmpd="sng" algn="ctr">
                      <a:solidFill>
                        <a:schemeClr val="bg1"/>
                      </a:solidFill>
                      <a:prstDash val="solid"/>
                      <a:round/>
                      <a:headEnd type="none" w="med" len="med"/>
                      <a:tailEnd type="none" w="med" len="med"/>
                    </a:lnL>
                    <a:lnR w="6350" cap="flat" cmpd="sng" algn="ctr">
                      <a:solidFill>
                        <a:srgbClr val="E8E8E8"/>
                      </a:solidFill>
                      <a:prstDash val="solid"/>
                      <a:round/>
                      <a:headEnd type="none" w="med" len="med"/>
                      <a:tailEnd type="none" w="med" len="med"/>
                    </a:lnR>
                    <a:lnT w="6350" cap="flat" cmpd="sng" algn="ctr">
                      <a:solidFill>
                        <a:srgbClr val="E8E8E8"/>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alpha val="80000"/>
                      </a:srgbClr>
                    </a:solidFill>
                  </a:tcPr>
                </a:tc>
                <a:tc>
                  <a:txBody>
                    <a:bodyPr/>
                    <a:lstStyle/>
                    <a:p>
                      <a:pPr algn="r" fontAlgn="b">
                        <a:buNone/>
                      </a:pPr>
                      <a:r>
                        <a:rPr lang="en-CA" sz="3200" b="1" i="0" u="none" strike="noStrike">
                          <a:solidFill>
                            <a:srgbClr val="000000"/>
                          </a:solidFill>
                          <a:effectLst/>
                          <a:latin typeface="Lato Black" panose="020F0A02020204030203" pitchFamily="34" charset="0"/>
                          <a:ea typeface="Calibri" panose="020F0502020204030204" pitchFamily="34" charset="0"/>
                          <a:cs typeface="Calibri" panose="020F0502020204030204" pitchFamily="34" charset="0"/>
                        </a:rPr>
                        <a:t>$4.20</a:t>
                      </a:r>
                    </a:p>
                  </a:txBody>
                  <a:tcPr marL="0" marR="0" marT="0" marB="0" anchor="ctr">
                    <a:lnL w="6350" cap="flat" cmpd="sng" algn="ctr">
                      <a:solidFill>
                        <a:srgbClr val="E8E8E8"/>
                      </a:solidFill>
                      <a:prstDash val="solid"/>
                      <a:round/>
                      <a:headEnd type="none" w="med" len="med"/>
                      <a:tailEnd type="none" w="med" len="med"/>
                    </a:lnL>
                    <a:lnR>
                      <a:noFill/>
                    </a:lnR>
                    <a:lnT w="6350" cap="flat" cmpd="sng" algn="ctr">
                      <a:solidFill>
                        <a:srgbClr val="E8E8E8"/>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alpha val="80000"/>
                      </a:srgbClr>
                    </a:solidFill>
                  </a:tcPr>
                </a:tc>
                <a:tc>
                  <a:txBody>
                    <a:bodyPr/>
                    <a:lstStyle/>
                    <a:p>
                      <a:pPr algn="ctr" fontAlgn="b">
                        <a:buNone/>
                      </a:pPr>
                      <a:r>
                        <a:rPr lang="en-CA" sz="3200" b="1" i="0" u="none" strike="noStrike">
                          <a:solidFill>
                            <a:srgbClr val="000000"/>
                          </a:solidFill>
                          <a:effectLst/>
                          <a:latin typeface="Lato Black" panose="020F0A02020204030203" pitchFamily="34" charset="0"/>
                          <a:ea typeface="Calibri" panose="020F0502020204030204" pitchFamily="34" charset="0"/>
                          <a:cs typeface="Calibri" panose="020F0502020204030204" pitchFamily="34" charset="0"/>
                        </a:rPr>
                        <a:t>-</a:t>
                      </a:r>
                    </a:p>
                  </a:txBody>
                  <a:tcPr marL="0" marR="0" marT="0" marB="0" anchor="ctr">
                    <a:lnL>
                      <a:noFill/>
                    </a:lnL>
                    <a:lnR>
                      <a:noFill/>
                    </a:lnR>
                    <a:lnT w="6350" cap="flat" cmpd="sng" algn="ctr">
                      <a:solidFill>
                        <a:srgbClr val="E8E8E8"/>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alpha val="80000"/>
                      </a:srgbClr>
                    </a:solidFill>
                  </a:tcPr>
                </a:tc>
                <a:tc>
                  <a:txBody>
                    <a:bodyPr/>
                    <a:lstStyle/>
                    <a:p>
                      <a:pPr algn="l" fontAlgn="b">
                        <a:buNone/>
                      </a:pPr>
                      <a:r>
                        <a:rPr lang="en-CA" sz="3200" b="1" i="0" u="none" strike="noStrike">
                          <a:solidFill>
                            <a:srgbClr val="000000"/>
                          </a:solidFill>
                          <a:effectLst/>
                          <a:latin typeface="Lato Black" panose="020F0A02020204030203" pitchFamily="34" charset="0"/>
                          <a:ea typeface="Calibri" panose="020F0502020204030204" pitchFamily="34" charset="0"/>
                          <a:cs typeface="Calibri" panose="020F0502020204030204" pitchFamily="34" charset="0"/>
                        </a:rPr>
                        <a:t>$4.70</a:t>
                      </a:r>
                    </a:p>
                  </a:txBody>
                  <a:tcPr marL="0" marR="0" marT="0" marB="0" anchor="ctr">
                    <a:lnL>
                      <a:noFill/>
                    </a:lnL>
                    <a:lnR w="12700" cap="flat" cmpd="sng" algn="ctr">
                      <a:solidFill>
                        <a:schemeClr val="bg1"/>
                      </a:solidFill>
                      <a:prstDash val="solid"/>
                      <a:round/>
                      <a:headEnd type="none" w="med" len="med"/>
                      <a:tailEnd type="none" w="med" len="med"/>
                    </a:lnR>
                    <a:lnT w="6350" cap="flat" cmpd="sng" algn="ctr">
                      <a:solidFill>
                        <a:srgbClr val="E8E8E8"/>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FFFFF">
                        <a:alpha val="80000"/>
                      </a:srgbClr>
                    </a:solidFill>
                  </a:tcPr>
                </a:tc>
                <a:extLst>
                  <a:ext uri="{0D108BD9-81ED-4DB2-BD59-A6C34878D82A}">
                    <a16:rowId xmlns:a16="http://schemas.microsoft.com/office/drawing/2014/main" val="2238460672"/>
                  </a:ext>
                </a:extLst>
              </a:tr>
            </a:tbl>
          </a:graphicData>
        </a:graphic>
      </p:graphicFrame>
      <p:sp>
        <p:nvSpPr>
          <p:cNvPr id="10" name="TextBox 9">
            <a:extLst>
              <a:ext uri="{FF2B5EF4-FFF2-40B4-BE49-F238E27FC236}">
                <a16:creationId xmlns:a16="http://schemas.microsoft.com/office/drawing/2014/main" id="{B701BB6B-C9C6-B49B-0019-7D26A43D80C4}"/>
              </a:ext>
            </a:extLst>
          </p:cNvPr>
          <p:cNvSpPr txBox="1"/>
          <p:nvPr/>
        </p:nvSpPr>
        <p:spPr>
          <a:xfrm>
            <a:off x="3464648" y="12269362"/>
            <a:ext cx="17457867" cy="1323439"/>
          </a:xfrm>
          <a:prstGeom prst="rect">
            <a:avLst/>
          </a:prstGeom>
          <a:noFill/>
        </p:spPr>
        <p:txBody>
          <a:bodyPr wrap="square">
            <a:spAutoFit/>
          </a:bodyPr>
          <a:lstStyle/>
          <a:p>
            <a:r>
              <a:rPr lang="en-CA" sz="1600" i="1" baseline="30000">
                <a:solidFill>
                  <a:schemeClr val="bg1"/>
                </a:solidFill>
                <a:latin typeface="Lato" panose="020F0502020204030203" pitchFamily="34" charset="0"/>
                <a:ea typeface="Calibri" panose="020F0502020204030204" pitchFamily="34" charset="0"/>
                <a:cs typeface="Poppins Medium" panose="00000600000000000000" pitchFamily="2" charset="0"/>
              </a:rPr>
              <a:t>1</a:t>
            </a:r>
            <a:r>
              <a:rPr lang="en-CA" sz="1600" i="1">
                <a:solidFill>
                  <a:schemeClr val="bg1"/>
                </a:solidFill>
                <a:latin typeface="Lato" panose="020F0502020204030203" pitchFamily="34" charset="0"/>
                <a:ea typeface="Calibri" panose="020F0502020204030204" pitchFamily="34" charset="0"/>
                <a:cs typeface="Poppins Medium" panose="00000600000000000000" pitchFamily="2" charset="0"/>
              </a:rPr>
              <a:t> </a:t>
            </a:r>
            <a:r>
              <a:rPr lang="en-CA" sz="1600" i="1">
                <a:solidFill>
                  <a:srgbClr val="FFFFFF"/>
                </a:solidFill>
                <a:latin typeface="Lato" panose="020F0502020204030203" pitchFamily="34" charset="0"/>
                <a:cs typeface="Poppins Medium" panose="00000600000000000000" pitchFamily="2" charset="0"/>
              </a:rPr>
              <a:t>Copper equivalent payable pounds for the purpose of copper equivalent grade, cash costs and AISC were calculated using the following US dollar prices: </a:t>
            </a:r>
          </a:p>
          <a:p>
            <a:r>
              <a:rPr lang="en-CA" sz="1600" i="1">
                <a:solidFill>
                  <a:srgbClr val="FFFFFF"/>
                </a:solidFill>
                <a:latin typeface="Lato" panose="020F0502020204030203" pitchFamily="34" charset="0"/>
                <a:cs typeface="Poppins Medium" panose="00000600000000000000" pitchFamily="2" charset="0"/>
              </a:rPr>
              <a:t>$4.88/lb Cu, $7.72/lb Ni, $18.12/lb Co, $1,410/oz Pt, $1,156/oz Pd, $3,815/oz Au, $50.00/oz Ag, and CAD/USD exchange rate of 1.37.</a:t>
            </a:r>
            <a:br>
              <a:rPr lang="en-CA" sz="1600" i="1">
                <a:solidFill>
                  <a:srgbClr val="FFFFFF"/>
                </a:solidFill>
                <a:latin typeface="Lato" panose="020F0502020204030203" pitchFamily="34" charset="0"/>
                <a:cs typeface="Poppins Medium" panose="00000600000000000000" pitchFamily="2" charset="0"/>
              </a:rPr>
            </a:br>
            <a:endParaRPr lang="en-CA" sz="1600" i="1">
              <a:solidFill>
                <a:srgbClr val="FFFFFF"/>
              </a:solidFill>
              <a:latin typeface="Lato" panose="020F0502020204030203" pitchFamily="34" charset="0"/>
              <a:cs typeface="Poppins Medium" panose="00000600000000000000" pitchFamily="2" charset="0"/>
            </a:endParaRPr>
          </a:p>
          <a:p>
            <a:r>
              <a:rPr lang="en-US" sz="1600" i="1" baseline="30000">
                <a:solidFill>
                  <a:srgbClr val="FFFFFF"/>
                </a:solidFill>
                <a:latin typeface="Lato" panose="020F0502020204030203" pitchFamily="34" charset="0"/>
                <a:cs typeface="Poppins Medium" panose="00000600000000000000" pitchFamily="2" charset="0"/>
              </a:rPr>
              <a:t>2</a:t>
            </a:r>
            <a:r>
              <a:rPr lang="en-US" sz="1600" i="1">
                <a:solidFill>
                  <a:srgbClr val="FFFFFF"/>
                </a:solidFill>
                <a:latin typeface="Lato" panose="020F0502020204030203" pitchFamily="34" charset="0"/>
                <a:cs typeface="Poppins Medium" panose="00000600000000000000" pitchFamily="2" charset="0"/>
              </a:rPr>
              <a:t>The incremental cost impact of the precious metals stream varies significantly based on commodity prices. At the 2026 budget commodity prices outlined above the cost impact is approximately US$0.78-0.92/lb. </a:t>
            </a:r>
            <a:endParaRPr lang="en-CA" sz="1600" i="1">
              <a:solidFill>
                <a:srgbClr val="FFFFFF"/>
              </a:solidFill>
              <a:latin typeface="Lato" panose="020F0502020204030203" pitchFamily="34" charset="0"/>
              <a:cs typeface="Poppins Medium" panose="00000600000000000000" pitchFamily="2" charset="0"/>
            </a:endParaRPr>
          </a:p>
        </p:txBody>
      </p:sp>
      <p:sp>
        <p:nvSpPr>
          <p:cNvPr id="12" name="TextBox 11">
            <a:extLst>
              <a:ext uri="{FF2B5EF4-FFF2-40B4-BE49-F238E27FC236}">
                <a16:creationId xmlns:a16="http://schemas.microsoft.com/office/drawing/2014/main" id="{AE9C78A4-C369-04ED-AB64-F21115AFBCB0}"/>
              </a:ext>
            </a:extLst>
          </p:cNvPr>
          <p:cNvSpPr txBox="1"/>
          <p:nvPr/>
        </p:nvSpPr>
        <p:spPr>
          <a:xfrm>
            <a:off x="548640" y="17300448"/>
            <a:ext cx="415498" cy="461665"/>
          </a:xfrm>
          <a:prstGeom prst="rect">
            <a:avLst/>
          </a:prstGeom>
          <a:noFill/>
        </p:spPr>
        <p:txBody>
          <a:bodyPr wrap="none">
            <a:spAutoFit/>
          </a:bodyPr>
          <a:lstStyle/>
          <a:p>
            <a:pPr>
              <a:defRPr sz="2400">
                <a:solidFill>
                  <a:srgbClr val="B4B9BE"/>
                </a:solidFill>
                <a:latin typeface="Poppins Bold"/>
              </a:defRPr>
            </a:pPr>
            <a:r>
              <a:rPr lang="en-CA"/>
              <a:t>11</a:t>
            </a:r>
            <a:endParaRPr/>
          </a:p>
        </p:txBody>
      </p:sp>
    </p:spTree>
    <p:extLst>
      <p:ext uri="{BB962C8B-B14F-4D97-AF65-F5344CB8AC3E}">
        <p14:creationId xmlns:p14="http://schemas.microsoft.com/office/powerpoint/2010/main" val="27796388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0739D8DE-870C-F04D-1752-4A744BC35D92}"/>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CD5D3F48-E54F-D684-8692-7F93949A932A}"/>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D19EFAE6-6835-D05A-9D50-049FBAE7D520}"/>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893BB15F-F36A-736D-090F-FFC85F379A18}"/>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B2630EBF-1CB5-3A7E-4458-C7C0EF4913AD}"/>
              </a:ext>
            </a:extLst>
          </p:cNvPr>
          <p:cNvSpPr/>
          <p:nvPr/>
        </p:nvSpPr>
        <p:spPr>
          <a:xfrm>
            <a:off x="5969746" y="809605"/>
            <a:ext cx="13569538"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McCreedy West Mine</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2026 Production Plans </a:t>
            </a:r>
            <a:endParaRPr lang="en-US" sz="7600">
              <a:solidFill>
                <a:srgbClr val="DED0B9"/>
              </a:solidFill>
              <a:latin typeface="Lato Black" panose="020F0A02020204030203" pitchFamily="34" charset="0"/>
            </a:endParaRPr>
          </a:p>
        </p:txBody>
      </p:sp>
      <p:pic>
        <p:nvPicPr>
          <p:cNvPr id="3" name="Picture 2">
            <a:extLst>
              <a:ext uri="{FF2B5EF4-FFF2-40B4-BE49-F238E27FC236}">
                <a16:creationId xmlns:a16="http://schemas.microsoft.com/office/drawing/2014/main" id="{59057F84-93A6-C402-6FF8-714D2684BC00}"/>
              </a:ext>
            </a:extLst>
          </p:cNvPr>
          <p:cNvPicPr>
            <a:picLocks noChangeAspect="1"/>
          </p:cNvPicPr>
          <p:nvPr/>
        </p:nvPicPr>
        <p:blipFill>
          <a:blip r:embed="rId6"/>
          <a:stretch>
            <a:fillRect/>
          </a:stretch>
        </p:blipFill>
        <p:spPr>
          <a:xfrm>
            <a:off x="1807505" y="3044824"/>
            <a:ext cx="21084941" cy="12600157"/>
          </a:xfrm>
          <a:prstGeom prst="rect">
            <a:avLst/>
          </a:prstGeom>
        </p:spPr>
      </p:pic>
      <p:sp>
        <p:nvSpPr>
          <p:cNvPr id="4" name="TextBox 3">
            <a:extLst>
              <a:ext uri="{FF2B5EF4-FFF2-40B4-BE49-F238E27FC236}">
                <a16:creationId xmlns:a16="http://schemas.microsoft.com/office/drawing/2014/main" id="{FBC66955-EC43-E0CC-8481-15B8BC3C1BDB}"/>
              </a:ext>
            </a:extLst>
          </p:cNvPr>
          <p:cNvSpPr txBox="1"/>
          <p:nvPr/>
        </p:nvSpPr>
        <p:spPr>
          <a:xfrm>
            <a:off x="17176249" y="3006705"/>
            <a:ext cx="6036605" cy="666786"/>
          </a:xfrm>
          <a:prstGeom prst="rect">
            <a:avLst/>
          </a:prstGeom>
          <a:noFill/>
        </p:spPr>
        <p:txBody>
          <a:bodyPr wrap="square" rtlCol="0">
            <a:spAutoFit/>
          </a:bodyPr>
          <a:lstStyle/>
          <a:p>
            <a:r>
              <a:rPr lang="en-CA" sz="3733" b="1">
                <a:solidFill>
                  <a:srgbClr val="FFC000"/>
                </a:solidFill>
              </a:rPr>
              <a:t>Isometric Looking North</a:t>
            </a:r>
          </a:p>
        </p:txBody>
      </p:sp>
      <p:sp>
        <p:nvSpPr>
          <p:cNvPr id="5" name="TextBox 4">
            <a:extLst>
              <a:ext uri="{FF2B5EF4-FFF2-40B4-BE49-F238E27FC236}">
                <a16:creationId xmlns:a16="http://schemas.microsoft.com/office/drawing/2014/main" id="{1183F7A8-C3E8-0107-0DF2-2884D9481F74}"/>
              </a:ext>
            </a:extLst>
          </p:cNvPr>
          <p:cNvSpPr txBox="1"/>
          <p:nvPr/>
        </p:nvSpPr>
        <p:spPr>
          <a:xfrm>
            <a:off x="7769513" y="3827444"/>
            <a:ext cx="1899741" cy="666786"/>
          </a:xfrm>
          <a:prstGeom prst="rect">
            <a:avLst/>
          </a:prstGeom>
          <a:noFill/>
        </p:spPr>
        <p:txBody>
          <a:bodyPr wrap="square" rtlCol="0">
            <a:spAutoFit/>
          </a:bodyPr>
          <a:lstStyle/>
          <a:p>
            <a:r>
              <a:rPr lang="en-CA" sz="3733" b="1">
                <a:solidFill>
                  <a:srgbClr val="FFC000"/>
                </a:solidFill>
              </a:rPr>
              <a:t>Portal</a:t>
            </a:r>
          </a:p>
        </p:txBody>
      </p:sp>
      <p:sp>
        <p:nvSpPr>
          <p:cNvPr id="6" name="Rectangle 5">
            <a:extLst>
              <a:ext uri="{FF2B5EF4-FFF2-40B4-BE49-F238E27FC236}">
                <a16:creationId xmlns:a16="http://schemas.microsoft.com/office/drawing/2014/main" id="{9D2778F2-4FC8-5247-6FAD-73F82FD8AED8}"/>
              </a:ext>
            </a:extLst>
          </p:cNvPr>
          <p:cNvSpPr/>
          <p:nvPr/>
        </p:nvSpPr>
        <p:spPr>
          <a:xfrm>
            <a:off x="2001948" y="5068034"/>
            <a:ext cx="8583179" cy="2128837"/>
          </a:xfrm>
          <a:prstGeom prst="rec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rtlCol="0" anchor="ctr"/>
          <a:lstStyle/>
          <a:p>
            <a:pPr algn="ctr"/>
            <a:endParaRPr lang="en-CA" sz="4800"/>
          </a:p>
        </p:txBody>
      </p:sp>
      <p:sp>
        <p:nvSpPr>
          <p:cNvPr id="7" name="TextBox 6">
            <a:extLst>
              <a:ext uri="{FF2B5EF4-FFF2-40B4-BE49-F238E27FC236}">
                <a16:creationId xmlns:a16="http://schemas.microsoft.com/office/drawing/2014/main" id="{0EAE053C-B901-B6D4-2225-D7231C8B5DF3}"/>
              </a:ext>
            </a:extLst>
          </p:cNvPr>
          <p:cNvSpPr txBox="1"/>
          <p:nvPr/>
        </p:nvSpPr>
        <p:spPr>
          <a:xfrm>
            <a:off x="1998291" y="5530649"/>
            <a:ext cx="9093885" cy="543675"/>
          </a:xfrm>
          <a:prstGeom prst="rect">
            <a:avLst/>
          </a:prstGeom>
          <a:noFill/>
        </p:spPr>
        <p:txBody>
          <a:bodyPr wrap="square" rtlCol="0">
            <a:spAutoFit/>
          </a:bodyPr>
          <a:lstStyle/>
          <a:p>
            <a:r>
              <a:rPr lang="en-CA" sz="2933" b="1">
                <a:solidFill>
                  <a:schemeClr val="accent3">
                    <a:lumMod val="40000"/>
                    <a:lumOff val="60000"/>
                  </a:schemeClr>
                </a:solidFill>
              </a:rPr>
              <a:t>Green – Planned Development &amp; 2026 Cu Stopes</a:t>
            </a:r>
          </a:p>
        </p:txBody>
      </p:sp>
      <p:sp>
        <p:nvSpPr>
          <p:cNvPr id="8" name="TextBox 7">
            <a:extLst>
              <a:ext uri="{FF2B5EF4-FFF2-40B4-BE49-F238E27FC236}">
                <a16:creationId xmlns:a16="http://schemas.microsoft.com/office/drawing/2014/main" id="{C4CB84EF-4942-6592-8F2D-63772CF79500}"/>
              </a:ext>
            </a:extLst>
          </p:cNvPr>
          <p:cNvSpPr txBox="1"/>
          <p:nvPr/>
        </p:nvSpPr>
        <p:spPr>
          <a:xfrm>
            <a:off x="2003307" y="6059201"/>
            <a:ext cx="8358157" cy="543675"/>
          </a:xfrm>
          <a:prstGeom prst="rect">
            <a:avLst/>
          </a:prstGeom>
          <a:noFill/>
        </p:spPr>
        <p:txBody>
          <a:bodyPr wrap="square" rtlCol="0">
            <a:spAutoFit/>
          </a:bodyPr>
          <a:lstStyle/>
          <a:p>
            <a:r>
              <a:rPr lang="en-CA" sz="2933" b="1">
                <a:solidFill>
                  <a:srgbClr val="FFC000"/>
                </a:solidFill>
              </a:rPr>
              <a:t>Orange – Planned Cu Stopes</a:t>
            </a:r>
          </a:p>
        </p:txBody>
      </p:sp>
      <p:grpSp>
        <p:nvGrpSpPr>
          <p:cNvPr id="9" name="Group 8">
            <a:extLst>
              <a:ext uri="{FF2B5EF4-FFF2-40B4-BE49-F238E27FC236}">
                <a16:creationId xmlns:a16="http://schemas.microsoft.com/office/drawing/2014/main" id="{FFCB75E7-A121-CCD2-3295-7AAF1AC1D709}"/>
              </a:ext>
            </a:extLst>
          </p:cNvPr>
          <p:cNvGrpSpPr/>
          <p:nvPr/>
        </p:nvGrpSpPr>
        <p:grpSpPr>
          <a:xfrm>
            <a:off x="19245602" y="4644890"/>
            <a:ext cx="1897899" cy="1360859"/>
            <a:chOff x="7385510" y="1294357"/>
            <a:chExt cx="711712" cy="510322"/>
          </a:xfrm>
        </p:grpSpPr>
        <p:cxnSp>
          <p:nvCxnSpPr>
            <p:cNvPr id="10" name="Straight Connector 9">
              <a:extLst>
                <a:ext uri="{FF2B5EF4-FFF2-40B4-BE49-F238E27FC236}">
                  <a16:creationId xmlns:a16="http://schemas.microsoft.com/office/drawing/2014/main" id="{33202C6E-B0B1-9F82-4850-A840AD553674}"/>
                </a:ext>
              </a:extLst>
            </p:cNvPr>
            <p:cNvCxnSpPr>
              <a:cxnSpLocks/>
            </p:cNvCxnSpPr>
            <p:nvPr/>
          </p:nvCxnSpPr>
          <p:spPr>
            <a:xfrm flipH="1">
              <a:off x="7385510" y="1559163"/>
              <a:ext cx="711712" cy="0"/>
            </a:xfrm>
            <a:prstGeom prst="line">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D3A04A17-4AAE-6FCD-5922-EB063DD55121}"/>
                </a:ext>
              </a:extLst>
            </p:cNvPr>
            <p:cNvSpPr txBox="1"/>
            <p:nvPr/>
          </p:nvSpPr>
          <p:spPr>
            <a:xfrm>
              <a:off x="7454938" y="1294357"/>
              <a:ext cx="572857" cy="203878"/>
            </a:xfrm>
            <a:prstGeom prst="rect">
              <a:avLst/>
            </a:prstGeom>
            <a:noFill/>
          </p:spPr>
          <p:txBody>
            <a:bodyPr wrap="square" rtlCol="0">
              <a:spAutoFit/>
            </a:bodyPr>
            <a:lstStyle/>
            <a:p>
              <a:r>
                <a:rPr lang="en-CA" sz="2933" b="1">
                  <a:solidFill>
                    <a:schemeClr val="bg1"/>
                  </a:solidFill>
                </a:rPr>
                <a:t>Scale</a:t>
              </a:r>
            </a:p>
          </p:txBody>
        </p:sp>
        <p:sp>
          <p:nvSpPr>
            <p:cNvPr id="12" name="TextBox 11">
              <a:extLst>
                <a:ext uri="{FF2B5EF4-FFF2-40B4-BE49-F238E27FC236}">
                  <a16:creationId xmlns:a16="http://schemas.microsoft.com/office/drawing/2014/main" id="{5EFF35F0-3240-8D6F-CBEC-73AC2D497FA9}"/>
                </a:ext>
              </a:extLst>
            </p:cNvPr>
            <p:cNvSpPr txBox="1"/>
            <p:nvPr/>
          </p:nvSpPr>
          <p:spPr>
            <a:xfrm>
              <a:off x="7454938" y="1600801"/>
              <a:ext cx="582001" cy="203878"/>
            </a:xfrm>
            <a:prstGeom prst="rect">
              <a:avLst/>
            </a:prstGeom>
            <a:noFill/>
          </p:spPr>
          <p:txBody>
            <a:bodyPr wrap="square" rtlCol="0">
              <a:spAutoFit/>
            </a:bodyPr>
            <a:lstStyle/>
            <a:p>
              <a:r>
                <a:rPr lang="en-CA" sz="2933">
                  <a:solidFill>
                    <a:schemeClr val="bg1"/>
                  </a:solidFill>
                </a:rPr>
                <a:t>300 Ft</a:t>
              </a:r>
            </a:p>
          </p:txBody>
        </p:sp>
      </p:grpSp>
      <p:sp>
        <p:nvSpPr>
          <p:cNvPr id="14" name="TextBox 13">
            <a:extLst>
              <a:ext uri="{FF2B5EF4-FFF2-40B4-BE49-F238E27FC236}">
                <a16:creationId xmlns:a16="http://schemas.microsoft.com/office/drawing/2014/main" id="{3C4B71C8-0EE2-629D-99CC-F37B358DFA01}"/>
              </a:ext>
            </a:extLst>
          </p:cNvPr>
          <p:cNvSpPr txBox="1"/>
          <p:nvPr/>
        </p:nvSpPr>
        <p:spPr>
          <a:xfrm>
            <a:off x="2003307" y="6565945"/>
            <a:ext cx="8358157" cy="543675"/>
          </a:xfrm>
          <a:prstGeom prst="rect">
            <a:avLst/>
          </a:prstGeom>
          <a:noFill/>
        </p:spPr>
        <p:txBody>
          <a:bodyPr wrap="square" rtlCol="0">
            <a:spAutoFit/>
          </a:bodyPr>
          <a:lstStyle/>
          <a:p>
            <a:r>
              <a:rPr lang="en-CA" sz="2933" b="1">
                <a:solidFill>
                  <a:srgbClr val="FF0000"/>
                </a:solidFill>
              </a:rPr>
              <a:t>Red – </a:t>
            </a:r>
            <a:r>
              <a:rPr lang="en-CA" sz="2933" b="1" err="1">
                <a:solidFill>
                  <a:srgbClr val="FF0000"/>
                </a:solidFill>
              </a:rPr>
              <a:t>Intermain</a:t>
            </a:r>
            <a:r>
              <a:rPr lang="en-CA" sz="2933" b="1">
                <a:solidFill>
                  <a:srgbClr val="FF0000"/>
                </a:solidFill>
              </a:rPr>
              <a:t> Ni Contact Deposit</a:t>
            </a:r>
            <a:r>
              <a:rPr lang="en-CA" sz="2933" b="1">
                <a:solidFill>
                  <a:srgbClr val="FFC000"/>
                </a:solidFill>
              </a:rPr>
              <a:t> </a:t>
            </a:r>
          </a:p>
        </p:txBody>
      </p:sp>
      <p:sp>
        <p:nvSpPr>
          <p:cNvPr id="15" name="TextBox 14">
            <a:extLst>
              <a:ext uri="{FF2B5EF4-FFF2-40B4-BE49-F238E27FC236}">
                <a16:creationId xmlns:a16="http://schemas.microsoft.com/office/drawing/2014/main" id="{24197A21-7F18-CF29-1158-6B20A5A9C490}"/>
              </a:ext>
            </a:extLst>
          </p:cNvPr>
          <p:cNvSpPr txBox="1"/>
          <p:nvPr/>
        </p:nvSpPr>
        <p:spPr>
          <a:xfrm>
            <a:off x="2003307" y="5076551"/>
            <a:ext cx="8358157" cy="543675"/>
          </a:xfrm>
          <a:prstGeom prst="rect">
            <a:avLst/>
          </a:prstGeom>
          <a:noFill/>
        </p:spPr>
        <p:txBody>
          <a:bodyPr wrap="square" rtlCol="0">
            <a:spAutoFit/>
          </a:bodyPr>
          <a:lstStyle/>
          <a:p>
            <a:r>
              <a:rPr lang="en-CA" sz="2933" b="1">
                <a:solidFill>
                  <a:srgbClr val="0000FF"/>
                </a:solidFill>
              </a:rPr>
              <a:t>Blue – 2026 Development</a:t>
            </a:r>
          </a:p>
        </p:txBody>
      </p:sp>
      <p:sp>
        <p:nvSpPr>
          <p:cNvPr id="17" name="TextBox 16">
            <a:extLst>
              <a:ext uri="{FF2B5EF4-FFF2-40B4-BE49-F238E27FC236}">
                <a16:creationId xmlns:a16="http://schemas.microsoft.com/office/drawing/2014/main" id="{286D36AC-8DA1-35CD-0CED-D2C5A24A1A30}"/>
              </a:ext>
            </a:extLst>
          </p:cNvPr>
          <p:cNvSpPr txBox="1"/>
          <p:nvPr/>
        </p:nvSpPr>
        <p:spPr>
          <a:xfrm>
            <a:off x="2548695" y="15855436"/>
            <a:ext cx="19989164" cy="1672253"/>
          </a:xfrm>
          <a:prstGeom prst="rect">
            <a:avLst/>
          </a:prstGeom>
          <a:noFill/>
        </p:spPr>
        <p:txBody>
          <a:bodyPr wrap="square" rtlCol="0">
            <a:spAutoFit/>
          </a:bodyPr>
          <a:lstStyle/>
          <a:p>
            <a:r>
              <a:rPr lang="en-CA" sz="2800">
                <a:solidFill>
                  <a:schemeClr val="bg1"/>
                </a:solidFill>
                <a:latin typeface="Lato Black" panose="020F0A02020204030203" pitchFamily="34" charset="0"/>
                <a:cs typeface="Poppins Medium" panose="00000600000000000000" pitchFamily="2" charset="0"/>
              </a:rPr>
              <a:t>Initial Mineral Reserve Estimate announced in Q1 2026 to support a 3-year production profile from the Footwall 700 Copper and PM Zones</a:t>
            </a:r>
            <a:r>
              <a:rPr lang="en-CA" sz="2800" baseline="30000">
                <a:solidFill>
                  <a:schemeClr val="bg1"/>
                </a:solidFill>
                <a:latin typeface="Lato Black" panose="020F0A02020204030203" pitchFamily="34" charset="0"/>
                <a:cs typeface="Poppins Medium" panose="00000600000000000000" pitchFamily="2" charset="0"/>
              </a:rPr>
              <a:t>1</a:t>
            </a:r>
            <a:br>
              <a:rPr lang="en-CA" sz="2800" baseline="30000">
                <a:solidFill>
                  <a:schemeClr val="bg1"/>
                </a:solidFill>
                <a:latin typeface="Lato Black" panose="020F0A02020204030203" pitchFamily="34" charset="0"/>
                <a:cs typeface="Poppins Medium" panose="00000600000000000000" pitchFamily="2" charset="0"/>
              </a:rPr>
            </a:br>
            <a:endParaRPr lang="en-CA" sz="2800" baseline="30000">
              <a:solidFill>
                <a:schemeClr val="bg1"/>
              </a:solidFill>
              <a:latin typeface="Lato Black" panose="020F0A02020204030203" pitchFamily="34" charset="0"/>
              <a:cs typeface="Poppins Medium" panose="00000600000000000000" pitchFamily="2" charset="0"/>
            </a:endParaRPr>
          </a:p>
          <a:p>
            <a:r>
              <a:rPr lang="en-CA" sz="2800">
                <a:solidFill>
                  <a:schemeClr val="bg1"/>
                </a:solidFill>
                <a:latin typeface="Lato Black" panose="020F0A02020204030203" pitchFamily="34" charset="0"/>
                <a:cs typeface="Poppins Medium" panose="00000600000000000000" pitchFamily="2" charset="0"/>
              </a:rPr>
              <a:t>Additional Mineral Resources include 5.6 million tonnes Indicated and 0.9 million tonnes Inferred</a:t>
            </a:r>
            <a:r>
              <a:rPr lang="en-CA" sz="2800" baseline="30000">
                <a:solidFill>
                  <a:schemeClr val="bg1"/>
                </a:solidFill>
                <a:latin typeface="Lato Black" panose="020F0A02020204030203" pitchFamily="34" charset="0"/>
                <a:cs typeface="Poppins Medium" panose="00000600000000000000" pitchFamily="2" charset="0"/>
              </a:rPr>
              <a:t>1</a:t>
            </a:r>
          </a:p>
        </p:txBody>
      </p:sp>
      <p:sp>
        <p:nvSpPr>
          <p:cNvPr id="19" name="TextBox 18">
            <a:extLst>
              <a:ext uri="{FF2B5EF4-FFF2-40B4-BE49-F238E27FC236}">
                <a16:creationId xmlns:a16="http://schemas.microsoft.com/office/drawing/2014/main" id="{D8C17305-1BD9-2BC8-A4EB-70582CD506BA}"/>
              </a:ext>
            </a:extLst>
          </p:cNvPr>
          <p:cNvSpPr txBox="1"/>
          <p:nvPr/>
        </p:nvSpPr>
        <p:spPr>
          <a:xfrm>
            <a:off x="8230907" y="17719893"/>
            <a:ext cx="10778901" cy="523220"/>
          </a:xfrm>
          <a:prstGeom prst="rect">
            <a:avLst/>
          </a:prstGeom>
          <a:noFill/>
        </p:spPr>
        <p:txBody>
          <a:bodyPr wrap="square" lIns="243840" tIns="121920" rIns="243840" bIns="121920" rtlCol="0" anchor="t">
            <a:spAutoFit/>
          </a:bodyPr>
          <a:lstStyle/>
          <a:p>
            <a:r>
              <a:rPr lang="en-US" i="1" baseline="30000">
                <a:solidFill>
                  <a:schemeClr val="bg1"/>
                </a:solidFill>
                <a:latin typeface="Lato" panose="020F0502020204030203" pitchFamily="34" charset="0"/>
                <a:ea typeface="Calibri"/>
                <a:cs typeface="Poppins Medium" panose="00000600000000000000" pitchFamily="2" charset="0"/>
              </a:rPr>
              <a:t>1</a:t>
            </a:r>
            <a:r>
              <a:rPr lang="en-US" i="1">
                <a:solidFill>
                  <a:schemeClr val="bg1"/>
                </a:solidFill>
                <a:latin typeface="Lato" panose="020F0502020204030203" pitchFamily="34" charset="0"/>
                <a:ea typeface="Calibri"/>
                <a:cs typeface="Poppins Medium" panose="00000600000000000000" pitchFamily="2" charset="0"/>
              </a:rPr>
              <a:t> See Footnotes to the McCreedy West Mineral Reserve &amp; Mineral Resource Estimate</a:t>
            </a:r>
            <a:r>
              <a:rPr lang="en-US" sz="1600" i="1">
                <a:solidFill>
                  <a:srgbClr val="FFFFFF"/>
                </a:solidFill>
                <a:latin typeface="Arial"/>
                <a:ea typeface="Calibri"/>
                <a:cs typeface="Arial"/>
              </a:rPr>
              <a:t>.</a:t>
            </a:r>
            <a:endParaRPr lang="en-CA" sz="1600" i="1">
              <a:solidFill>
                <a:srgbClr val="FFFFFF"/>
              </a:solidFill>
              <a:latin typeface="Arial"/>
              <a:ea typeface="Calibri"/>
              <a:cs typeface="Arial"/>
            </a:endParaRPr>
          </a:p>
        </p:txBody>
      </p:sp>
      <p:pic>
        <p:nvPicPr>
          <p:cNvPr id="21" name="Picture 20" descr="A white letter on a black background&#10;&#10;AI-generated content may be incorrect.">
            <a:extLst>
              <a:ext uri="{FF2B5EF4-FFF2-40B4-BE49-F238E27FC236}">
                <a16:creationId xmlns:a16="http://schemas.microsoft.com/office/drawing/2014/main" id="{29810E3B-33BE-170D-0025-79A8DE9083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42316" y="15676312"/>
            <a:ext cx="830699" cy="830699"/>
          </a:xfrm>
          <a:prstGeom prst="rect">
            <a:avLst/>
          </a:prstGeom>
        </p:spPr>
      </p:pic>
      <p:pic>
        <p:nvPicPr>
          <p:cNvPr id="23" name="Picture 22" descr="A white letter on a black background&#10;&#10;AI-generated content may be incorrect.">
            <a:extLst>
              <a:ext uri="{FF2B5EF4-FFF2-40B4-BE49-F238E27FC236}">
                <a16:creationId xmlns:a16="http://schemas.microsoft.com/office/drawing/2014/main" id="{C6E621C8-E9BB-552A-50D3-C79AE2B7036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66293" y="16833065"/>
            <a:ext cx="830699" cy="830699"/>
          </a:xfrm>
          <a:prstGeom prst="rect">
            <a:avLst/>
          </a:prstGeom>
        </p:spPr>
      </p:pic>
      <p:sp>
        <p:nvSpPr>
          <p:cNvPr id="25" name="TextBox 24">
            <a:extLst>
              <a:ext uri="{FF2B5EF4-FFF2-40B4-BE49-F238E27FC236}">
                <a16:creationId xmlns:a16="http://schemas.microsoft.com/office/drawing/2014/main" id="{D1F820BA-8C1C-AA0E-313B-002D6839E3A1}"/>
              </a:ext>
            </a:extLst>
          </p:cNvPr>
          <p:cNvSpPr txBox="1"/>
          <p:nvPr/>
        </p:nvSpPr>
        <p:spPr>
          <a:xfrm>
            <a:off x="548640" y="17300448"/>
            <a:ext cx="476412" cy="461665"/>
          </a:xfrm>
          <a:prstGeom prst="rect">
            <a:avLst/>
          </a:prstGeom>
          <a:noFill/>
        </p:spPr>
        <p:txBody>
          <a:bodyPr wrap="none">
            <a:spAutoFit/>
          </a:bodyPr>
          <a:lstStyle/>
          <a:p>
            <a:pPr>
              <a:defRPr sz="2400">
                <a:solidFill>
                  <a:srgbClr val="B4B9BE"/>
                </a:solidFill>
                <a:latin typeface="Poppins Bold"/>
              </a:defRPr>
            </a:pPr>
            <a:r>
              <a:rPr lang="en-CA"/>
              <a:t>12</a:t>
            </a:r>
            <a:endParaRPr/>
          </a:p>
        </p:txBody>
      </p:sp>
    </p:spTree>
    <p:extLst>
      <p:ext uri="{BB962C8B-B14F-4D97-AF65-F5344CB8AC3E}">
        <p14:creationId xmlns:p14="http://schemas.microsoft.com/office/powerpoint/2010/main" val="2386929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9E2A1FE6-4FA7-9B1D-05F7-0D316873F897}"/>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689D203A-BD4C-4247-6A05-35E38315DFEB}"/>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B1ECFC0D-2D6A-2C1E-4985-DF73E8F55718}"/>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6508662C-6897-BEF0-5A14-1B693D5825B7}"/>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1893F713-A873-77C9-84F5-BCE728F05982}"/>
              </a:ext>
            </a:extLst>
          </p:cNvPr>
          <p:cNvSpPr/>
          <p:nvPr/>
        </p:nvSpPr>
        <p:spPr>
          <a:xfrm>
            <a:off x="4211053" y="809605"/>
            <a:ext cx="20103933"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Levack Mine</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cs typeface="Poppins Black" pitchFamily="34" charset="-120"/>
              </a:rPr>
              <a:t>Past-Producing Nickel-Copper-Precious Metals Mine</a:t>
            </a:r>
            <a:endParaRPr lang="en-US" sz="7600">
              <a:solidFill>
                <a:srgbClr val="DED0B9"/>
              </a:solidFill>
              <a:latin typeface="Lato Black" panose="020F0A02020204030203" pitchFamily="34" charset="0"/>
            </a:endParaRPr>
          </a:p>
        </p:txBody>
      </p:sp>
      <p:pic>
        <p:nvPicPr>
          <p:cNvPr id="3" name="Picture 2" descr="Aerial view of a construction site&#10;&#10;AI-generated content may be incorrect.">
            <a:extLst>
              <a:ext uri="{FF2B5EF4-FFF2-40B4-BE49-F238E27FC236}">
                <a16:creationId xmlns:a16="http://schemas.microsoft.com/office/drawing/2014/main" id="{DF606AB1-337A-42B6-3724-6DD500099ADF}"/>
              </a:ext>
            </a:extLst>
          </p:cNvPr>
          <p:cNvPicPr>
            <a:picLocks noChangeAspect="1"/>
          </p:cNvPicPr>
          <p:nvPr/>
        </p:nvPicPr>
        <p:blipFill>
          <a:blip r:embed="rId6">
            <a:extLst>
              <a:ext uri="{28A0092B-C50C-407E-A947-70E740481C1C}">
                <a14:useLocalDpi xmlns:a14="http://schemas.microsoft.com/office/drawing/2010/main" val="0"/>
              </a:ext>
            </a:extLst>
          </a:blip>
          <a:srcRect l="3401" r="6408" b="10952"/>
          <a:stretch>
            <a:fillRect/>
          </a:stretch>
        </p:blipFill>
        <p:spPr>
          <a:xfrm>
            <a:off x="-46538" y="4042608"/>
            <a:ext cx="24417592" cy="14249401"/>
          </a:xfrm>
          <a:prstGeom prst="rect">
            <a:avLst/>
          </a:prstGeom>
        </p:spPr>
      </p:pic>
      <p:sp>
        <p:nvSpPr>
          <p:cNvPr id="4" name="Star: 5 Points 3">
            <a:extLst>
              <a:ext uri="{FF2B5EF4-FFF2-40B4-BE49-F238E27FC236}">
                <a16:creationId xmlns:a16="http://schemas.microsoft.com/office/drawing/2014/main" id="{E94F06E8-389E-ACC5-E173-62E2C7A06403}"/>
              </a:ext>
            </a:extLst>
          </p:cNvPr>
          <p:cNvSpPr/>
          <p:nvPr/>
        </p:nvSpPr>
        <p:spPr>
          <a:xfrm>
            <a:off x="6354261" y="9535310"/>
            <a:ext cx="457200" cy="457200"/>
          </a:xfrm>
          <a:prstGeom prst="star5">
            <a:avLst/>
          </a:prstGeom>
          <a:solidFill>
            <a:srgbClr val="FFFF00"/>
          </a:solidFill>
          <a:ln>
            <a:solidFill>
              <a:srgbClr val="FFFF00"/>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sz="4800"/>
          </a:p>
        </p:txBody>
      </p:sp>
      <p:sp>
        <p:nvSpPr>
          <p:cNvPr id="5" name="TextBox 4">
            <a:extLst>
              <a:ext uri="{FF2B5EF4-FFF2-40B4-BE49-F238E27FC236}">
                <a16:creationId xmlns:a16="http://schemas.microsoft.com/office/drawing/2014/main" id="{A5A9C603-8DFB-C86E-823E-2F3ACABCBD80}"/>
              </a:ext>
            </a:extLst>
          </p:cNvPr>
          <p:cNvSpPr txBox="1"/>
          <p:nvPr/>
        </p:nvSpPr>
        <p:spPr>
          <a:xfrm>
            <a:off x="305296" y="12089990"/>
            <a:ext cx="3998976" cy="666786"/>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Backfill Plant</a:t>
            </a:r>
          </a:p>
        </p:txBody>
      </p:sp>
      <p:cxnSp>
        <p:nvCxnSpPr>
          <p:cNvPr id="6" name="Connector: Elbow 5">
            <a:extLst>
              <a:ext uri="{FF2B5EF4-FFF2-40B4-BE49-F238E27FC236}">
                <a16:creationId xmlns:a16="http://schemas.microsoft.com/office/drawing/2014/main" id="{66D295F1-7DA4-2E58-2C43-6B718FDF179C}"/>
              </a:ext>
            </a:extLst>
          </p:cNvPr>
          <p:cNvCxnSpPr>
            <a:cxnSpLocks/>
          </p:cNvCxnSpPr>
          <p:nvPr/>
        </p:nvCxnSpPr>
        <p:spPr>
          <a:xfrm rot="16200000" flipH="1">
            <a:off x="1713808" y="13274649"/>
            <a:ext cx="2786832" cy="1747920"/>
          </a:xfrm>
          <a:prstGeom prst="bentConnector3">
            <a:avLst>
              <a:gd name="adj1" fmla="val 99998"/>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2E248FB-AD83-E90B-AC20-DC877B9E3A8C}"/>
              </a:ext>
            </a:extLst>
          </p:cNvPr>
          <p:cNvSpPr txBox="1"/>
          <p:nvPr/>
        </p:nvSpPr>
        <p:spPr>
          <a:xfrm>
            <a:off x="1358437" y="7686600"/>
            <a:ext cx="3998976" cy="666786"/>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Proposed Portal</a:t>
            </a:r>
          </a:p>
        </p:txBody>
      </p:sp>
      <p:sp>
        <p:nvSpPr>
          <p:cNvPr id="8" name="TextBox 7">
            <a:extLst>
              <a:ext uri="{FF2B5EF4-FFF2-40B4-BE49-F238E27FC236}">
                <a16:creationId xmlns:a16="http://schemas.microsoft.com/office/drawing/2014/main" id="{AADBA90F-EAB3-1BD1-FAF0-C48E49A842F5}"/>
              </a:ext>
            </a:extLst>
          </p:cNvPr>
          <p:cNvSpPr txBox="1"/>
          <p:nvPr/>
        </p:nvSpPr>
        <p:spPr>
          <a:xfrm>
            <a:off x="9171722" y="5945546"/>
            <a:ext cx="3998976" cy="666786"/>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Levack #2 Shaft</a:t>
            </a:r>
          </a:p>
        </p:txBody>
      </p:sp>
      <p:cxnSp>
        <p:nvCxnSpPr>
          <p:cNvPr id="9" name="Connector: Elbow 8">
            <a:extLst>
              <a:ext uri="{FF2B5EF4-FFF2-40B4-BE49-F238E27FC236}">
                <a16:creationId xmlns:a16="http://schemas.microsoft.com/office/drawing/2014/main" id="{B1943BB5-4EB4-31AC-3490-5A0121476CB7}"/>
              </a:ext>
            </a:extLst>
          </p:cNvPr>
          <p:cNvCxnSpPr>
            <a:cxnSpLocks/>
          </p:cNvCxnSpPr>
          <p:nvPr/>
        </p:nvCxnSpPr>
        <p:spPr>
          <a:xfrm rot="16200000" flipH="1">
            <a:off x="11537332" y="6894484"/>
            <a:ext cx="2326872" cy="1786955"/>
          </a:xfrm>
          <a:prstGeom prst="bentConnector3">
            <a:avLst>
              <a:gd name="adj1" fmla="val 99590"/>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966A258B-F95C-7ADB-2524-F23C612013C3}"/>
              </a:ext>
            </a:extLst>
          </p:cNvPr>
          <p:cNvSpPr txBox="1"/>
          <p:nvPr/>
        </p:nvSpPr>
        <p:spPr>
          <a:xfrm>
            <a:off x="13516669" y="5661159"/>
            <a:ext cx="3998976" cy="1241237"/>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Administration Building</a:t>
            </a:r>
          </a:p>
        </p:txBody>
      </p:sp>
      <p:cxnSp>
        <p:nvCxnSpPr>
          <p:cNvPr id="11" name="Straight Arrow Connector 10">
            <a:extLst>
              <a:ext uri="{FF2B5EF4-FFF2-40B4-BE49-F238E27FC236}">
                <a16:creationId xmlns:a16="http://schemas.microsoft.com/office/drawing/2014/main" id="{32BDFF2A-533A-86F2-F24A-6A2E4C486E44}"/>
              </a:ext>
            </a:extLst>
          </p:cNvPr>
          <p:cNvCxnSpPr>
            <a:cxnSpLocks/>
          </p:cNvCxnSpPr>
          <p:nvPr/>
        </p:nvCxnSpPr>
        <p:spPr>
          <a:xfrm>
            <a:off x="16006626" y="6905240"/>
            <a:ext cx="18144" cy="1866752"/>
          </a:xfrm>
          <a:prstGeom prst="straightConnector1">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CA63B5E5-DC17-9CF8-411D-64BC81A55826}"/>
              </a:ext>
            </a:extLst>
          </p:cNvPr>
          <p:cNvSpPr txBox="1"/>
          <p:nvPr/>
        </p:nvSpPr>
        <p:spPr>
          <a:xfrm>
            <a:off x="17861617" y="5661159"/>
            <a:ext cx="2365373" cy="666786"/>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Security</a:t>
            </a:r>
          </a:p>
        </p:txBody>
      </p:sp>
      <p:sp>
        <p:nvSpPr>
          <p:cNvPr id="14" name="TextBox 13">
            <a:extLst>
              <a:ext uri="{FF2B5EF4-FFF2-40B4-BE49-F238E27FC236}">
                <a16:creationId xmlns:a16="http://schemas.microsoft.com/office/drawing/2014/main" id="{B96994A7-2519-2EDE-8976-E9B7394F994A}"/>
              </a:ext>
            </a:extLst>
          </p:cNvPr>
          <p:cNvSpPr txBox="1"/>
          <p:nvPr/>
        </p:nvSpPr>
        <p:spPr>
          <a:xfrm>
            <a:off x="19659678" y="6538277"/>
            <a:ext cx="3559896" cy="1241237"/>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Vale Coleman Mine</a:t>
            </a:r>
          </a:p>
        </p:txBody>
      </p:sp>
      <p:cxnSp>
        <p:nvCxnSpPr>
          <p:cNvPr id="15" name="Straight Arrow Connector 14">
            <a:extLst>
              <a:ext uri="{FF2B5EF4-FFF2-40B4-BE49-F238E27FC236}">
                <a16:creationId xmlns:a16="http://schemas.microsoft.com/office/drawing/2014/main" id="{E0D26DCF-603B-4A58-7C16-EB03A38D24DA}"/>
              </a:ext>
            </a:extLst>
          </p:cNvPr>
          <p:cNvCxnSpPr>
            <a:cxnSpLocks/>
          </p:cNvCxnSpPr>
          <p:nvPr/>
        </p:nvCxnSpPr>
        <p:spPr>
          <a:xfrm>
            <a:off x="23219573" y="7488086"/>
            <a:ext cx="975483" cy="0"/>
          </a:xfrm>
          <a:prstGeom prst="straightConnector1">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Connector: Elbow 15">
            <a:extLst>
              <a:ext uri="{FF2B5EF4-FFF2-40B4-BE49-F238E27FC236}">
                <a16:creationId xmlns:a16="http://schemas.microsoft.com/office/drawing/2014/main" id="{8A87B23D-E516-F1FA-08A2-1760E18ADFE0}"/>
              </a:ext>
            </a:extLst>
          </p:cNvPr>
          <p:cNvCxnSpPr>
            <a:cxnSpLocks/>
            <a:stCxn id="12" idx="2"/>
          </p:cNvCxnSpPr>
          <p:nvPr/>
        </p:nvCxnSpPr>
        <p:spPr>
          <a:xfrm rot="5400000">
            <a:off x="17055686" y="6932995"/>
            <a:ext cx="2593668" cy="1383568"/>
          </a:xfrm>
          <a:prstGeom prst="bentConnector3">
            <a:avLst>
              <a:gd name="adj1" fmla="val 50000"/>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17" name="TextBox 16">
            <a:extLst>
              <a:ext uri="{FF2B5EF4-FFF2-40B4-BE49-F238E27FC236}">
                <a16:creationId xmlns:a16="http://schemas.microsoft.com/office/drawing/2014/main" id="{A1F4F776-4351-236E-C12A-7F4B711904C5}"/>
              </a:ext>
            </a:extLst>
          </p:cNvPr>
          <p:cNvSpPr txBox="1"/>
          <p:nvPr/>
        </p:nvSpPr>
        <p:spPr>
          <a:xfrm>
            <a:off x="18389541" y="15542020"/>
            <a:ext cx="3559895" cy="1815690"/>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Glencore Onaping Depth Project</a:t>
            </a:r>
          </a:p>
        </p:txBody>
      </p:sp>
      <p:cxnSp>
        <p:nvCxnSpPr>
          <p:cNvPr id="18" name="Straight Arrow Connector 17">
            <a:extLst>
              <a:ext uri="{FF2B5EF4-FFF2-40B4-BE49-F238E27FC236}">
                <a16:creationId xmlns:a16="http://schemas.microsoft.com/office/drawing/2014/main" id="{141DBD7B-E0FA-B274-44DD-617F61E0A579}"/>
              </a:ext>
            </a:extLst>
          </p:cNvPr>
          <p:cNvCxnSpPr>
            <a:cxnSpLocks/>
          </p:cNvCxnSpPr>
          <p:nvPr/>
        </p:nvCxnSpPr>
        <p:spPr>
          <a:xfrm>
            <a:off x="21965416" y="16769254"/>
            <a:ext cx="2195248" cy="0"/>
          </a:xfrm>
          <a:prstGeom prst="straightConnector1">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1D5BDB46-ADB0-F5E7-A827-6BC132D0B8AF}"/>
              </a:ext>
            </a:extLst>
          </p:cNvPr>
          <p:cNvSpPr txBox="1"/>
          <p:nvPr/>
        </p:nvSpPr>
        <p:spPr>
          <a:xfrm>
            <a:off x="19882527" y="8637182"/>
            <a:ext cx="3873645" cy="1241237"/>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Glencore Strathcona Mill</a:t>
            </a:r>
          </a:p>
        </p:txBody>
      </p:sp>
      <p:cxnSp>
        <p:nvCxnSpPr>
          <p:cNvPr id="21" name="Straight Arrow Connector 20">
            <a:extLst>
              <a:ext uri="{FF2B5EF4-FFF2-40B4-BE49-F238E27FC236}">
                <a16:creationId xmlns:a16="http://schemas.microsoft.com/office/drawing/2014/main" id="{6685C9D4-A052-E946-944A-3AA4DC07E7EE}"/>
              </a:ext>
            </a:extLst>
          </p:cNvPr>
          <p:cNvCxnSpPr>
            <a:cxnSpLocks/>
          </p:cNvCxnSpPr>
          <p:nvPr/>
        </p:nvCxnSpPr>
        <p:spPr>
          <a:xfrm flipV="1">
            <a:off x="23219573" y="8060275"/>
            <a:ext cx="959899" cy="576909"/>
          </a:xfrm>
          <a:prstGeom prst="straightConnector1">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FBE69940-4159-14D2-CD1A-EB26AB3C8486}"/>
              </a:ext>
            </a:extLst>
          </p:cNvPr>
          <p:cNvSpPr txBox="1"/>
          <p:nvPr/>
        </p:nvSpPr>
        <p:spPr>
          <a:xfrm>
            <a:off x="7808312" y="11197417"/>
            <a:ext cx="3998976" cy="666786"/>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Sample Tower</a:t>
            </a:r>
          </a:p>
        </p:txBody>
      </p:sp>
      <p:cxnSp>
        <p:nvCxnSpPr>
          <p:cNvPr id="23" name="Connector: Elbow 22">
            <a:extLst>
              <a:ext uri="{FF2B5EF4-FFF2-40B4-BE49-F238E27FC236}">
                <a16:creationId xmlns:a16="http://schemas.microsoft.com/office/drawing/2014/main" id="{36B2D165-4534-F1D5-DCD9-BA22F43CABE7}"/>
              </a:ext>
            </a:extLst>
          </p:cNvPr>
          <p:cNvCxnSpPr>
            <a:cxnSpLocks/>
          </p:cNvCxnSpPr>
          <p:nvPr/>
        </p:nvCxnSpPr>
        <p:spPr>
          <a:xfrm flipV="1">
            <a:off x="10501092" y="10465785"/>
            <a:ext cx="1644371" cy="731632"/>
          </a:xfrm>
          <a:prstGeom prst="bentConnector3">
            <a:avLst>
              <a:gd name="adj1" fmla="val -1024"/>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24" name="Connector: Elbow 23">
            <a:extLst>
              <a:ext uri="{FF2B5EF4-FFF2-40B4-BE49-F238E27FC236}">
                <a16:creationId xmlns:a16="http://schemas.microsoft.com/office/drawing/2014/main" id="{6537C619-C8F3-D345-3567-2094DF850DB1}"/>
              </a:ext>
            </a:extLst>
          </p:cNvPr>
          <p:cNvCxnSpPr>
            <a:cxnSpLocks/>
          </p:cNvCxnSpPr>
          <p:nvPr/>
        </p:nvCxnSpPr>
        <p:spPr>
          <a:xfrm>
            <a:off x="3357926" y="8342757"/>
            <a:ext cx="2887016" cy="1421155"/>
          </a:xfrm>
          <a:prstGeom prst="bentConnector3">
            <a:avLst>
              <a:gd name="adj1" fmla="val 958"/>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88A27240-4D8D-99E3-D2A9-36D6030A425B}"/>
              </a:ext>
            </a:extLst>
          </p:cNvPr>
          <p:cNvSpPr txBox="1"/>
          <p:nvPr/>
        </p:nvSpPr>
        <p:spPr>
          <a:xfrm>
            <a:off x="5954373" y="7133555"/>
            <a:ext cx="3998976" cy="666786"/>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Core Shack</a:t>
            </a:r>
          </a:p>
        </p:txBody>
      </p:sp>
      <p:cxnSp>
        <p:nvCxnSpPr>
          <p:cNvPr id="26" name="Connector: Elbow 25">
            <a:extLst>
              <a:ext uri="{FF2B5EF4-FFF2-40B4-BE49-F238E27FC236}">
                <a16:creationId xmlns:a16="http://schemas.microsoft.com/office/drawing/2014/main" id="{55665744-991E-BACD-B153-11B20924C1A0}"/>
              </a:ext>
            </a:extLst>
          </p:cNvPr>
          <p:cNvCxnSpPr>
            <a:cxnSpLocks/>
          </p:cNvCxnSpPr>
          <p:nvPr/>
        </p:nvCxnSpPr>
        <p:spPr>
          <a:xfrm>
            <a:off x="7769794" y="7814553"/>
            <a:ext cx="2174875" cy="1937285"/>
          </a:xfrm>
          <a:prstGeom prst="bentConnector3">
            <a:avLst>
              <a:gd name="adj1" fmla="val -633"/>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29" name="TextBox 28">
            <a:extLst>
              <a:ext uri="{FF2B5EF4-FFF2-40B4-BE49-F238E27FC236}">
                <a16:creationId xmlns:a16="http://schemas.microsoft.com/office/drawing/2014/main" id="{4F511845-BA94-CF9A-4321-05989F1E826C}"/>
              </a:ext>
            </a:extLst>
          </p:cNvPr>
          <p:cNvSpPr txBox="1"/>
          <p:nvPr/>
        </p:nvSpPr>
        <p:spPr>
          <a:xfrm>
            <a:off x="548640" y="17300448"/>
            <a:ext cx="486030" cy="461665"/>
          </a:xfrm>
          <a:prstGeom prst="rect">
            <a:avLst/>
          </a:prstGeom>
          <a:noFill/>
        </p:spPr>
        <p:txBody>
          <a:bodyPr wrap="none">
            <a:spAutoFit/>
          </a:bodyPr>
          <a:lstStyle/>
          <a:p>
            <a:pPr>
              <a:defRPr sz="2400">
                <a:solidFill>
                  <a:srgbClr val="B4B9BE"/>
                </a:solidFill>
                <a:latin typeface="Poppins Bold"/>
              </a:defRPr>
            </a:pPr>
            <a:r>
              <a:rPr lang="en-CA"/>
              <a:t>13</a:t>
            </a:r>
            <a:endParaRPr/>
          </a:p>
        </p:txBody>
      </p:sp>
    </p:spTree>
    <p:extLst>
      <p:ext uri="{BB962C8B-B14F-4D97-AF65-F5344CB8AC3E}">
        <p14:creationId xmlns:p14="http://schemas.microsoft.com/office/powerpoint/2010/main" val="16649562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AB82491E-D728-B61B-316A-C13903207459}"/>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B7B353A2-A3A4-AAC8-DB2B-F213707A08B8}"/>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023658E3-14FA-D5C7-B440-30EC1E6DE02A}"/>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1C0F086E-16B3-8384-F005-1625F52C24E9}"/>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E42CC3F0-FA14-5532-F2CF-52358F95B9FD}"/>
              </a:ext>
            </a:extLst>
          </p:cNvPr>
          <p:cNvSpPr/>
          <p:nvPr/>
        </p:nvSpPr>
        <p:spPr>
          <a:xfrm>
            <a:off x="4186990" y="809605"/>
            <a:ext cx="19972422"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Levack Mine</a:t>
            </a:r>
            <a:endParaRPr lang="en-US" sz="9000">
              <a:latin typeface="Lato Black" panose="020F0A02020204030203" pitchFamily="34" charset="0"/>
            </a:endParaRPr>
          </a:p>
          <a:p>
            <a:pPr algn="ctr">
              <a:lnSpc>
                <a:spcPts val="7200"/>
              </a:lnSpc>
            </a:pPr>
            <a:r>
              <a:rPr lang="en-US" sz="5600">
                <a:solidFill>
                  <a:srgbClr val="DED0B9"/>
                </a:solidFill>
                <a:latin typeface="Lato Black" panose="020F0A02020204030203" pitchFamily="34" charset="0"/>
                <a:cs typeface="Poppins Black" pitchFamily="34" charset="-120"/>
              </a:rPr>
              <a:t>Past-Producing Nickel-Copper-Precious Metals Mine</a:t>
            </a:r>
            <a:endParaRPr lang="en-US" sz="7600">
              <a:solidFill>
                <a:srgbClr val="DED0B9"/>
              </a:solidFill>
              <a:latin typeface="Lato Black" panose="020F0A02020204030203" pitchFamily="34" charset="0"/>
            </a:endParaRPr>
          </a:p>
        </p:txBody>
      </p:sp>
      <p:pic>
        <p:nvPicPr>
          <p:cNvPr id="27" name="Picture 26">
            <a:extLst>
              <a:ext uri="{FF2B5EF4-FFF2-40B4-BE49-F238E27FC236}">
                <a16:creationId xmlns:a16="http://schemas.microsoft.com/office/drawing/2014/main" id="{76E59EC7-3A10-7A80-6787-BF345FA429FF}"/>
              </a:ext>
            </a:extLst>
          </p:cNvPr>
          <p:cNvPicPr>
            <a:picLocks noChangeAspect="1"/>
          </p:cNvPicPr>
          <p:nvPr/>
        </p:nvPicPr>
        <p:blipFill>
          <a:blip r:embed="rId6"/>
          <a:stretch>
            <a:fillRect/>
          </a:stretch>
        </p:blipFill>
        <p:spPr>
          <a:xfrm>
            <a:off x="2453966" y="3340100"/>
            <a:ext cx="21501885" cy="14731731"/>
          </a:xfrm>
          <a:prstGeom prst="rect">
            <a:avLst/>
          </a:prstGeom>
        </p:spPr>
      </p:pic>
      <p:sp>
        <p:nvSpPr>
          <p:cNvPr id="28" name="TextBox 27">
            <a:extLst>
              <a:ext uri="{FF2B5EF4-FFF2-40B4-BE49-F238E27FC236}">
                <a16:creationId xmlns:a16="http://schemas.microsoft.com/office/drawing/2014/main" id="{6AB5F967-87B2-6083-A4BB-16BD14964547}"/>
              </a:ext>
            </a:extLst>
          </p:cNvPr>
          <p:cNvSpPr txBox="1">
            <a:spLocks/>
          </p:cNvSpPr>
          <p:nvPr/>
        </p:nvSpPr>
        <p:spPr>
          <a:xfrm>
            <a:off x="3473750" y="7143485"/>
            <a:ext cx="3848003" cy="1405641"/>
          </a:xfrm>
          <a:prstGeom prst="rect">
            <a:avLst/>
          </a:prstGeom>
          <a:noFill/>
        </p:spPr>
        <p:txBody>
          <a:bodyPr wrap="square" rtlCol="0">
            <a:spAutoFit/>
          </a:bodyPr>
          <a:lstStyle/>
          <a:p>
            <a:pPr algn="ctr"/>
            <a:r>
              <a:rPr lang="en-CA" sz="4267" b="1">
                <a:solidFill>
                  <a:schemeClr val="bg1"/>
                </a:solidFill>
                <a:latin typeface="Lato Black" panose="020F0A02020204030203" pitchFamily="34" charset="0"/>
              </a:rPr>
              <a:t>Keel Cu-PGE Footwall Zone</a:t>
            </a:r>
          </a:p>
        </p:txBody>
      </p:sp>
      <p:sp>
        <p:nvSpPr>
          <p:cNvPr id="29" name="TextBox 28">
            <a:extLst>
              <a:ext uri="{FF2B5EF4-FFF2-40B4-BE49-F238E27FC236}">
                <a16:creationId xmlns:a16="http://schemas.microsoft.com/office/drawing/2014/main" id="{221BE291-590B-C173-C5B4-429BD274FA94}"/>
              </a:ext>
            </a:extLst>
          </p:cNvPr>
          <p:cNvSpPr txBox="1">
            <a:spLocks/>
          </p:cNvSpPr>
          <p:nvPr/>
        </p:nvSpPr>
        <p:spPr>
          <a:xfrm>
            <a:off x="17085886" y="8155205"/>
            <a:ext cx="3848003" cy="1405641"/>
          </a:xfrm>
          <a:prstGeom prst="rect">
            <a:avLst/>
          </a:prstGeom>
          <a:noFill/>
        </p:spPr>
        <p:txBody>
          <a:bodyPr wrap="square" rtlCol="0">
            <a:spAutoFit/>
          </a:bodyPr>
          <a:lstStyle/>
          <a:p>
            <a:pPr algn="ctr"/>
            <a:r>
              <a:rPr lang="en-CA" sz="4267" b="1">
                <a:solidFill>
                  <a:schemeClr val="bg1"/>
                </a:solidFill>
                <a:latin typeface="Lato Black" panose="020F0A02020204030203" pitchFamily="34" charset="0"/>
              </a:rPr>
              <a:t>No. 1 &amp; No. 2 Ni-Cu Zones</a:t>
            </a:r>
          </a:p>
        </p:txBody>
      </p:sp>
      <p:grpSp>
        <p:nvGrpSpPr>
          <p:cNvPr id="30" name="Group 29">
            <a:extLst>
              <a:ext uri="{FF2B5EF4-FFF2-40B4-BE49-F238E27FC236}">
                <a16:creationId xmlns:a16="http://schemas.microsoft.com/office/drawing/2014/main" id="{DBBBB210-3C37-7FE1-C955-CC135642071E}"/>
              </a:ext>
            </a:extLst>
          </p:cNvPr>
          <p:cNvGrpSpPr>
            <a:grpSpLocks/>
          </p:cNvGrpSpPr>
          <p:nvPr/>
        </p:nvGrpSpPr>
        <p:grpSpPr>
          <a:xfrm>
            <a:off x="17508480" y="16095718"/>
            <a:ext cx="1845378" cy="830997"/>
            <a:chOff x="1087428" y="6131462"/>
            <a:chExt cx="784775" cy="353394"/>
          </a:xfrm>
        </p:grpSpPr>
        <p:cxnSp>
          <p:nvCxnSpPr>
            <p:cNvPr id="31" name="Straight Connector 30">
              <a:extLst>
                <a:ext uri="{FF2B5EF4-FFF2-40B4-BE49-F238E27FC236}">
                  <a16:creationId xmlns:a16="http://schemas.microsoft.com/office/drawing/2014/main" id="{383449A7-6461-784F-E93C-B06096902F7A}"/>
                </a:ext>
              </a:extLst>
            </p:cNvPr>
            <p:cNvCxnSpPr>
              <a:cxnSpLocks/>
            </p:cNvCxnSpPr>
            <p:nvPr/>
          </p:nvCxnSpPr>
          <p:spPr>
            <a:xfrm>
              <a:off x="1164815" y="6155541"/>
              <a:ext cx="63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7729B41-0241-1767-15FE-A41AF81E12BB}"/>
                </a:ext>
              </a:extLst>
            </p:cNvPr>
            <p:cNvSpPr txBox="1">
              <a:spLocks/>
            </p:cNvSpPr>
            <p:nvPr/>
          </p:nvSpPr>
          <p:spPr>
            <a:xfrm>
              <a:off x="1087428" y="6131462"/>
              <a:ext cx="784775" cy="353394"/>
            </a:xfrm>
            <a:prstGeom prst="rect">
              <a:avLst/>
            </a:prstGeom>
            <a:noFill/>
          </p:spPr>
          <p:txBody>
            <a:bodyPr wrap="none" rtlCol="0">
              <a:spAutoFit/>
            </a:bodyPr>
            <a:lstStyle/>
            <a:p>
              <a:pPr algn="ctr"/>
              <a:r>
                <a:rPr lang="en-CA" sz="4800" b="1">
                  <a:solidFill>
                    <a:schemeClr val="bg1">
                      <a:lumMod val="95000"/>
                    </a:schemeClr>
                  </a:solidFill>
                  <a:latin typeface="Lato Black" panose="020F0A02020204030203" pitchFamily="34" charset="0"/>
                </a:rPr>
                <a:t>500 ft</a:t>
              </a:r>
            </a:p>
          </p:txBody>
        </p:sp>
      </p:grpSp>
      <p:cxnSp>
        <p:nvCxnSpPr>
          <p:cNvPr id="33" name="Straight Arrow Connector 32">
            <a:extLst>
              <a:ext uri="{FF2B5EF4-FFF2-40B4-BE49-F238E27FC236}">
                <a16:creationId xmlns:a16="http://schemas.microsoft.com/office/drawing/2014/main" id="{3E24C9FB-129D-897C-607A-27CBFB9197A6}"/>
              </a:ext>
            </a:extLst>
          </p:cNvPr>
          <p:cNvCxnSpPr>
            <a:cxnSpLocks/>
            <a:stCxn id="28" idx="3"/>
          </p:cNvCxnSpPr>
          <p:nvPr/>
        </p:nvCxnSpPr>
        <p:spPr>
          <a:xfrm flipV="1">
            <a:off x="7321753" y="6785050"/>
            <a:ext cx="1361927" cy="1717911"/>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DE53863-47ED-B767-833F-05A48298A97A}"/>
              </a:ext>
            </a:extLst>
          </p:cNvPr>
          <p:cNvSpPr txBox="1">
            <a:spLocks/>
          </p:cNvSpPr>
          <p:nvPr/>
        </p:nvSpPr>
        <p:spPr>
          <a:xfrm>
            <a:off x="7311968" y="13597128"/>
            <a:ext cx="3848003" cy="2062296"/>
          </a:xfrm>
          <a:prstGeom prst="rect">
            <a:avLst/>
          </a:prstGeom>
          <a:noFill/>
        </p:spPr>
        <p:txBody>
          <a:bodyPr wrap="square" rtlCol="0">
            <a:spAutoFit/>
          </a:bodyPr>
          <a:lstStyle/>
          <a:p>
            <a:pPr algn="ctr"/>
            <a:r>
              <a:rPr lang="en-CA" sz="4267" b="1">
                <a:solidFill>
                  <a:schemeClr val="bg1"/>
                </a:solidFill>
                <a:latin typeface="Lato Black" panose="020F0A02020204030203" pitchFamily="34" charset="0"/>
              </a:rPr>
              <a:t>Morrison Cu-PGE Footwall Zone</a:t>
            </a:r>
          </a:p>
        </p:txBody>
      </p:sp>
      <p:grpSp>
        <p:nvGrpSpPr>
          <p:cNvPr id="3" name="Group 2">
            <a:extLst>
              <a:ext uri="{FF2B5EF4-FFF2-40B4-BE49-F238E27FC236}">
                <a16:creationId xmlns:a16="http://schemas.microsoft.com/office/drawing/2014/main" id="{CD85A2CA-0B06-2193-83D0-9E99ABA804B8}"/>
              </a:ext>
            </a:extLst>
          </p:cNvPr>
          <p:cNvGrpSpPr/>
          <p:nvPr/>
        </p:nvGrpSpPr>
        <p:grpSpPr>
          <a:xfrm>
            <a:off x="15235918" y="9670458"/>
            <a:ext cx="6082027" cy="1615786"/>
            <a:chOff x="15235918" y="9670458"/>
            <a:chExt cx="6082027" cy="1615786"/>
          </a:xfrm>
        </p:grpSpPr>
        <p:sp>
          <p:nvSpPr>
            <p:cNvPr id="37" name="TextBox 36">
              <a:extLst>
                <a:ext uri="{FF2B5EF4-FFF2-40B4-BE49-F238E27FC236}">
                  <a16:creationId xmlns:a16="http://schemas.microsoft.com/office/drawing/2014/main" id="{9B8C3EED-C067-3C01-D10A-C95C8658B4E0}"/>
                </a:ext>
              </a:extLst>
            </p:cNvPr>
            <p:cNvSpPr txBox="1">
              <a:spLocks/>
            </p:cNvSpPr>
            <p:nvPr/>
          </p:nvSpPr>
          <p:spPr>
            <a:xfrm>
              <a:off x="17100049" y="9880603"/>
              <a:ext cx="4217896" cy="1405641"/>
            </a:xfrm>
            <a:prstGeom prst="rect">
              <a:avLst/>
            </a:prstGeom>
            <a:noFill/>
          </p:spPr>
          <p:txBody>
            <a:bodyPr wrap="square" rtlCol="0">
              <a:spAutoFit/>
            </a:bodyPr>
            <a:lstStyle/>
            <a:p>
              <a:pPr algn="ctr"/>
              <a:r>
                <a:rPr lang="en-CA" sz="4267" b="1">
                  <a:solidFill>
                    <a:schemeClr val="bg1"/>
                  </a:solidFill>
                  <a:latin typeface="Lato Black" panose="020F0A02020204030203" pitchFamily="34" charset="0"/>
                </a:rPr>
                <a:t>No. 3 Ni-Cu Zone</a:t>
              </a:r>
            </a:p>
          </p:txBody>
        </p:sp>
        <p:cxnSp>
          <p:nvCxnSpPr>
            <p:cNvPr id="38" name="Straight Arrow Connector 37">
              <a:extLst>
                <a:ext uri="{FF2B5EF4-FFF2-40B4-BE49-F238E27FC236}">
                  <a16:creationId xmlns:a16="http://schemas.microsoft.com/office/drawing/2014/main" id="{CF41D645-F4FA-630C-6067-15C1EBA5E99B}"/>
                </a:ext>
              </a:extLst>
            </p:cNvPr>
            <p:cNvCxnSpPr>
              <a:cxnSpLocks/>
            </p:cNvCxnSpPr>
            <p:nvPr/>
          </p:nvCxnSpPr>
          <p:spPr>
            <a:xfrm flipH="1" flipV="1">
              <a:off x="15235918" y="9670458"/>
              <a:ext cx="2272562" cy="767550"/>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39" name="TextBox 38">
            <a:extLst>
              <a:ext uri="{FF2B5EF4-FFF2-40B4-BE49-F238E27FC236}">
                <a16:creationId xmlns:a16="http://schemas.microsoft.com/office/drawing/2014/main" id="{2EB43AC6-E2CB-6A54-D89C-6BEE7E2444C9}"/>
              </a:ext>
            </a:extLst>
          </p:cNvPr>
          <p:cNvSpPr txBox="1">
            <a:spLocks/>
          </p:cNvSpPr>
          <p:nvPr/>
        </p:nvSpPr>
        <p:spPr>
          <a:xfrm>
            <a:off x="9396034" y="6690269"/>
            <a:ext cx="3040101" cy="1405641"/>
          </a:xfrm>
          <a:prstGeom prst="rect">
            <a:avLst/>
          </a:prstGeom>
          <a:noFill/>
        </p:spPr>
        <p:txBody>
          <a:bodyPr wrap="square" rtlCol="0">
            <a:spAutoFit/>
          </a:bodyPr>
          <a:lstStyle/>
          <a:p>
            <a:pPr algn="ctr"/>
            <a:r>
              <a:rPr lang="en-CA" sz="4267" b="1">
                <a:solidFill>
                  <a:schemeClr val="bg1"/>
                </a:solidFill>
                <a:latin typeface="Lato Black" panose="020F0A02020204030203" pitchFamily="34" charset="0"/>
              </a:rPr>
              <a:t>Main Ni-Cu Zone</a:t>
            </a:r>
          </a:p>
        </p:txBody>
      </p:sp>
      <p:cxnSp>
        <p:nvCxnSpPr>
          <p:cNvPr id="40" name="Straight Arrow Connector 39">
            <a:extLst>
              <a:ext uri="{FF2B5EF4-FFF2-40B4-BE49-F238E27FC236}">
                <a16:creationId xmlns:a16="http://schemas.microsoft.com/office/drawing/2014/main" id="{27EFCDFF-5086-7B81-B003-6B7A05405A6F}"/>
              </a:ext>
            </a:extLst>
          </p:cNvPr>
          <p:cNvCxnSpPr>
            <a:cxnSpLocks/>
            <a:stCxn id="41" idx="1"/>
          </p:cNvCxnSpPr>
          <p:nvPr/>
        </p:nvCxnSpPr>
        <p:spPr>
          <a:xfrm flipH="1">
            <a:off x="13760662" y="4422214"/>
            <a:ext cx="3916632" cy="1229288"/>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41" name="Rectangle: Rounded Corners 40">
            <a:extLst>
              <a:ext uri="{FF2B5EF4-FFF2-40B4-BE49-F238E27FC236}">
                <a16:creationId xmlns:a16="http://schemas.microsoft.com/office/drawing/2014/main" id="{C9271434-D4B9-9F5E-2AC8-2695206B4CD6}"/>
              </a:ext>
            </a:extLst>
          </p:cNvPr>
          <p:cNvSpPr>
            <a:spLocks/>
          </p:cNvSpPr>
          <p:nvPr/>
        </p:nvSpPr>
        <p:spPr>
          <a:xfrm>
            <a:off x="17677294" y="3605582"/>
            <a:ext cx="5952771" cy="1633256"/>
          </a:xfrm>
          <a:prstGeom prst="roundRect">
            <a:avLst/>
          </a:prstGeom>
          <a:solidFill>
            <a:schemeClr val="bg1"/>
          </a:solid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2933" b="1">
                <a:solidFill>
                  <a:schemeClr val="tx1"/>
                </a:solidFill>
                <a:latin typeface="Lato Black" panose="020F0A02020204030203" pitchFamily="34" charset="0"/>
              </a:rPr>
              <a:t>MLV-25-21</a:t>
            </a:r>
          </a:p>
          <a:p>
            <a:pPr algn="ctr"/>
            <a:r>
              <a:rPr lang="en-CA" sz="2400" b="1">
                <a:solidFill>
                  <a:schemeClr val="tx1"/>
                </a:solidFill>
                <a:latin typeface="Lato Black" panose="020F0A02020204030203" pitchFamily="34" charset="0"/>
              </a:rPr>
              <a:t>2.3% Ni, 0.7% Cu over 28.0m Including 6.6% Ni, 0.7% Cu, over 2.4m</a:t>
            </a:r>
          </a:p>
          <a:p>
            <a:pPr algn="ctr"/>
            <a:r>
              <a:rPr lang="en-CA" sz="2400" b="1">
                <a:solidFill>
                  <a:schemeClr val="tx1"/>
                </a:solidFill>
                <a:latin typeface="Lato Black" panose="020F0A02020204030203" pitchFamily="34" charset="0"/>
              </a:rPr>
              <a:t>And 3.3% Ni, 1.0 % Cu over 12.4 m</a:t>
            </a:r>
          </a:p>
        </p:txBody>
      </p:sp>
      <p:sp>
        <p:nvSpPr>
          <p:cNvPr id="42" name="Rectangle: Rounded Corners 41">
            <a:extLst>
              <a:ext uri="{FF2B5EF4-FFF2-40B4-BE49-F238E27FC236}">
                <a16:creationId xmlns:a16="http://schemas.microsoft.com/office/drawing/2014/main" id="{44F1D5D1-C32D-8586-2BA5-C3335742B878}"/>
              </a:ext>
            </a:extLst>
          </p:cNvPr>
          <p:cNvSpPr>
            <a:spLocks/>
          </p:cNvSpPr>
          <p:nvPr/>
        </p:nvSpPr>
        <p:spPr>
          <a:xfrm>
            <a:off x="17717672" y="5638792"/>
            <a:ext cx="5130504" cy="1353947"/>
          </a:xfrm>
          <a:prstGeom prst="roundRect">
            <a:avLst/>
          </a:prstGeom>
          <a:solidFill>
            <a:schemeClr val="bg1"/>
          </a:solid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2933" b="1">
                <a:solidFill>
                  <a:schemeClr val="tx1"/>
                </a:solidFill>
                <a:latin typeface="Lato Black" panose="020F0A02020204030203" pitchFamily="34" charset="0"/>
              </a:rPr>
              <a:t>MLV-25-22</a:t>
            </a:r>
          </a:p>
          <a:p>
            <a:pPr algn="ctr"/>
            <a:r>
              <a:rPr lang="en-CA" sz="2400" b="1">
                <a:solidFill>
                  <a:schemeClr val="tx1"/>
                </a:solidFill>
                <a:latin typeface="Lato Black" panose="020F0A02020204030203" pitchFamily="34" charset="0"/>
              </a:rPr>
              <a:t>2.4% Ni, 0.8% Cu, over 15.5m And 3.2% Ni, 2.2% Cu over 2.4 m</a:t>
            </a:r>
          </a:p>
        </p:txBody>
      </p:sp>
      <p:cxnSp>
        <p:nvCxnSpPr>
          <p:cNvPr id="43" name="Straight Arrow Connector 42">
            <a:extLst>
              <a:ext uri="{FF2B5EF4-FFF2-40B4-BE49-F238E27FC236}">
                <a16:creationId xmlns:a16="http://schemas.microsoft.com/office/drawing/2014/main" id="{5D802837-7EE5-B8A1-7BF5-F45CE6416985}"/>
              </a:ext>
            </a:extLst>
          </p:cNvPr>
          <p:cNvCxnSpPr>
            <a:cxnSpLocks/>
          </p:cNvCxnSpPr>
          <p:nvPr/>
        </p:nvCxnSpPr>
        <p:spPr>
          <a:xfrm>
            <a:off x="7412431" y="4227566"/>
            <a:ext cx="2616971" cy="1011272"/>
          </a:xfrm>
          <a:prstGeom prst="straightConnector1">
            <a:avLst/>
          </a:prstGeom>
          <a:ln w="19050">
            <a:solidFill>
              <a:srgbClr val="00CB00"/>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5648F7AC-7365-2C8C-E1EE-FBE19AB40F70}"/>
              </a:ext>
            </a:extLst>
          </p:cNvPr>
          <p:cNvCxnSpPr>
            <a:cxnSpLocks/>
            <a:stCxn id="42" idx="1"/>
          </p:cNvCxnSpPr>
          <p:nvPr/>
        </p:nvCxnSpPr>
        <p:spPr>
          <a:xfrm flipH="1" flipV="1">
            <a:off x="13760661" y="5850889"/>
            <a:ext cx="3957013" cy="464877"/>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B70975A0-55AB-FE9F-BCE3-8C06D54E771A}"/>
              </a:ext>
            </a:extLst>
          </p:cNvPr>
          <p:cNvSpPr txBox="1">
            <a:spLocks/>
          </p:cNvSpPr>
          <p:nvPr/>
        </p:nvSpPr>
        <p:spPr>
          <a:xfrm>
            <a:off x="13196750" y="12462469"/>
            <a:ext cx="2732675" cy="1405641"/>
          </a:xfrm>
          <a:prstGeom prst="rect">
            <a:avLst/>
          </a:prstGeom>
          <a:noFill/>
        </p:spPr>
        <p:txBody>
          <a:bodyPr wrap="square" rtlCol="0">
            <a:spAutoFit/>
          </a:bodyPr>
          <a:lstStyle/>
          <a:p>
            <a:pPr algn="ctr"/>
            <a:r>
              <a:rPr lang="en-CA" sz="4267" b="1" err="1">
                <a:solidFill>
                  <a:schemeClr val="bg1"/>
                </a:solidFill>
                <a:latin typeface="Lato Black" panose="020F0A02020204030203" pitchFamily="34" charset="0"/>
              </a:rPr>
              <a:t>Fecunis</a:t>
            </a:r>
            <a:r>
              <a:rPr lang="en-CA" sz="4267" b="1">
                <a:solidFill>
                  <a:schemeClr val="bg1"/>
                </a:solidFill>
                <a:latin typeface="Lato Black" panose="020F0A02020204030203" pitchFamily="34" charset="0"/>
              </a:rPr>
              <a:t> Fault</a:t>
            </a:r>
          </a:p>
        </p:txBody>
      </p:sp>
      <p:sp>
        <p:nvSpPr>
          <p:cNvPr id="46" name="TextBox 45">
            <a:extLst>
              <a:ext uri="{FF2B5EF4-FFF2-40B4-BE49-F238E27FC236}">
                <a16:creationId xmlns:a16="http://schemas.microsoft.com/office/drawing/2014/main" id="{EC2007E0-223C-02D9-E95C-DF6660C19D01}"/>
              </a:ext>
            </a:extLst>
          </p:cNvPr>
          <p:cNvSpPr txBox="1">
            <a:spLocks/>
          </p:cNvSpPr>
          <p:nvPr/>
        </p:nvSpPr>
        <p:spPr>
          <a:xfrm>
            <a:off x="15235918" y="11673339"/>
            <a:ext cx="2732675" cy="502766"/>
          </a:xfrm>
          <a:prstGeom prst="rect">
            <a:avLst/>
          </a:prstGeom>
          <a:noFill/>
        </p:spPr>
        <p:txBody>
          <a:bodyPr wrap="square" rtlCol="0">
            <a:spAutoFit/>
          </a:bodyPr>
          <a:lstStyle/>
          <a:p>
            <a:pPr algn="ctr"/>
            <a:r>
              <a:rPr lang="en-CA" sz="2667" b="1">
                <a:solidFill>
                  <a:schemeClr val="bg1"/>
                </a:solidFill>
                <a:latin typeface="Lato Black" panose="020F0A02020204030203" pitchFamily="34" charset="0"/>
              </a:rPr>
              <a:t>MLV-25-14A</a:t>
            </a:r>
          </a:p>
        </p:txBody>
      </p:sp>
      <p:cxnSp>
        <p:nvCxnSpPr>
          <p:cNvPr id="47" name="Straight Arrow Connector 46">
            <a:extLst>
              <a:ext uri="{FF2B5EF4-FFF2-40B4-BE49-F238E27FC236}">
                <a16:creationId xmlns:a16="http://schemas.microsoft.com/office/drawing/2014/main" id="{13402E90-801A-CFA4-796A-8F674BCF8F60}"/>
              </a:ext>
            </a:extLst>
          </p:cNvPr>
          <p:cNvCxnSpPr>
            <a:cxnSpLocks/>
          </p:cNvCxnSpPr>
          <p:nvPr/>
        </p:nvCxnSpPr>
        <p:spPr>
          <a:xfrm flipH="1" flipV="1">
            <a:off x="14656743" y="11527205"/>
            <a:ext cx="1029152" cy="32321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66ABCDD8-C076-E30B-377A-0029D022D299}"/>
              </a:ext>
            </a:extLst>
          </p:cNvPr>
          <p:cNvSpPr txBox="1">
            <a:spLocks/>
          </p:cNvSpPr>
          <p:nvPr/>
        </p:nvSpPr>
        <p:spPr>
          <a:xfrm>
            <a:off x="3884939" y="11870550"/>
            <a:ext cx="4281795" cy="748988"/>
          </a:xfrm>
          <a:prstGeom prst="rect">
            <a:avLst/>
          </a:prstGeom>
          <a:noFill/>
        </p:spPr>
        <p:txBody>
          <a:bodyPr wrap="square" rtlCol="0">
            <a:spAutoFit/>
          </a:bodyPr>
          <a:lstStyle/>
          <a:p>
            <a:pPr algn="ctr"/>
            <a:r>
              <a:rPr lang="en-CA" sz="4267" b="1">
                <a:solidFill>
                  <a:srgbClr val="FFC000"/>
                </a:solidFill>
                <a:latin typeface="Lato Black" panose="020F0A02020204030203" pitchFamily="34" charset="0"/>
              </a:rPr>
              <a:t>No.2 Shaft</a:t>
            </a:r>
          </a:p>
        </p:txBody>
      </p:sp>
      <p:sp>
        <p:nvSpPr>
          <p:cNvPr id="52" name="TextBox 51">
            <a:extLst>
              <a:ext uri="{FF2B5EF4-FFF2-40B4-BE49-F238E27FC236}">
                <a16:creationId xmlns:a16="http://schemas.microsoft.com/office/drawing/2014/main" id="{9FBF4C0B-3685-57AD-A0AA-4F1C1308E1E6}"/>
              </a:ext>
            </a:extLst>
          </p:cNvPr>
          <p:cNvSpPr txBox="1">
            <a:spLocks/>
          </p:cNvSpPr>
          <p:nvPr/>
        </p:nvSpPr>
        <p:spPr>
          <a:xfrm>
            <a:off x="3607440" y="3194531"/>
            <a:ext cx="4281795" cy="2062296"/>
          </a:xfrm>
          <a:prstGeom prst="rect">
            <a:avLst/>
          </a:prstGeom>
          <a:noFill/>
        </p:spPr>
        <p:txBody>
          <a:bodyPr wrap="square" rtlCol="0">
            <a:spAutoFit/>
          </a:bodyPr>
          <a:lstStyle/>
          <a:p>
            <a:pPr algn="ctr"/>
            <a:r>
              <a:rPr lang="en-CA" sz="4267" b="1">
                <a:solidFill>
                  <a:srgbClr val="00CB00"/>
                </a:solidFill>
                <a:latin typeface="Lato Black" panose="020F0A02020204030203" pitchFamily="34" charset="0"/>
              </a:rPr>
              <a:t>Conceptual Ramp From Surface</a:t>
            </a:r>
          </a:p>
        </p:txBody>
      </p:sp>
      <p:sp>
        <p:nvSpPr>
          <p:cNvPr id="54" name="TextBox 53">
            <a:extLst>
              <a:ext uri="{FF2B5EF4-FFF2-40B4-BE49-F238E27FC236}">
                <a16:creationId xmlns:a16="http://schemas.microsoft.com/office/drawing/2014/main" id="{D2F4B73B-4975-B712-F9AB-BF1D6052BEAB}"/>
              </a:ext>
            </a:extLst>
          </p:cNvPr>
          <p:cNvSpPr txBox="1"/>
          <p:nvPr/>
        </p:nvSpPr>
        <p:spPr>
          <a:xfrm>
            <a:off x="548640" y="17300448"/>
            <a:ext cx="508473" cy="461665"/>
          </a:xfrm>
          <a:prstGeom prst="rect">
            <a:avLst/>
          </a:prstGeom>
          <a:noFill/>
        </p:spPr>
        <p:txBody>
          <a:bodyPr wrap="none">
            <a:spAutoFit/>
          </a:bodyPr>
          <a:lstStyle/>
          <a:p>
            <a:pPr>
              <a:defRPr sz="2400">
                <a:solidFill>
                  <a:srgbClr val="B4B9BE"/>
                </a:solidFill>
                <a:latin typeface="Poppins Bold"/>
              </a:defRPr>
            </a:pPr>
            <a:r>
              <a:rPr lang="en-CA"/>
              <a:t>14</a:t>
            </a:r>
            <a:endParaRPr/>
          </a:p>
        </p:txBody>
      </p:sp>
      <p:cxnSp>
        <p:nvCxnSpPr>
          <p:cNvPr id="4" name="Straight Arrow Connector 3">
            <a:extLst>
              <a:ext uri="{FF2B5EF4-FFF2-40B4-BE49-F238E27FC236}">
                <a16:creationId xmlns:a16="http://schemas.microsoft.com/office/drawing/2014/main" id="{311E63A6-516C-B4E0-7E79-645B9F8CDC68}"/>
              </a:ext>
            </a:extLst>
          </p:cNvPr>
          <p:cNvCxnSpPr>
            <a:cxnSpLocks/>
          </p:cNvCxnSpPr>
          <p:nvPr/>
        </p:nvCxnSpPr>
        <p:spPr>
          <a:xfrm flipH="1" flipV="1">
            <a:off x="15455394" y="7552617"/>
            <a:ext cx="1864131" cy="912966"/>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C7DFB256-C2E3-5B61-9A18-B8E66F004A9F}"/>
              </a:ext>
            </a:extLst>
          </p:cNvPr>
          <p:cNvCxnSpPr>
            <a:cxnSpLocks/>
          </p:cNvCxnSpPr>
          <p:nvPr/>
        </p:nvCxnSpPr>
        <p:spPr>
          <a:xfrm flipH="1" flipV="1">
            <a:off x="14420013" y="7698040"/>
            <a:ext cx="2963875" cy="1547254"/>
          </a:xfrm>
          <a:prstGeom prst="straightConnector1">
            <a:avLst/>
          </a:prstGeom>
          <a:ln w="19050">
            <a:solidFill>
              <a:schemeClr val="bg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1160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3063B1B4-6094-1FAF-3550-FC9C0FA190DF}"/>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92A35309-B983-3D6A-5996-7FE0962336CF}"/>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58EA81D4-DDC8-5782-6A58-36AEB60CF705}"/>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37BE2C91-B3CB-BFCD-03E9-A944E194640D}"/>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F7D455B2-0DC6-A507-2E68-1A80FCAD77C3}"/>
              </a:ext>
            </a:extLst>
          </p:cNvPr>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Levack Mine</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cs typeface="Poppins Black" pitchFamily="34" charset="-120"/>
              </a:rPr>
              <a:t>Mineral Resource Estimate</a:t>
            </a:r>
            <a:endParaRPr lang="en-US" sz="7600">
              <a:solidFill>
                <a:srgbClr val="DED0B9"/>
              </a:solidFill>
              <a:latin typeface="Lato Black" panose="020F0A02020204030203" pitchFamily="34" charset="0"/>
            </a:endParaRPr>
          </a:p>
        </p:txBody>
      </p:sp>
      <p:pic>
        <p:nvPicPr>
          <p:cNvPr id="5" name="Picture 4">
            <a:extLst>
              <a:ext uri="{FF2B5EF4-FFF2-40B4-BE49-F238E27FC236}">
                <a16:creationId xmlns:a16="http://schemas.microsoft.com/office/drawing/2014/main" id="{E2B546DC-6D84-1D21-B769-433CF707F991}"/>
              </a:ext>
            </a:extLst>
          </p:cNvPr>
          <p:cNvPicPr>
            <a:picLocks noChangeAspect="1"/>
          </p:cNvPicPr>
          <p:nvPr/>
        </p:nvPicPr>
        <p:blipFill>
          <a:blip r:embed="rId6"/>
          <a:srcRect t="4217" b="4607"/>
          <a:stretch>
            <a:fillRect/>
          </a:stretch>
        </p:blipFill>
        <p:spPr>
          <a:xfrm>
            <a:off x="379539" y="4135069"/>
            <a:ext cx="23628096" cy="5232669"/>
          </a:xfrm>
          <a:prstGeom prst="rect">
            <a:avLst/>
          </a:prstGeom>
        </p:spPr>
      </p:pic>
      <p:pic>
        <p:nvPicPr>
          <p:cNvPr id="7" name="Picture 6">
            <a:extLst>
              <a:ext uri="{FF2B5EF4-FFF2-40B4-BE49-F238E27FC236}">
                <a16:creationId xmlns:a16="http://schemas.microsoft.com/office/drawing/2014/main" id="{E7224D76-6AC3-EF50-106E-A0CD8EBD4965}"/>
              </a:ext>
            </a:extLst>
          </p:cNvPr>
          <p:cNvPicPr>
            <a:picLocks noChangeAspect="1"/>
          </p:cNvPicPr>
          <p:nvPr/>
        </p:nvPicPr>
        <p:blipFill>
          <a:blip r:embed="rId7"/>
          <a:srcRect t="5336" b="7438"/>
          <a:stretch>
            <a:fillRect/>
          </a:stretch>
        </p:blipFill>
        <p:spPr>
          <a:xfrm>
            <a:off x="379539" y="9701133"/>
            <a:ext cx="23628096" cy="4534677"/>
          </a:xfrm>
          <a:prstGeom prst="rect">
            <a:avLst/>
          </a:prstGeom>
        </p:spPr>
      </p:pic>
      <p:sp>
        <p:nvSpPr>
          <p:cNvPr id="9" name="TextBox 8">
            <a:extLst>
              <a:ext uri="{FF2B5EF4-FFF2-40B4-BE49-F238E27FC236}">
                <a16:creationId xmlns:a16="http://schemas.microsoft.com/office/drawing/2014/main" id="{F6F0C280-96BB-3FE4-B67C-3B9990C8E959}"/>
              </a:ext>
            </a:extLst>
          </p:cNvPr>
          <p:cNvSpPr txBox="1"/>
          <p:nvPr/>
        </p:nvSpPr>
        <p:spPr>
          <a:xfrm>
            <a:off x="330772" y="14235810"/>
            <a:ext cx="10778901" cy="492443"/>
          </a:xfrm>
          <a:prstGeom prst="rect">
            <a:avLst/>
          </a:prstGeom>
          <a:noFill/>
        </p:spPr>
        <p:txBody>
          <a:bodyPr wrap="square" lIns="243840" tIns="121920" rIns="243840" bIns="121920" rtlCol="0" anchor="t">
            <a:spAutoFit/>
          </a:bodyPr>
          <a:lstStyle/>
          <a:p>
            <a:r>
              <a:rPr lang="en-US" sz="1600" i="1" baseline="30000">
                <a:solidFill>
                  <a:schemeClr val="bg1"/>
                </a:solidFill>
                <a:latin typeface="Lato" panose="020F0502020204030203" pitchFamily="34" charset="0"/>
                <a:ea typeface="Calibri"/>
                <a:cs typeface="Poppins Medium" panose="00000600000000000000" pitchFamily="2" charset="0"/>
              </a:rPr>
              <a:t>1</a:t>
            </a:r>
            <a:r>
              <a:rPr lang="en-US" sz="1600" i="1">
                <a:solidFill>
                  <a:schemeClr val="bg1"/>
                </a:solidFill>
                <a:latin typeface="Lato" panose="020F0502020204030203" pitchFamily="34" charset="0"/>
                <a:ea typeface="Calibri"/>
                <a:cs typeface="Poppins Medium" panose="00000600000000000000" pitchFamily="2" charset="0"/>
              </a:rPr>
              <a:t>See Footnotes to the Levack Mineral Resource Estimate</a:t>
            </a:r>
            <a:r>
              <a:rPr lang="en-US" sz="1600" i="1">
                <a:solidFill>
                  <a:schemeClr val="bg1"/>
                </a:solidFill>
                <a:latin typeface="Arial"/>
                <a:ea typeface="Calibri"/>
                <a:cs typeface="Arial"/>
              </a:rPr>
              <a:t>.</a:t>
            </a:r>
            <a:endParaRPr lang="en-CA" sz="1600" i="1">
              <a:solidFill>
                <a:schemeClr val="bg1"/>
              </a:solidFill>
              <a:latin typeface="Arial"/>
              <a:ea typeface="Calibri"/>
              <a:cs typeface="Arial"/>
            </a:endParaRPr>
          </a:p>
        </p:txBody>
      </p:sp>
      <p:sp>
        <p:nvSpPr>
          <p:cNvPr id="11" name="TextBox 10">
            <a:extLst>
              <a:ext uri="{FF2B5EF4-FFF2-40B4-BE49-F238E27FC236}">
                <a16:creationId xmlns:a16="http://schemas.microsoft.com/office/drawing/2014/main" id="{A34F2F9F-D34D-6B56-927F-425F11C6E7C8}"/>
              </a:ext>
            </a:extLst>
          </p:cNvPr>
          <p:cNvSpPr txBox="1"/>
          <p:nvPr/>
        </p:nvSpPr>
        <p:spPr>
          <a:xfrm>
            <a:off x="548640" y="17300448"/>
            <a:ext cx="500458" cy="461665"/>
          </a:xfrm>
          <a:prstGeom prst="rect">
            <a:avLst/>
          </a:prstGeom>
          <a:noFill/>
        </p:spPr>
        <p:txBody>
          <a:bodyPr wrap="none">
            <a:spAutoFit/>
          </a:bodyPr>
          <a:lstStyle/>
          <a:p>
            <a:pPr>
              <a:defRPr sz="2400">
                <a:solidFill>
                  <a:srgbClr val="B4B9BE"/>
                </a:solidFill>
                <a:latin typeface="Poppins Bold"/>
              </a:defRPr>
            </a:pPr>
            <a:r>
              <a:rPr lang="en-CA"/>
              <a:t>15</a:t>
            </a:r>
            <a:endParaRPr/>
          </a:p>
        </p:txBody>
      </p:sp>
    </p:spTree>
    <p:extLst>
      <p:ext uri="{BB962C8B-B14F-4D97-AF65-F5344CB8AC3E}">
        <p14:creationId xmlns:p14="http://schemas.microsoft.com/office/powerpoint/2010/main" val="3980834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7CCE04D3-9E5F-F793-4BCD-6EBEE660FA6A}"/>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67A252CA-B941-54FA-4B87-FAC6274FDC25}"/>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0674119D-304C-B77E-7396-602F061FDE88}"/>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6A1388EF-C11D-FC9F-22F9-8AC85445B71E}"/>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1727290D-52E7-9E56-201A-C047572FF553}"/>
              </a:ext>
            </a:extLst>
          </p:cNvPr>
          <p:cNvSpPr/>
          <p:nvPr/>
        </p:nvSpPr>
        <p:spPr>
          <a:xfrm>
            <a:off x="5157793" y="704460"/>
            <a:ext cx="15037391"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Levack Mine</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Morrison Copper-PGE Footwall Deposit</a:t>
            </a:r>
            <a:endParaRPr lang="en-US" sz="7600">
              <a:solidFill>
                <a:srgbClr val="DED0B9"/>
              </a:solidFill>
              <a:latin typeface="Lato Black" panose="020F0A02020204030203" pitchFamily="34" charset="0"/>
            </a:endParaRPr>
          </a:p>
        </p:txBody>
      </p:sp>
      <p:pic>
        <p:nvPicPr>
          <p:cNvPr id="4" name="Picture 3">
            <a:extLst>
              <a:ext uri="{FF2B5EF4-FFF2-40B4-BE49-F238E27FC236}">
                <a16:creationId xmlns:a16="http://schemas.microsoft.com/office/drawing/2014/main" id="{EEA4AFB5-C5F9-0C5F-86F9-77C8364E0AC5}"/>
              </a:ext>
            </a:extLst>
          </p:cNvPr>
          <p:cNvPicPr>
            <a:picLocks noChangeAspect="1"/>
          </p:cNvPicPr>
          <p:nvPr/>
        </p:nvPicPr>
        <p:blipFill>
          <a:blip r:embed="rId6"/>
          <a:srcRect l="2684" r="16386"/>
          <a:stretch/>
        </p:blipFill>
        <p:spPr>
          <a:xfrm>
            <a:off x="443127" y="3083734"/>
            <a:ext cx="7485811" cy="13874493"/>
          </a:xfrm>
          <a:prstGeom prst="rect">
            <a:avLst/>
          </a:prstGeom>
          <a:ln w="28575">
            <a:solidFill>
              <a:srgbClr val="011E41"/>
            </a:solidFill>
          </a:ln>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D11BF4A9-C37F-5B7C-5E5B-160A2FFF73C0}"/>
              </a:ext>
            </a:extLst>
          </p:cNvPr>
          <p:cNvPicPr>
            <a:picLocks noChangeAspect="1"/>
          </p:cNvPicPr>
          <p:nvPr/>
        </p:nvPicPr>
        <p:blipFill>
          <a:blip r:embed="rId7"/>
          <a:srcRect l="13916" r="5154"/>
          <a:stretch/>
        </p:blipFill>
        <p:spPr>
          <a:xfrm>
            <a:off x="16452279" y="3083733"/>
            <a:ext cx="7485811" cy="13874496"/>
          </a:xfrm>
          <a:prstGeom prst="rect">
            <a:avLst/>
          </a:prstGeom>
          <a:ln w="28575">
            <a:solidFill>
              <a:srgbClr val="011E41"/>
            </a:solidFill>
          </a:ln>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4E316F43-1787-1DF6-3F6E-96DE91596E93}"/>
              </a:ext>
            </a:extLst>
          </p:cNvPr>
          <p:cNvPicPr>
            <a:picLocks noChangeAspect="1"/>
          </p:cNvPicPr>
          <p:nvPr/>
        </p:nvPicPr>
        <p:blipFill>
          <a:blip r:embed="rId8"/>
          <a:srcRect l="10807" r="10807" b="2745"/>
          <a:stretch/>
        </p:blipFill>
        <p:spPr>
          <a:xfrm>
            <a:off x="8447703" y="3083734"/>
            <a:ext cx="7485811" cy="13874493"/>
          </a:xfrm>
          <a:prstGeom prst="rect">
            <a:avLst/>
          </a:prstGeom>
          <a:ln w="28575">
            <a:solidFill>
              <a:srgbClr val="011E41"/>
            </a:solidFill>
          </a:ln>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414E9F86-E935-19AB-A873-D0565299C50A}"/>
              </a:ext>
            </a:extLst>
          </p:cNvPr>
          <p:cNvSpPr txBox="1"/>
          <p:nvPr/>
        </p:nvSpPr>
        <p:spPr>
          <a:xfrm>
            <a:off x="1055400" y="16937348"/>
            <a:ext cx="6828667" cy="830997"/>
          </a:xfrm>
          <a:prstGeom prst="rect">
            <a:avLst/>
          </a:prstGeom>
          <a:noFill/>
        </p:spPr>
        <p:txBody>
          <a:bodyPr wrap="square" rtlCol="0">
            <a:spAutoFit/>
          </a:bodyPr>
          <a:lstStyle/>
          <a:p>
            <a:pPr algn="just"/>
            <a:r>
              <a:rPr lang="en-US" sz="2400">
                <a:solidFill>
                  <a:schemeClr val="bg1"/>
                </a:solidFill>
                <a:latin typeface="Lato Black" panose="020F0A02020204030203" pitchFamily="34" charset="0"/>
                <a:cs typeface="Poppins Medium" panose="00000600000000000000" pitchFamily="2" charset="0"/>
              </a:rPr>
              <a:t>Magna Mining COO Jeff Huffman in a footwall copper stope at McCreedy West in 2010</a:t>
            </a:r>
            <a:endParaRPr lang="en-CA" sz="2400">
              <a:solidFill>
                <a:schemeClr val="bg1"/>
              </a:solidFill>
              <a:latin typeface="Lato Black" panose="020F0A02020204030203" pitchFamily="34" charset="0"/>
              <a:cs typeface="Poppins Medium" panose="00000600000000000000" pitchFamily="2" charset="0"/>
            </a:endParaRPr>
          </a:p>
        </p:txBody>
      </p:sp>
      <p:sp>
        <p:nvSpPr>
          <p:cNvPr id="12" name="TextBox 11">
            <a:extLst>
              <a:ext uri="{FF2B5EF4-FFF2-40B4-BE49-F238E27FC236}">
                <a16:creationId xmlns:a16="http://schemas.microsoft.com/office/drawing/2014/main" id="{8B5F3A35-4A1D-2146-74A0-3047F2BEDA74}"/>
              </a:ext>
            </a:extLst>
          </p:cNvPr>
          <p:cNvSpPr txBox="1"/>
          <p:nvPr/>
        </p:nvSpPr>
        <p:spPr>
          <a:xfrm>
            <a:off x="8990385" y="16969207"/>
            <a:ext cx="6863093" cy="1200329"/>
          </a:xfrm>
          <a:prstGeom prst="rect">
            <a:avLst/>
          </a:prstGeom>
          <a:noFill/>
        </p:spPr>
        <p:txBody>
          <a:bodyPr wrap="square" rtlCol="0">
            <a:spAutoFit/>
          </a:bodyPr>
          <a:lstStyle/>
          <a:p>
            <a:pPr algn="just"/>
            <a:r>
              <a:rPr lang="en-US" sz="2400" err="1">
                <a:solidFill>
                  <a:srgbClr val="011E41"/>
                </a:solidFill>
                <a:latin typeface="Lato Black" panose="020F0A02020204030203" pitchFamily="34" charset="0"/>
                <a:cs typeface="Poppins Medium" panose="00000600000000000000" pitchFamily="2" charset="0"/>
              </a:rPr>
              <a:t>t</a:t>
            </a:r>
            <a:r>
              <a:rPr lang="en-US" sz="2400" err="1">
                <a:solidFill>
                  <a:schemeClr val="bg1"/>
                </a:solidFill>
                <a:latin typeface="Lato Black" panose="020F0A02020204030203" pitchFamily="34" charset="0"/>
                <a:cs typeface="Poppins Medium" panose="00000600000000000000" pitchFamily="2" charset="0"/>
              </a:rPr>
              <a:t>CEO</a:t>
            </a:r>
            <a:r>
              <a:rPr lang="en-US" sz="2400">
                <a:solidFill>
                  <a:schemeClr val="bg1"/>
                </a:solidFill>
                <a:latin typeface="Lato Black" panose="020F0A02020204030203" pitchFamily="34" charset="0"/>
                <a:cs typeface="Poppins Medium" panose="00000600000000000000" pitchFamily="2" charset="0"/>
              </a:rPr>
              <a:t> Jason Jessup and COO Jeff Huffman in a captive cut &amp; fill stope in the Morrison Deposit in 2011</a:t>
            </a:r>
            <a:endParaRPr lang="en-CA" sz="2400">
              <a:solidFill>
                <a:schemeClr val="bg1"/>
              </a:solidFill>
              <a:latin typeface="Lato Black" panose="020F0A02020204030203" pitchFamily="34" charset="0"/>
              <a:cs typeface="Poppins Medium" panose="00000600000000000000" pitchFamily="2" charset="0"/>
            </a:endParaRPr>
          </a:p>
        </p:txBody>
      </p:sp>
      <p:sp>
        <p:nvSpPr>
          <p:cNvPr id="15" name="TextBox 14">
            <a:extLst>
              <a:ext uri="{FF2B5EF4-FFF2-40B4-BE49-F238E27FC236}">
                <a16:creationId xmlns:a16="http://schemas.microsoft.com/office/drawing/2014/main" id="{F41068C1-9AE0-34F9-2721-CCC4215DD50D}"/>
              </a:ext>
            </a:extLst>
          </p:cNvPr>
          <p:cNvSpPr txBox="1"/>
          <p:nvPr/>
        </p:nvSpPr>
        <p:spPr>
          <a:xfrm>
            <a:off x="17143848" y="16944822"/>
            <a:ext cx="7241739" cy="830997"/>
          </a:xfrm>
          <a:prstGeom prst="rect">
            <a:avLst/>
          </a:prstGeom>
          <a:noFill/>
        </p:spPr>
        <p:txBody>
          <a:bodyPr wrap="square" rtlCol="0">
            <a:spAutoFit/>
          </a:bodyPr>
          <a:lstStyle/>
          <a:p>
            <a:r>
              <a:rPr lang="en-US" sz="2400">
                <a:solidFill>
                  <a:schemeClr val="bg1"/>
                </a:solidFill>
                <a:latin typeface="Lato Black" panose="020F0A02020204030203" pitchFamily="34" charset="0"/>
                <a:cs typeface="Poppins Medium" panose="00000600000000000000" pitchFamily="2" charset="0"/>
              </a:rPr>
              <a:t>Morrison Deposit mechanized cut &amp; fill stope circa 2010</a:t>
            </a:r>
          </a:p>
        </p:txBody>
      </p:sp>
      <p:pic>
        <p:nvPicPr>
          <p:cNvPr id="17" name="Picture 16" descr="A white letter on a black background&#10;&#10;AI-generated content may be incorrect.">
            <a:extLst>
              <a:ext uri="{FF2B5EF4-FFF2-40B4-BE49-F238E27FC236}">
                <a16:creationId xmlns:a16="http://schemas.microsoft.com/office/drawing/2014/main" id="{A5E18170-62D4-1746-6146-8E585378743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0503" y="16648804"/>
            <a:ext cx="1013553" cy="1013553"/>
          </a:xfrm>
          <a:prstGeom prst="rect">
            <a:avLst/>
          </a:prstGeom>
        </p:spPr>
      </p:pic>
      <p:pic>
        <p:nvPicPr>
          <p:cNvPr id="19" name="Picture 18" descr="A white letter on a black background&#10;&#10;AI-generated content may be incorrect.">
            <a:extLst>
              <a:ext uri="{FF2B5EF4-FFF2-40B4-BE49-F238E27FC236}">
                <a16:creationId xmlns:a16="http://schemas.microsoft.com/office/drawing/2014/main" id="{D7D74DD7-3AF3-8FEC-EAF1-B781B0FCD70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77820" y="16717573"/>
            <a:ext cx="1013553" cy="1013553"/>
          </a:xfrm>
          <a:prstGeom prst="rect">
            <a:avLst/>
          </a:prstGeom>
        </p:spPr>
      </p:pic>
      <p:pic>
        <p:nvPicPr>
          <p:cNvPr id="21" name="Picture 20" descr="A white letter on a black background&#10;&#10;AI-generated content may be incorrect.">
            <a:extLst>
              <a:ext uri="{FF2B5EF4-FFF2-40B4-BE49-F238E27FC236}">
                <a16:creationId xmlns:a16="http://schemas.microsoft.com/office/drawing/2014/main" id="{1805C8F2-B6EE-1183-944C-201522D93BA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6249149" y="16714140"/>
            <a:ext cx="1013553" cy="1013553"/>
          </a:xfrm>
          <a:prstGeom prst="rect">
            <a:avLst/>
          </a:prstGeom>
        </p:spPr>
      </p:pic>
    </p:spTree>
    <p:extLst>
      <p:ext uri="{BB962C8B-B14F-4D97-AF65-F5344CB8AC3E}">
        <p14:creationId xmlns:p14="http://schemas.microsoft.com/office/powerpoint/2010/main" val="551739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ADEC9B41-70ED-2012-45A4-B48D8A572DF7}"/>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CFCAD478-727F-92AA-0C1E-6794C9FFFC37}"/>
              </a:ext>
            </a:extLst>
          </p:cNvPr>
          <p:cNvPicPr>
            <a:picLocks noChangeAspect="1"/>
          </p:cNvPicPr>
          <p:nvPr/>
        </p:nvPicPr>
        <p:blipFill>
          <a:blip r:embed="rId3">
            <a:alphaModFix amt="38000"/>
          </a:blip>
          <a:stretch>
            <a:fillRect/>
          </a:stretch>
        </p:blipFill>
        <p:spPr>
          <a:xfrm>
            <a:off x="127" y="-67897"/>
            <a:ext cx="24387048" cy="18288000"/>
          </a:xfrm>
          <a:prstGeom prst="rect">
            <a:avLst/>
          </a:prstGeom>
        </p:spPr>
      </p:pic>
      <p:pic>
        <p:nvPicPr>
          <p:cNvPr id="235" name="Picture 234">
            <a:extLst>
              <a:ext uri="{FF2B5EF4-FFF2-40B4-BE49-F238E27FC236}">
                <a16:creationId xmlns:a16="http://schemas.microsoft.com/office/drawing/2014/main" id="{ADC29A34-A6E6-D262-62D5-F7FFBE22A3F4}"/>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C24F8612-FB0C-F5A0-5389-2177EBDFE185}"/>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516FDE62-ACDA-FDC2-C155-5CBD6C9163F3}"/>
              </a:ext>
            </a:extLst>
          </p:cNvPr>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Levack Mine</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R2 Footwall Zone</a:t>
            </a:r>
            <a:endParaRPr lang="en-US" sz="7600">
              <a:solidFill>
                <a:srgbClr val="DED0B9"/>
              </a:solidFill>
              <a:latin typeface="Lato Black" panose="020F0A02020204030203" pitchFamily="34" charset="0"/>
            </a:endParaRPr>
          </a:p>
        </p:txBody>
      </p:sp>
      <p:pic>
        <p:nvPicPr>
          <p:cNvPr id="4" name="Picture 3">
            <a:extLst>
              <a:ext uri="{FF2B5EF4-FFF2-40B4-BE49-F238E27FC236}">
                <a16:creationId xmlns:a16="http://schemas.microsoft.com/office/drawing/2014/main" id="{021EC1E7-161A-0C9B-B0E0-08EF1F07A268}"/>
              </a:ext>
            </a:extLst>
          </p:cNvPr>
          <p:cNvPicPr>
            <a:picLocks noChangeAspect="1"/>
          </p:cNvPicPr>
          <p:nvPr/>
        </p:nvPicPr>
        <p:blipFill>
          <a:blip r:embed="rId6">
            <a:extLst>
              <a:ext uri="{28A0092B-C50C-407E-A947-70E740481C1C}">
                <a14:useLocalDpi xmlns:a14="http://schemas.microsoft.com/office/drawing/2010/main" val="0"/>
              </a:ext>
            </a:extLst>
          </a:blip>
          <a:srcRect l="2051" t="511"/>
          <a:stretch>
            <a:fillRect/>
          </a:stretch>
        </p:blipFill>
        <p:spPr>
          <a:xfrm>
            <a:off x="3129434" y="2838264"/>
            <a:ext cx="19231897" cy="13047959"/>
          </a:xfrm>
          <a:prstGeom prst="rect">
            <a:avLst/>
          </a:prstGeom>
        </p:spPr>
      </p:pic>
      <p:sp>
        <p:nvSpPr>
          <p:cNvPr id="6" name="TextBox 5">
            <a:extLst>
              <a:ext uri="{FF2B5EF4-FFF2-40B4-BE49-F238E27FC236}">
                <a16:creationId xmlns:a16="http://schemas.microsoft.com/office/drawing/2014/main" id="{8D88A9CB-A4AA-6465-1C46-6E30350B6871}"/>
              </a:ext>
            </a:extLst>
          </p:cNvPr>
          <p:cNvSpPr txBox="1"/>
          <p:nvPr/>
        </p:nvSpPr>
        <p:spPr>
          <a:xfrm>
            <a:off x="2334126" y="15923900"/>
            <a:ext cx="21562704" cy="2123658"/>
          </a:xfrm>
          <a:prstGeom prst="rect">
            <a:avLst/>
          </a:prstGeom>
          <a:noFill/>
        </p:spPr>
        <p:txBody>
          <a:bodyPr wrap="square" lIns="243840" tIns="121920" rIns="243840" bIns="121920" rtlCol="0" anchor="t">
            <a:spAutoFit/>
          </a:bodyPr>
          <a:lstStyle/>
          <a:p>
            <a:pPr>
              <a:spcAft>
                <a:spcPts val="600"/>
              </a:spcAft>
            </a:pPr>
            <a:r>
              <a:rPr lang="en-US" sz="2800">
                <a:solidFill>
                  <a:schemeClr val="bg1"/>
                </a:solidFill>
                <a:latin typeface="Lato Black" panose="020F0A02020204030203" pitchFamily="34" charset="0"/>
                <a:cs typeface="Poppins Medium" panose="00000600000000000000" pitchFamily="2" charset="0"/>
              </a:rPr>
              <a:t>The R2 Footwall Zone area exhibits many mineralogical and structural similarities to the top of the adjacent Morrison Footwall Cu-PGE Deposit.</a:t>
            </a:r>
          </a:p>
          <a:p>
            <a:pPr>
              <a:spcAft>
                <a:spcPts val="600"/>
              </a:spcAft>
            </a:pPr>
            <a:r>
              <a:rPr lang="en-CA" sz="2800">
                <a:solidFill>
                  <a:schemeClr val="bg1"/>
                </a:solidFill>
                <a:latin typeface="Lato Black" panose="020F0A02020204030203" pitchFamily="34" charset="0"/>
                <a:cs typeface="Poppins Medium" panose="00000600000000000000" pitchFamily="2" charset="0"/>
              </a:rPr>
              <a:t>High nickel and PGE grades transition into very high-grade copper and precious metals.   </a:t>
            </a:r>
          </a:p>
          <a:p>
            <a:pPr>
              <a:spcAft>
                <a:spcPts val="600"/>
              </a:spcAft>
            </a:pPr>
            <a:r>
              <a:rPr lang="en-US" sz="2800">
                <a:solidFill>
                  <a:schemeClr val="bg1"/>
                </a:solidFill>
                <a:latin typeface="Lato Black" panose="020F0A02020204030203" pitchFamily="34" charset="0"/>
                <a:cs typeface="Poppins Medium" panose="00000600000000000000" pitchFamily="2" charset="0"/>
              </a:rPr>
              <a:t>Exploration is ongoing with two surface drill rigs and two underground drill rigs. </a:t>
            </a:r>
            <a:endParaRPr lang="en-US" sz="4400">
              <a:solidFill>
                <a:schemeClr val="bg1"/>
              </a:solidFill>
              <a:latin typeface="Lato Black" panose="020F0A02020204030203" pitchFamily="34" charset="0"/>
            </a:endParaRPr>
          </a:p>
        </p:txBody>
      </p:sp>
      <p:pic>
        <p:nvPicPr>
          <p:cNvPr id="8" name="Picture 7" descr="A white letter on a black background&#10;&#10;AI-generated content may be incorrect.">
            <a:extLst>
              <a:ext uri="{FF2B5EF4-FFF2-40B4-BE49-F238E27FC236}">
                <a16:creationId xmlns:a16="http://schemas.microsoft.com/office/drawing/2014/main" id="{1B796821-A069-4FE4-AA14-2A6AB294B2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64573" y="15827648"/>
            <a:ext cx="830699" cy="830699"/>
          </a:xfrm>
          <a:prstGeom prst="rect">
            <a:avLst/>
          </a:prstGeom>
        </p:spPr>
      </p:pic>
      <p:pic>
        <p:nvPicPr>
          <p:cNvPr id="10" name="Picture 9" descr="A white letter on a black background&#10;&#10;AI-generated content may be incorrect.">
            <a:extLst>
              <a:ext uri="{FF2B5EF4-FFF2-40B4-BE49-F238E27FC236}">
                <a16:creationId xmlns:a16="http://schemas.microsoft.com/office/drawing/2014/main" id="{A88307C5-A176-79AF-1C01-6547396F1F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62278" y="16712750"/>
            <a:ext cx="830699" cy="830699"/>
          </a:xfrm>
          <a:prstGeom prst="rect">
            <a:avLst/>
          </a:prstGeom>
        </p:spPr>
      </p:pic>
      <p:pic>
        <p:nvPicPr>
          <p:cNvPr id="12" name="Picture 11" descr="A white letter on a black background&#10;&#10;AI-generated content may be incorrect.">
            <a:extLst>
              <a:ext uri="{FF2B5EF4-FFF2-40B4-BE49-F238E27FC236}">
                <a16:creationId xmlns:a16="http://schemas.microsoft.com/office/drawing/2014/main" id="{89B27D79-8709-2543-AEEB-EDF24A8E917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77259" y="17279068"/>
            <a:ext cx="830699" cy="830699"/>
          </a:xfrm>
          <a:prstGeom prst="rect">
            <a:avLst/>
          </a:prstGeom>
        </p:spPr>
      </p:pic>
      <p:sp>
        <p:nvSpPr>
          <p:cNvPr id="15" name="TextBox 14">
            <a:extLst>
              <a:ext uri="{FF2B5EF4-FFF2-40B4-BE49-F238E27FC236}">
                <a16:creationId xmlns:a16="http://schemas.microsoft.com/office/drawing/2014/main" id="{29AC6451-BF7F-D072-31A0-C497D9045A05}"/>
              </a:ext>
            </a:extLst>
          </p:cNvPr>
          <p:cNvSpPr txBox="1"/>
          <p:nvPr/>
        </p:nvSpPr>
        <p:spPr>
          <a:xfrm>
            <a:off x="548640" y="17300448"/>
            <a:ext cx="465192" cy="461665"/>
          </a:xfrm>
          <a:prstGeom prst="rect">
            <a:avLst/>
          </a:prstGeom>
          <a:noFill/>
        </p:spPr>
        <p:txBody>
          <a:bodyPr wrap="none">
            <a:spAutoFit/>
          </a:bodyPr>
          <a:lstStyle/>
          <a:p>
            <a:pPr>
              <a:defRPr sz="2400">
                <a:solidFill>
                  <a:srgbClr val="B4B9BE"/>
                </a:solidFill>
                <a:latin typeface="Poppins Bold"/>
              </a:defRPr>
            </a:pPr>
            <a:r>
              <a:rPr lang="en-CA"/>
              <a:t>17</a:t>
            </a:r>
            <a:endParaRPr/>
          </a:p>
        </p:txBody>
      </p:sp>
    </p:spTree>
    <p:extLst>
      <p:ext uri="{BB962C8B-B14F-4D97-AF65-F5344CB8AC3E}">
        <p14:creationId xmlns:p14="http://schemas.microsoft.com/office/powerpoint/2010/main" val="31395133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12E42A69-61D7-CE11-AA81-2D5776439750}"/>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D60705A8-B7E5-8CEB-8E56-D1D74B599580}"/>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C1A8BFA7-CEA3-EC61-2DEC-012234C9A667}"/>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46C2DE36-1B6D-44E3-EF04-D867E23C2EC9}"/>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4" name="Text 23">
            <a:extLst>
              <a:ext uri="{FF2B5EF4-FFF2-40B4-BE49-F238E27FC236}">
                <a16:creationId xmlns:a16="http://schemas.microsoft.com/office/drawing/2014/main" id="{9663A083-0921-8D3B-0973-9244AE7B82EF}"/>
              </a:ext>
            </a:extLst>
          </p:cNvPr>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Levack Mine</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R2 Footwall Zone</a:t>
            </a:r>
            <a:endParaRPr lang="en-US" sz="7600">
              <a:solidFill>
                <a:srgbClr val="DED0B9"/>
              </a:solidFill>
              <a:latin typeface="Lato Black" panose="020F0A02020204030203" pitchFamily="34" charset="0"/>
            </a:endParaRPr>
          </a:p>
        </p:txBody>
      </p:sp>
      <p:pic>
        <p:nvPicPr>
          <p:cNvPr id="6" name="Picture 5">
            <a:extLst>
              <a:ext uri="{FF2B5EF4-FFF2-40B4-BE49-F238E27FC236}">
                <a16:creationId xmlns:a16="http://schemas.microsoft.com/office/drawing/2014/main" id="{47AB6F8D-EDDA-5CB9-5A4F-9F856906127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90940" y="3006705"/>
            <a:ext cx="18767784" cy="12812621"/>
          </a:xfrm>
          <a:prstGeom prst="rect">
            <a:avLst/>
          </a:prstGeom>
        </p:spPr>
      </p:pic>
      <p:sp>
        <p:nvSpPr>
          <p:cNvPr id="10" name="TextBox 9">
            <a:extLst>
              <a:ext uri="{FF2B5EF4-FFF2-40B4-BE49-F238E27FC236}">
                <a16:creationId xmlns:a16="http://schemas.microsoft.com/office/drawing/2014/main" id="{D5F77DE4-08AF-186F-BAA3-B00BE1304D0D}"/>
              </a:ext>
            </a:extLst>
          </p:cNvPr>
          <p:cNvSpPr txBox="1"/>
          <p:nvPr/>
        </p:nvSpPr>
        <p:spPr>
          <a:xfrm>
            <a:off x="2334126" y="15923900"/>
            <a:ext cx="21562704" cy="2123658"/>
          </a:xfrm>
          <a:prstGeom prst="rect">
            <a:avLst/>
          </a:prstGeom>
          <a:noFill/>
        </p:spPr>
        <p:txBody>
          <a:bodyPr wrap="square" lIns="243840" tIns="121920" rIns="243840" bIns="121920" rtlCol="0" anchor="t">
            <a:spAutoFit/>
          </a:bodyPr>
          <a:lstStyle/>
          <a:p>
            <a:pPr>
              <a:spcAft>
                <a:spcPts val="600"/>
              </a:spcAft>
            </a:pPr>
            <a:r>
              <a:rPr lang="en-US" sz="2800">
                <a:solidFill>
                  <a:schemeClr val="bg1"/>
                </a:solidFill>
                <a:latin typeface="Lato Black" panose="020F0A02020204030203" pitchFamily="34" charset="0"/>
                <a:cs typeface="Poppins Medium" panose="00000600000000000000" pitchFamily="2" charset="0"/>
              </a:rPr>
              <a:t>R2 Footwall Zone has been intersected over a vertical extent of approximately 300 </a:t>
            </a:r>
            <a:r>
              <a:rPr lang="en-US" sz="2800" err="1">
                <a:solidFill>
                  <a:schemeClr val="bg1"/>
                </a:solidFill>
                <a:latin typeface="Lato Black" panose="020F0A02020204030203" pitchFamily="34" charset="0"/>
                <a:cs typeface="Poppins Medium" panose="00000600000000000000" pitchFamily="2" charset="0"/>
              </a:rPr>
              <a:t>metres</a:t>
            </a:r>
            <a:r>
              <a:rPr lang="en-US" sz="2800">
                <a:solidFill>
                  <a:schemeClr val="bg1"/>
                </a:solidFill>
                <a:latin typeface="Lato Black" panose="020F0A02020204030203" pitchFamily="34" charset="0"/>
                <a:cs typeface="Poppins Medium" panose="00000600000000000000" pitchFamily="2" charset="0"/>
              </a:rPr>
              <a:t> and a north-south extent of approximately 150 </a:t>
            </a:r>
            <a:r>
              <a:rPr lang="en-US" sz="2800" err="1">
                <a:solidFill>
                  <a:schemeClr val="bg1"/>
                </a:solidFill>
                <a:latin typeface="Lato Black" panose="020F0A02020204030203" pitchFamily="34" charset="0"/>
                <a:cs typeface="Poppins Medium" panose="00000600000000000000" pitchFamily="2" charset="0"/>
              </a:rPr>
              <a:t>metres</a:t>
            </a:r>
            <a:endParaRPr lang="en-US" sz="2800">
              <a:solidFill>
                <a:schemeClr val="bg1"/>
              </a:solidFill>
              <a:latin typeface="Lato Black" panose="020F0A02020204030203" pitchFamily="34" charset="0"/>
              <a:cs typeface="Poppins Medium" panose="00000600000000000000" pitchFamily="2" charset="0"/>
            </a:endParaRPr>
          </a:p>
          <a:p>
            <a:pPr>
              <a:spcAft>
                <a:spcPts val="600"/>
              </a:spcAft>
            </a:pPr>
            <a:r>
              <a:rPr lang="en-US" sz="2800">
                <a:solidFill>
                  <a:schemeClr val="bg1"/>
                </a:solidFill>
                <a:latin typeface="Lato Black" panose="020F0A02020204030203" pitchFamily="34" charset="0"/>
                <a:cs typeface="Poppins Medium" panose="00000600000000000000" pitchFamily="2" charset="0"/>
              </a:rPr>
              <a:t>The R2 Footwall Zone remains open up dip towards the No. 3 Footwall Zone as well as at depth towards the Morrison Footwall Cu-PGE Deposit, located 600 </a:t>
            </a:r>
            <a:r>
              <a:rPr lang="en-US" sz="2800" err="1">
                <a:solidFill>
                  <a:schemeClr val="bg1"/>
                </a:solidFill>
                <a:latin typeface="Lato Black" panose="020F0A02020204030203" pitchFamily="34" charset="0"/>
                <a:cs typeface="Poppins Medium" panose="00000600000000000000" pitchFamily="2" charset="0"/>
              </a:rPr>
              <a:t>metres</a:t>
            </a:r>
            <a:r>
              <a:rPr lang="en-US" sz="2800">
                <a:solidFill>
                  <a:schemeClr val="bg1"/>
                </a:solidFill>
                <a:latin typeface="Lato Black" panose="020F0A02020204030203" pitchFamily="34" charset="0"/>
                <a:cs typeface="Poppins Medium" panose="00000600000000000000" pitchFamily="2" charset="0"/>
              </a:rPr>
              <a:t> to the southwest</a:t>
            </a:r>
          </a:p>
        </p:txBody>
      </p:sp>
      <p:pic>
        <p:nvPicPr>
          <p:cNvPr id="12" name="Picture 11" descr="A white letter on a black background&#10;&#10;AI-generated content may be incorrect.">
            <a:extLst>
              <a:ext uri="{FF2B5EF4-FFF2-40B4-BE49-F238E27FC236}">
                <a16:creationId xmlns:a16="http://schemas.microsoft.com/office/drawing/2014/main" id="{A92FA806-085C-3DEB-6F60-FF21DF24E8E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64573" y="15851711"/>
            <a:ext cx="830699" cy="830699"/>
          </a:xfrm>
          <a:prstGeom prst="rect">
            <a:avLst/>
          </a:prstGeom>
        </p:spPr>
      </p:pic>
      <p:pic>
        <p:nvPicPr>
          <p:cNvPr id="15" name="Picture 14" descr="A white letter on a black background&#10;&#10;AI-generated content may be incorrect.">
            <a:extLst>
              <a:ext uri="{FF2B5EF4-FFF2-40B4-BE49-F238E27FC236}">
                <a16:creationId xmlns:a16="http://schemas.microsoft.com/office/drawing/2014/main" id="{A4213689-EAF6-81AB-DC21-20F79736EBA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62278" y="16736813"/>
            <a:ext cx="830699" cy="830699"/>
          </a:xfrm>
          <a:prstGeom prst="rect">
            <a:avLst/>
          </a:prstGeom>
        </p:spPr>
      </p:pic>
      <p:sp>
        <p:nvSpPr>
          <p:cNvPr id="19" name="TextBox 18">
            <a:extLst>
              <a:ext uri="{FF2B5EF4-FFF2-40B4-BE49-F238E27FC236}">
                <a16:creationId xmlns:a16="http://schemas.microsoft.com/office/drawing/2014/main" id="{63B01FD9-89C3-B183-9AF0-9AAD392C2D93}"/>
              </a:ext>
            </a:extLst>
          </p:cNvPr>
          <p:cNvSpPr txBox="1"/>
          <p:nvPr/>
        </p:nvSpPr>
        <p:spPr>
          <a:xfrm>
            <a:off x="548640" y="17300448"/>
            <a:ext cx="498855" cy="461665"/>
          </a:xfrm>
          <a:prstGeom prst="rect">
            <a:avLst/>
          </a:prstGeom>
          <a:noFill/>
        </p:spPr>
        <p:txBody>
          <a:bodyPr wrap="none">
            <a:spAutoFit/>
          </a:bodyPr>
          <a:lstStyle/>
          <a:p>
            <a:pPr>
              <a:defRPr sz="2400">
                <a:solidFill>
                  <a:srgbClr val="B4B9BE"/>
                </a:solidFill>
                <a:latin typeface="Poppins Bold"/>
              </a:defRPr>
            </a:pPr>
            <a:r>
              <a:rPr lang="en-CA"/>
              <a:t>18</a:t>
            </a:r>
            <a:endParaRPr/>
          </a:p>
        </p:txBody>
      </p:sp>
    </p:spTree>
    <p:extLst>
      <p:ext uri="{BB962C8B-B14F-4D97-AF65-F5344CB8AC3E}">
        <p14:creationId xmlns:p14="http://schemas.microsoft.com/office/powerpoint/2010/main" val="3929289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C3427A29-1863-C46D-039A-FD09B13A97DC}"/>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D31E5483-76F9-673F-9F1A-2AB5E8DB75B4}"/>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01D920F0-28E2-4D64-B3D0-516FB38B8D01}"/>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B204C4BA-612F-0189-6444-F07047A1F891}"/>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4" name="Text 23">
            <a:extLst>
              <a:ext uri="{FF2B5EF4-FFF2-40B4-BE49-F238E27FC236}">
                <a16:creationId xmlns:a16="http://schemas.microsoft.com/office/drawing/2014/main" id="{56A4EBC3-4E32-6E61-5477-2056E019C4AB}"/>
              </a:ext>
            </a:extLst>
          </p:cNvPr>
          <p:cNvSpPr/>
          <p:nvPr/>
        </p:nvSpPr>
        <p:spPr>
          <a:xfrm>
            <a:off x="5969746" y="809605"/>
            <a:ext cx="13184528"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Levack Mine</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Footwall Exploration Target Areas</a:t>
            </a:r>
            <a:endParaRPr lang="en-US" sz="7600">
              <a:solidFill>
                <a:srgbClr val="DED0B9"/>
              </a:solidFill>
              <a:latin typeface="Lato Black" panose="020F0A02020204030203" pitchFamily="34" charset="0"/>
            </a:endParaRPr>
          </a:p>
        </p:txBody>
      </p:sp>
      <p:pic>
        <p:nvPicPr>
          <p:cNvPr id="9" name="Picture 8">
            <a:extLst>
              <a:ext uri="{FF2B5EF4-FFF2-40B4-BE49-F238E27FC236}">
                <a16:creationId xmlns:a16="http://schemas.microsoft.com/office/drawing/2014/main" id="{BF3A1949-C139-9EE0-FDB0-3630D69F0FEC}"/>
              </a:ext>
            </a:extLst>
          </p:cNvPr>
          <p:cNvPicPr>
            <a:picLocks noChangeAspect="1"/>
          </p:cNvPicPr>
          <p:nvPr/>
        </p:nvPicPr>
        <p:blipFill>
          <a:blip r:embed="rId6"/>
          <a:srcRect r="10317"/>
          <a:stretch>
            <a:fillRect/>
          </a:stretch>
        </p:blipFill>
        <p:spPr>
          <a:xfrm>
            <a:off x="318585" y="2951658"/>
            <a:ext cx="11491397" cy="9954456"/>
          </a:xfrm>
          <a:prstGeom prst="rect">
            <a:avLst/>
          </a:prstGeom>
          <a:ln w="19050">
            <a:solidFill>
              <a:schemeClr val="bg1"/>
            </a:solidFill>
          </a:ln>
        </p:spPr>
      </p:pic>
      <p:cxnSp>
        <p:nvCxnSpPr>
          <p:cNvPr id="10" name="Straight Connector 9">
            <a:extLst>
              <a:ext uri="{FF2B5EF4-FFF2-40B4-BE49-F238E27FC236}">
                <a16:creationId xmlns:a16="http://schemas.microsoft.com/office/drawing/2014/main" id="{3064A489-A3DC-DBA3-FDE7-5C9E0D85AFED}"/>
              </a:ext>
            </a:extLst>
          </p:cNvPr>
          <p:cNvCxnSpPr/>
          <p:nvPr/>
        </p:nvCxnSpPr>
        <p:spPr>
          <a:xfrm>
            <a:off x="7691131" y="7107566"/>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CA05C1E8-C0E5-3A8B-EB2A-A6A4B7901FBF}"/>
              </a:ext>
            </a:extLst>
          </p:cNvPr>
          <p:cNvGrpSpPr/>
          <p:nvPr/>
        </p:nvGrpSpPr>
        <p:grpSpPr>
          <a:xfrm>
            <a:off x="10130567" y="10990058"/>
            <a:ext cx="1726973" cy="1155787"/>
            <a:chOff x="8142490" y="5139165"/>
            <a:chExt cx="1077409" cy="721060"/>
          </a:xfrm>
        </p:grpSpPr>
        <p:cxnSp>
          <p:nvCxnSpPr>
            <p:cNvPr id="12" name="Straight Connector 11">
              <a:extLst>
                <a:ext uri="{FF2B5EF4-FFF2-40B4-BE49-F238E27FC236}">
                  <a16:creationId xmlns:a16="http://schemas.microsoft.com/office/drawing/2014/main" id="{DD76875D-2EF4-AEB9-2EDB-2B802123D9E6}"/>
                </a:ext>
              </a:extLst>
            </p:cNvPr>
            <p:cNvCxnSpPr>
              <a:cxnSpLocks/>
            </p:cNvCxnSpPr>
            <p:nvPr/>
          </p:nvCxnSpPr>
          <p:spPr>
            <a:xfrm>
              <a:off x="8142490" y="5517161"/>
              <a:ext cx="1024851" cy="0"/>
            </a:xfrm>
            <a:prstGeom prst="line">
              <a:avLst/>
            </a:prstGeom>
            <a:ln w="3048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89A7DB2-4E8C-6194-5F59-B1B40101E7C4}"/>
                </a:ext>
              </a:extLst>
            </p:cNvPr>
            <p:cNvSpPr txBox="1"/>
            <p:nvPr/>
          </p:nvSpPr>
          <p:spPr>
            <a:xfrm>
              <a:off x="8142490" y="5495402"/>
              <a:ext cx="1077409" cy="364823"/>
            </a:xfrm>
            <a:prstGeom prst="rect">
              <a:avLst/>
            </a:prstGeom>
            <a:noFill/>
          </p:spPr>
          <p:txBody>
            <a:bodyPr wrap="square" rtlCol="0">
              <a:spAutoFit/>
            </a:bodyPr>
            <a:lstStyle/>
            <a:p>
              <a:pPr algn="ctr"/>
              <a:r>
                <a:rPr lang="en-CA" sz="3200" b="1">
                  <a:solidFill>
                    <a:schemeClr val="bg1">
                      <a:lumMod val="95000"/>
                    </a:schemeClr>
                  </a:solidFill>
                </a:rPr>
                <a:t>100 ft</a:t>
              </a:r>
            </a:p>
          </p:txBody>
        </p:sp>
        <p:sp>
          <p:nvSpPr>
            <p:cNvPr id="15" name="TextBox 14">
              <a:extLst>
                <a:ext uri="{FF2B5EF4-FFF2-40B4-BE49-F238E27FC236}">
                  <a16:creationId xmlns:a16="http://schemas.microsoft.com/office/drawing/2014/main" id="{BF0EC604-3C33-6068-B324-F47319B15E40}"/>
                </a:ext>
              </a:extLst>
            </p:cNvPr>
            <p:cNvSpPr txBox="1"/>
            <p:nvPr/>
          </p:nvSpPr>
          <p:spPr>
            <a:xfrm>
              <a:off x="8272894" y="5139165"/>
              <a:ext cx="859532" cy="364823"/>
            </a:xfrm>
            <a:prstGeom prst="rect">
              <a:avLst/>
            </a:prstGeom>
            <a:noFill/>
          </p:spPr>
          <p:txBody>
            <a:bodyPr wrap="square" rtlCol="0">
              <a:spAutoFit/>
            </a:bodyPr>
            <a:lstStyle/>
            <a:p>
              <a:pPr algn="ctr"/>
              <a:r>
                <a:rPr lang="en-CA" sz="3200" b="1">
                  <a:solidFill>
                    <a:schemeClr val="bg1">
                      <a:lumMod val="95000"/>
                    </a:schemeClr>
                  </a:solidFill>
                </a:rPr>
                <a:t>30 m</a:t>
              </a:r>
            </a:p>
          </p:txBody>
        </p:sp>
      </p:grpSp>
      <p:sp>
        <p:nvSpPr>
          <p:cNvPr id="16" name="TextBox 15">
            <a:extLst>
              <a:ext uri="{FF2B5EF4-FFF2-40B4-BE49-F238E27FC236}">
                <a16:creationId xmlns:a16="http://schemas.microsoft.com/office/drawing/2014/main" id="{032CD88A-AD9D-80BD-5133-4CFAA8068D7C}"/>
              </a:ext>
            </a:extLst>
          </p:cNvPr>
          <p:cNvSpPr txBox="1"/>
          <p:nvPr/>
        </p:nvSpPr>
        <p:spPr>
          <a:xfrm>
            <a:off x="5891607" y="5584214"/>
            <a:ext cx="3528557" cy="1077218"/>
          </a:xfrm>
          <a:prstGeom prst="rect">
            <a:avLst/>
          </a:prstGeom>
          <a:noFill/>
        </p:spPr>
        <p:txBody>
          <a:bodyPr wrap="square" rtlCol="0">
            <a:spAutoFit/>
          </a:bodyPr>
          <a:lstStyle/>
          <a:p>
            <a:pPr algn="ctr"/>
            <a:r>
              <a:rPr lang="en-CA" sz="3200" b="1">
                <a:solidFill>
                  <a:srgbClr val="FFC000"/>
                </a:solidFill>
              </a:rPr>
              <a:t>Narrow Sub-vertical veins</a:t>
            </a:r>
          </a:p>
        </p:txBody>
      </p:sp>
      <p:sp>
        <p:nvSpPr>
          <p:cNvPr id="17" name="TextBox 16">
            <a:extLst>
              <a:ext uri="{FF2B5EF4-FFF2-40B4-BE49-F238E27FC236}">
                <a16:creationId xmlns:a16="http://schemas.microsoft.com/office/drawing/2014/main" id="{4C344D42-AC27-6DD9-7C98-49D648062142}"/>
              </a:ext>
            </a:extLst>
          </p:cNvPr>
          <p:cNvSpPr txBox="1"/>
          <p:nvPr/>
        </p:nvSpPr>
        <p:spPr>
          <a:xfrm>
            <a:off x="2820662" y="9519975"/>
            <a:ext cx="3761408" cy="1077218"/>
          </a:xfrm>
          <a:prstGeom prst="rect">
            <a:avLst/>
          </a:prstGeom>
          <a:noFill/>
        </p:spPr>
        <p:txBody>
          <a:bodyPr wrap="square" rtlCol="0">
            <a:spAutoFit/>
          </a:bodyPr>
          <a:lstStyle/>
          <a:p>
            <a:pPr algn="ctr"/>
            <a:r>
              <a:rPr lang="en-CA" sz="3200" b="1">
                <a:solidFill>
                  <a:srgbClr val="FFC000"/>
                </a:solidFill>
              </a:rPr>
              <a:t>Thick Shallow Dipping veins</a:t>
            </a:r>
          </a:p>
        </p:txBody>
      </p:sp>
      <p:sp>
        <p:nvSpPr>
          <p:cNvPr id="18" name="TextBox 17">
            <a:extLst>
              <a:ext uri="{FF2B5EF4-FFF2-40B4-BE49-F238E27FC236}">
                <a16:creationId xmlns:a16="http://schemas.microsoft.com/office/drawing/2014/main" id="{1EDF2DCE-5F7C-1F46-ACD5-AAD4BFE28BCF}"/>
              </a:ext>
            </a:extLst>
          </p:cNvPr>
          <p:cNvSpPr txBox="1"/>
          <p:nvPr/>
        </p:nvSpPr>
        <p:spPr>
          <a:xfrm>
            <a:off x="485467" y="7194585"/>
            <a:ext cx="2851157" cy="995016"/>
          </a:xfrm>
          <a:prstGeom prst="rect">
            <a:avLst/>
          </a:prstGeom>
          <a:noFill/>
        </p:spPr>
        <p:txBody>
          <a:bodyPr wrap="square" rtlCol="0">
            <a:spAutoFit/>
          </a:bodyPr>
          <a:lstStyle/>
          <a:p>
            <a:pPr algn="ctr"/>
            <a:r>
              <a:rPr lang="en-CA" sz="2933" b="1">
                <a:solidFill>
                  <a:srgbClr val="FFC000"/>
                </a:solidFill>
              </a:rPr>
              <a:t>Narrow Sub-vertical veins</a:t>
            </a:r>
          </a:p>
        </p:txBody>
      </p:sp>
      <p:sp>
        <p:nvSpPr>
          <p:cNvPr id="19" name="TextBox 18">
            <a:extLst>
              <a:ext uri="{FF2B5EF4-FFF2-40B4-BE49-F238E27FC236}">
                <a16:creationId xmlns:a16="http://schemas.microsoft.com/office/drawing/2014/main" id="{6831B94D-6D1C-083A-0073-DEC6FD597571}"/>
              </a:ext>
            </a:extLst>
          </p:cNvPr>
          <p:cNvSpPr txBox="1"/>
          <p:nvPr/>
        </p:nvSpPr>
        <p:spPr>
          <a:xfrm>
            <a:off x="3763346" y="2979901"/>
            <a:ext cx="7898648" cy="1077218"/>
          </a:xfrm>
          <a:prstGeom prst="rect">
            <a:avLst/>
          </a:prstGeom>
          <a:solidFill>
            <a:schemeClr val="tx1"/>
          </a:solidFill>
        </p:spPr>
        <p:txBody>
          <a:bodyPr wrap="square" rtlCol="0">
            <a:spAutoFit/>
          </a:bodyPr>
          <a:lstStyle/>
          <a:p>
            <a:pPr algn="ctr"/>
            <a:r>
              <a:rPr lang="en-CA" sz="3200" b="1">
                <a:solidFill>
                  <a:schemeClr val="bg1"/>
                </a:solidFill>
              </a:rPr>
              <a:t>Morrison 4300 Level Development Back Mapping</a:t>
            </a:r>
          </a:p>
        </p:txBody>
      </p:sp>
      <p:sp>
        <p:nvSpPr>
          <p:cNvPr id="20" name="TextBox 19">
            <a:extLst>
              <a:ext uri="{FF2B5EF4-FFF2-40B4-BE49-F238E27FC236}">
                <a16:creationId xmlns:a16="http://schemas.microsoft.com/office/drawing/2014/main" id="{DF0EBA2B-1466-B65E-81A9-D4A7AF3BA23E}"/>
              </a:ext>
            </a:extLst>
          </p:cNvPr>
          <p:cNvSpPr txBox="1"/>
          <p:nvPr/>
        </p:nvSpPr>
        <p:spPr>
          <a:xfrm>
            <a:off x="6044738" y="11491872"/>
            <a:ext cx="3874381" cy="1077218"/>
          </a:xfrm>
          <a:prstGeom prst="rect">
            <a:avLst/>
          </a:prstGeom>
          <a:noFill/>
        </p:spPr>
        <p:txBody>
          <a:bodyPr wrap="square" rtlCol="0">
            <a:spAutoFit/>
          </a:bodyPr>
          <a:lstStyle/>
          <a:p>
            <a:pPr algn="ctr"/>
            <a:r>
              <a:rPr lang="en-CA" sz="3200" b="1">
                <a:solidFill>
                  <a:srgbClr val="FFC000"/>
                </a:solidFill>
              </a:rPr>
              <a:t>Narrow Sub-vertical veins</a:t>
            </a:r>
          </a:p>
        </p:txBody>
      </p:sp>
      <p:grpSp>
        <p:nvGrpSpPr>
          <p:cNvPr id="21" name="Group 20">
            <a:extLst>
              <a:ext uri="{FF2B5EF4-FFF2-40B4-BE49-F238E27FC236}">
                <a16:creationId xmlns:a16="http://schemas.microsoft.com/office/drawing/2014/main" id="{D6656831-6DCA-8BB4-A70F-BC25664A0DDE}"/>
              </a:ext>
            </a:extLst>
          </p:cNvPr>
          <p:cNvGrpSpPr/>
          <p:nvPr/>
        </p:nvGrpSpPr>
        <p:grpSpPr>
          <a:xfrm>
            <a:off x="10374534" y="9796984"/>
            <a:ext cx="1416907" cy="1124454"/>
            <a:chOff x="320156" y="1016795"/>
            <a:chExt cx="436031" cy="623192"/>
          </a:xfrm>
        </p:grpSpPr>
        <p:cxnSp>
          <p:nvCxnSpPr>
            <p:cNvPr id="22" name="Straight Arrow Connector 21">
              <a:extLst>
                <a:ext uri="{FF2B5EF4-FFF2-40B4-BE49-F238E27FC236}">
                  <a16:creationId xmlns:a16="http://schemas.microsoft.com/office/drawing/2014/main" id="{C8F3A4BF-8F72-932A-4ADF-D29A462010B8}"/>
                </a:ext>
              </a:extLst>
            </p:cNvPr>
            <p:cNvCxnSpPr>
              <a:cxnSpLocks/>
            </p:cNvCxnSpPr>
            <p:nvPr/>
          </p:nvCxnSpPr>
          <p:spPr>
            <a:xfrm flipV="1">
              <a:off x="320156" y="1303445"/>
              <a:ext cx="161394" cy="336542"/>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AA8BCB73-86CF-386A-BD64-34EE8A36ECC9}"/>
                </a:ext>
              </a:extLst>
            </p:cNvPr>
            <p:cNvSpPr txBox="1"/>
            <p:nvPr/>
          </p:nvSpPr>
          <p:spPr>
            <a:xfrm>
              <a:off x="329984" y="1016795"/>
              <a:ext cx="426203" cy="324093"/>
            </a:xfrm>
            <a:prstGeom prst="rect">
              <a:avLst/>
            </a:prstGeom>
            <a:noFill/>
          </p:spPr>
          <p:txBody>
            <a:bodyPr wrap="square" rtlCol="0">
              <a:spAutoFit/>
            </a:bodyPr>
            <a:lstStyle/>
            <a:p>
              <a:pPr algn="ctr"/>
              <a:r>
                <a:rPr lang="en-CA" sz="3200" b="1">
                  <a:solidFill>
                    <a:schemeClr val="bg1"/>
                  </a:solidFill>
                </a:rPr>
                <a:t>N</a:t>
              </a:r>
            </a:p>
          </p:txBody>
        </p:sp>
      </p:grpSp>
      <p:pic>
        <p:nvPicPr>
          <p:cNvPr id="24" name="Picture 23">
            <a:extLst>
              <a:ext uri="{FF2B5EF4-FFF2-40B4-BE49-F238E27FC236}">
                <a16:creationId xmlns:a16="http://schemas.microsoft.com/office/drawing/2014/main" id="{E2E9B416-8660-E04C-0296-3AD7C495652D}"/>
              </a:ext>
            </a:extLst>
          </p:cNvPr>
          <p:cNvPicPr>
            <a:picLocks noChangeAspect="1"/>
          </p:cNvPicPr>
          <p:nvPr/>
        </p:nvPicPr>
        <p:blipFill>
          <a:blip r:embed="rId7"/>
          <a:stretch>
            <a:fillRect/>
          </a:stretch>
        </p:blipFill>
        <p:spPr>
          <a:xfrm>
            <a:off x="12480030" y="2963270"/>
            <a:ext cx="11438795" cy="9920464"/>
          </a:xfrm>
          <a:prstGeom prst="rect">
            <a:avLst/>
          </a:prstGeom>
          <a:ln w="28575">
            <a:solidFill>
              <a:schemeClr val="bg1"/>
            </a:solidFill>
          </a:ln>
        </p:spPr>
      </p:pic>
      <p:sp>
        <p:nvSpPr>
          <p:cNvPr id="25" name="Rectangle 6">
            <a:extLst>
              <a:ext uri="{FF2B5EF4-FFF2-40B4-BE49-F238E27FC236}">
                <a16:creationId xmlns:a16="http://schemas.microsoft.com/office/drawing/2014/main" id="{7C01C366-6684-A776-08BE-48239686155D}"/>
              </a:ext>
            </a:extLst>
          </p:cNvPr>
          <p:cNvSpPr txBox="1">
            <a:spLocks noChangeArrowheads="1"/>
          </p:cNvSpPr>
          <p:nvPr/>
        </p:nvSpPr>
        <p:spPr>
          <a:xfrm>
            <a:off x="24631804" y="12358317"/>
            <a:ext cx="394461" cy="289235"/>
          </a:xfrm>
          <a:prstGeom prst="rect">
            <a:avLst/>
          </a:prstGeom>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CA" sz="2000" b="1">
              <a:solidFill>
                <a:schemeClr val="bg1"/>
              </a:solidFill>
            </a:endParaRPr>
          </a:p>
        </p:txBody>
      </p:sp>
      <p:cxnSp>
        <p:nvCxnSpPr>
          <p:cNvPr id="26" name="Straight Connector 25">
            <a:extLst>
              <a:ext uri="{FF2B5EF4-FFF2-40B4-BE49-F238E27FC236}">
                <a16:creationId xmlns:a16="http://schemas.microsoft.com/office/drawing/2014/main" id="{7C123177-2424-CFCF-2255-1F64ABC1FDC1}"/>
              </a:ext>
            </a:extLst>
          </p:cNvPr>
          <p:cNvCxnSpPr/>
          <p:nvPr/>
        </p:nvCxnSpPr>
        <p:spPr>
          <a:xfrm>
            <a:off x="19811168" y="7122675"/>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7" name="Group 26">
            <a:extLst>
              <a:ext uri="{FF2B5EF4-FFF2-40B4-BE49-F238E27FC236}">
                <a16:creationId xmlns:a16="http://schemas.microsoft.com/office/drawing/2014/main" id="{9CE7D266-62AD-31F5-5BBB-0F1B3FA7B9ED}"/>
              </a:ext>
            </a:extLst>
          </p:cNvPr>
          <p:cNvGrpSpPr/>
          <p:nvPr/>
        </p:nvGrpSpPr>
        <p:grpSpPr>
          <a:xfrm>
            <a:off x="21968362" y="11045870"/>
            <a:ext cx="1721912" cy="1251791"/>
            <a:chOff x="8142490" y="5078047"/>
            <a:chExt cx="1077409" cy="783251"/>
          </a:xfrm>
        </p:grpSpPr>
        <p:cxnSp>
          <p:nvCxnSpPr>
            <p:cNvPr id="28" name="Straight Connector 27">
              <a:extLst>
                <a:ext uri="{FF2B5EF4-FFF2-40B4-BE49-F238E27FC236}">
                  <a16:creationId xmlns:a16="http://schemas.microsoft.com/office/drawing/2014/main" id="{FF9A07E2-B7A8-78B9-4476-30333FFA2C7C}"/>
                </a:ext>
              </a:extLst>
            </p:cNvPr>
            <p:cNvCxnSpPr>
              <a:cxnSpLocks/>
            </p:cNvCxnSpPr>
            <p:nvPr/>
          </p:nvCxnSpPr>
          <p:spPr>
            <a:xfrm>
              <a:off x="8142490" y="5517161"/>
              <a:ext cx="1024851" cy="0"/>
            </a:xfrm>
            <a:prstGeom prst="line">
              <a:avLst/>
            </a:prstGeom>
            <a:ln w="3048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F1168A86-094C-3499-8781-DEC8072FAD56}"/>
                </a:ext>
              </a:extLst>
            </p:cNvPr>
            <p:cNvSpPr txBox="1"/>
            <p:nvPr/>
          </p:nvSpPr>
          <p:spPr>
            <a:xfrm>
              <a:off x="8142490" y="5495402"/>
              <a:ext cx="1077409" cy="365896"/>
            </a:xfrm>
            <a:prstGeom prst="rect">
              <a:avLst/>
            </a:prstGeom>
            <a:noFill/>
          </p:spPr>
          <p:txBody>
            <a:bodyPr wrap="square" rtlCol="0">
              <a:spAutoFit/>
            </a:bodyPr>
            <a:lstStyle/>
            <a:p>
              <a:pPr algn="ctr"/>
              <a:r>
                <a:rPr lang="en-CA" sz="3200" b="1">
                  <a:solidFill>
                    <a:schemeClr val="bg1">
                      <a:lumMod val="95000"/>
                    </a:schemeClr>
                  </a:solidFill>
                </a:rPr>
                <a:t>100 ft</a:t>
              </a:r>
            </a:p>
          </p:txBody>
        </p:sp>
        <p:sp>
          <p:nvSpPr>
            <p:cNvPr id="30" name="TextBox 29">
              <a:extLst>
                <a:ext uri="{FF2B5EF4-FFF2-40B4-BE49-F238E27FC236}">
                  <a16:creationId xmlns:a16="http://schemas.microsoft.com/office/drawing/2014/main" id="{FCEDF685-0064-FF58-10FD-08303C0E63AF}"/>
                </a:ext>
              </a:extLst>
            </p:cNvPr>
            <p:cNvSpPr txBox="1"/>
            <p:nvPr/>
          </p:nvSpPr>
          <p:spPr>
            <a:xfrm>
              <a:off x="8227257" y="5078047"/>
              <a:ext cx="859530" cy="365896"/>
            </a:xfrm>
            <a:prstGeom prst="rect">
              <a:avLst/>
            </a:prstGeom>
            <a:noFill/>
          </p:spPr>
          <p:txBody>
            <a:bodyPr wrap="square" rtlCol="0">
              <a:spAutoFit/>
            </a:bodyPr>
            <a:lstStyle/>
            <a:p>
              <a:pPr algn="ctr"/>
              <a:r>
                <a:rPr lang="en-CA" sz="3200" b="1">
                  <a:solidFill>
                    <a:schemeClr val="bg1">
                      <a:lumMod val="95000"/>
                    </a:schemeClr>
                  </a:solidFill>
                </a:rPr>
                <a:t>30 m</a:t>
              </a:r>
            </a:p>
          </p:txBody>
        </p:sp>
      </p:grpSp>
      <p:pic>
        <p:nvPicPr>
          <p:cNvPr id="31" name="Picture 30">
            <a:extLst>
              <a:ext uri="{FF2B5EF4-FFF2-40B4-BE49-F238E27FC236}">
                <a16:creationId xmlns:a16="http://schemas.microsoft.com/office/drawing/2014/main" id="{6FA3D206-7A20-D648-9F44-E1890A4668CF}"/>
              </a:ext>
            </a:extLst>
          </p:cNvPr>
          <p:cNvPicPr>
            <a:picLocks noChangeAspect="1"/>
          </p:cNvPicPr>
          <p:nvPr/>
        </p:nvPicPr>
        <p:blipFill>
          <a:blip r:embed="rId8"/>
          <a:stretch>
            <a:fillRect/>
          </a:stretch>
        </p:blipFill>
        <p:spPr>
          <a:xfrm>
            <a:off x="20799667" y="2953122"/>
            <a:ext cx="3118283" cy="3075880"/>
          </a:xfrm>
          <a:prstGeom prst="rect">
            <a:avLst/>
          </a:prstGeom>
          <a:ln>
            <a:solidFill>
              <a:schemeClr val="bg1"/>
            </a:solidFill>
          </a:ln>
        </p:spPr>
      </p:pic>
      <p:sp>
        <p:nvSpPr>
          <p:cNvPr id="32" name="Freeform: Shape 31">
            <a:extLst>
              <a:ext uri="{FF2B5EF4-FFF2-40B4-BE49-F238E27FC236}">
                <a16:creationId xmlns:a16="http://schemas.microsoft.com/office/drawing/2014/main" id="{3AE2A51D-660B-33BA-3C00-4465FC782F13}"/>
              </a:ext>
            </a:extLst>
          </p:cNvPr>
          <p:cNvSpPr/>
          <p:nvPr/>
        </p:nvSpPr>
        <p:spPr>
          <a:xfrm>
            <a:off x="17027082" y="4368132"/>
            <a:ext cx="1918077" cy="3288133"/>
          </a:xfrm>
          <a:custGeom>
            <a:avLst/>
            <a:gdLst>
              <a:gd name="csX0" fmla="*/ 1200150 w 1200150"/>
              <a:gd name="csY0" fmla="*/ 0 h 2057400"/>
              <a:gd name="csX1" fmla="*/ 977900 w 1200150"/>
              <a:gd name="csY1" fmla="*/ 234950 h 2057400"/>
              <a:gd name="csX2" fmla="*/ 889000 w 1200150"/>
              <a:gd name="csY2" fmla="*/ 495300 h 2057400"/>
              <a:gd name="csX3" fmla="*/ 812800 w 1200150"/>
              <a:gd name="csY3" fmla="*/ 755650 h 2057400"/>
              <a:gd name="csX4" fmla="*/ 800100 w 1200150"/>
              <a:gd name="csY4" fmla="*/ 920750 h 2057400"/>
              <a:gd name="csX5" fmla="*/ 730250 w 1200150"/>
              <a:gd name="csY5" fmla="*/ 1009650 h 2057400"/>
              <a:gd name="csX6" fmla="*/ 590550 w 1200150"/>
              <a:gd name="csY6" fmla="*/ 1123950 h 2057400"/>
              <a:gd name="csX7" fmla="*/ 438150 w 1200150"/>
              <a:gd name="csY7" fmla="*/ 1327150 h 2057400"/>
              <a:gd name="csX8" fmla="*/ 393700 w 1200150"/>
              <a:gd name="csY8" fmla="*/ 1409700 h 2057400"/>
              <a:gd name="csX9" fmla="*/ 406400 w 1200150"/>
              <a:gd name="csY9" fmla="*/ 1530350 h 2057400"/>
              <a:gd name="csX10" fmla="*/ 361950 w 1200150"/>
              <a:gd name="csY10" fmla="*/ 1670050 h 2057400"/>
              <a:gd name="csX11" fmla="*/ 228600 w 1200150"/>
              <a:gd name="csY11" fmla="*/ 1835150 h 2057400"/>
              <a:gd name="csX12" fmla="*/ 0 w 1200150"/>
              <a:gd name="csY12" fmla="*/ 2057400 h 2057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200150" h="2057400">
                <a:moveTo>
                  <a:pt x="1200150" y="0"/>
                </a:moveTo>
                <a:lnTo>
                  <a:pt x="977900" y="234950"/>
                </a:lnTo>
                <a:lnTo>
                  <a:pt x="889000" y="495300"/>
                </a:lnTo>
                <a:lnTo>
                  <a:pt x="812800" y="755650"/>
                </a:lnTo>
                <a:lnTo>
                  <a:pt x="800100" y="920750"/>
                </a:lnTo>
                <a:lnTo>
                  <a:pt x="730250" y="1009650"/>
                </a:lnTo>
                <a:lnTo>
                  <a:pt x="590550" y="1123950"/>
                </a:lnTo>
                <a:lnTo>
                  <a:pt x="438150" y="1327150"/>
                </a:lnTo>
                <a:lnTo>
                  <a:pt x="393700" y="1409700"/>
                </a:lnTo>
                <a:lnTo>
                  <a:pt x="406400" y="1530350"/>
                </a:lnTo>
                <a:lnTo>
                  <a:pt x="361950" y="1670050"/>
                </a:lnTo>
                <a:lnTo>
                  <a:pt x="228600" y="1835150"/>
                </a:lnTo>
                <a:lnTo>
                  <a:pt x="0" y="2057400"/>
                </a:lnTo>
              </a:path>
            </a:pathLst>
          </a:cu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33" name="Freeform: Shape 32">
            <a:extLst>
              <a:ext uri="{FF2B5EF4-FFF2-40B4-BE49-F238E27FC236}">
                <a16:creationId xmlns:a16="http://schemas.microsoft.com/office/drawing/2014/main" id="{0AF43392-715C-3386-3091-3E24A643D679}"/>
              </a:ext>
            </a:extLst>
          </p:cNvPr>
          <p:cNvSpPr/>
          <p:nvPr/>
        </p:nvSpPr>
        <p:spPr>
          <a:xfrm>
            <a:off x="15900591" y="4977047"/>
            <a:ext cx="395795" cy="2192088"/>
          </a:xfrm>
          <a:custGeom>
            <a:avLst/>
            <a:gdLst>
              <a:gd name="csX0" fmla="*/ 0 w 247650"/>
              <a:gd name="csY0" fmla="*/ 0 h 1371600"/>
              <a:gd name="csX1" fmla="*/ 184150 w 247650"/>
              <a:gd name="csY1" fmla="*/ 444500 h 1371600"/>
              <a:gd name="csX2" fmla="*/ 203200 w 247650"/>
              <a:gd name="csY2" fmla="*/ 781050 h 1371600"/>
              <a:gd name="csX3" fmla="*/ 158750 w 247650"/>
              <a:gd name="csY3" fmla="*/ 971550 h 1371600"/>
              <a:gd name="csX4" fmla="*/ 152400 w 247650"/>
              <a:gd name="csY4" fmla="*/ 1104900 h 1371600"/>
              <a:gd name="csX5" fmla="*/ 247650 w 247650"/>
              <a:gd name="csY5" fmla="*/ 1371600 h 1371600"/>
            </a:gdLst>
            <a:ahLst/>
            <a:cxnLst>
              <a:cxn ang="0">
                <a:pos x="csX0" y="csY0"/>
              </a:cxn>
              <a:cxn ang="0">
                <a:pos x="csX1" y="csY1"/>
              </a:cxn>
              <a:cxn ang="0">
                <a:pos x="csX2" y="csY2"/>
              </a:cxn>
              <a:cxn ang="0">
                <a:pos x="csX3" y="csY3"/>
              </a:cxn>
              <a:cxn ang="0">
                <a:pos x="csX4" y="csY4"/>
              </a:cxn>
              <a:cxn ang="0">
                <a:pos x="csX5" y="csY5"/>
              </a:cxn>
            </a:cxnLst>
            <a:rect l="l" t="t" r="r" b="b"/>
            <a:pathLst>
              <a:path w="247650" h="1371600">
                <a:moveTo>
                  <a:pt x="0" y="0"/>
                </a:moveTo>
                <a:lnTo>
                  <a:pt x="184150" y="444500"/>
                </a:lnTo>
                <a:lnTo>
                  <a:pt x="203200" y="781050"/>
                </a:lnTo>
                <a:lnTo>
                  <a:pt x="158750" y="971550"/>
                </a:lnTo>
                <a:lnTo>
                  <a:pt x="152400" y="1104900"/>
                </a:lnTo>
                <a:lnTo>
                  <a:pt x="247650" y="1371600"/>
                </a:lnTo>
              </a:path>
            </a:pathLst>
          </a:cu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34" name="Freeform: Shape 33">
            <a:extLst>
              <a:ext uri="{FF2B5EF4-FFF2-40B4-BE49-F238E27FC236}">
                <a16:creationId xmlns:a16="http://schemas.microsoft.com/office/drawing/2014/main" id="{1470246F-3581-DFE3-B601-2ACA66B7A435}"/>
              </a:ext>
            </a:extLst>
          </p:cNvPr>
          <p:cNvSpPr/>
          <p:nvPr/>
        </p:nvSpPr>
        <p:spPr>
          <a:xfrm>
            <a:off x="16205047" y="6336954"/>
            <a:ext cx="750995" cy="862627"/>
          </a:xfrm>
          <a:custGeom>
            <a:avLst/>
            <a:gdLst>
              <a:gd name="csX0" fmla="*/ 0 w 469900"/>
              <a:gd name="csY0" fmla="*/ 0 h 539750"/>
              <a:gd name="csX1" fmla="*/ 44450 w 469900"/>
              <a:gd name="csY1" fmla="*/ 146050 h 539750"/>
              <a:gd name="csX2" fmla="*/ 120650 w 469900"/>
              <a:gd name="csY2" fmla="*/ 266700 h 539750"/>
              <a:gd name="csX3" fmla="*/ 260350 w 469900"/>
              <a:gd name="csY3" fmla="*/ 419100 h 539750"/>
              <a:gd name="csX4" fmla="*/ 330200 w 469900"/>
              <a:gd name="csY4" fmla="*/ 457200 h 539750"/>
              <a:gd name="csX5" fmla="*/ 469900 w 469900"/>
              <a:gd name="csY5" fmla="*/ 539750 h 539750"/>
            </a:gdLst>
            <a:ahLst/>
            <a:cxnLst>
              <a:cxn ang="0">
                <a:pos x="csX0" y="csY0"/>
              </a:cxn>
              <a:cxn ang="0">
                <a:pos x="csX1" y="csY1"/>
              </a:cxn>
              <a:cxn ang="0">
                <a:pos x="csX2" y="csY2"/>
              </a:cxn>
              <a:cxn ang="0">
                <a:pos x="csX3" y="csY3"/>
              </a:cxn>
              <a:cxn ang="0">
                <a:pos x="csX4" y="csY4"/>
              </a:cxn>
              <a:cxn ang="0">
                <a:pos x="csX5" y="csY5"/>
              </a:cxn>
            </a:cxnLst>
            <a:rect l="l" t="t" r="r" b="b"/>
            <a:pathLst>
              <a:path w="469900" h="539750">
                <a:moveTo>
                  <a:pt x="0" y="0"/>
                </a:moveTo>
                <a:lnTo>
                  <a:pt x="44450" y="146050"/>
                </a:lnTo>
                <a:lnTo>
                  <a:pt x="120650" y="266700"/>
                </a:lnTo>
                <a:lnTo>
                  <a:pt x="260350" y="419100"/>
                </a:lnTo>
                <a:lnTo>
                  <a:pt x="330200" y="457200"/>
                </a:lnTo>
                <a:lnTo>
                  <a:pt x="469900" y="539750"/>
                </a:lnTo>
              </a:path>
            </a:pathLst>
          </a:cu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35" name="Freeform: Shape 34">
            <a:extLst>
              <a:ext uri="{FF2B5EF4-FFF2-40B4-BE49-F238E27FC236}">
                <a16:creationId xmlns:a16="http://schemas.microsoft.com/office/drawing/2014/main" id="{E1D2731C-0B78-61D2-EE41-4E7B00681645}"/>
              </a:ext>
            </a:extLst>
          </p:cNvPr>
          <p:cNvSpPr/>
          <p:nvPr/>
        </p:nvSpPr>
        <p:spPr>
          <a:xfrm>
            <a:off x="13820134" y="7098096"/>
            <a:ext cx="2872043" cy="1704957"/>
          </a:xfrm>
          <a:custGeom>
            <a:avLst/>
            <a:gdLst>
              <a:gd name="csX0" fmla="*/ 1797050 w 1797050"/>
              <a:gd name="csY0" fmla="*/ 0 h 1066800"/>
              <a:gd name="csX1" fmla="*/ 1625600 w 1797050"/>
              <a:gd name="csY1" fmla="*/ 95250 h 1066800"/>
              <a:gd name="csX2" fmla="*/ 1466850 w 1797050"/>
              <a:gd name="csY2" fmla="*/ 254000 h 1066800"/>
              <a:gd name="csX3" fmla="*/ 1352550 w 1797050"/>
              <a:gd name="csY3" fmla="*/ 381000 h 1066800"/>
              <a:gd name="csX4" fmla="*/ 1181100 w 1797050"/>
              <a:gd name="csY4" fmla="*/ 565150 h 1066800"/>
              <a:gd name="csX5" fmla="*/ 1066800 w 1797050"/>
              <a:gd name="csY5" fmla="*/ 641350 h 1066800"/>
              <a:gd name="csX6" fmla="*/ 844550 w 1797050"/>
              <a:gd name="csY6" fmla="*/ 730250 h 1066800"/>
              <a:gd name="csX7" fmla="*/ 711200 w 1797050"/>
              <a:gd name="csY7" fmla="*/ 793750 h 1066800"/>
              <a:gd name="csX8" fmla="*/ 596900 w 1797050"/>
              <a:gd name="csY8" fmla="*/ 857250 h 1066800"/>
              <a:gd name="csX9" fmla="*/ 450850 w 1797050"/>
              <a:gd name="csY9" fmla="*/ 908050 h 1066800"/>
              <a:gd name="csX10" fmla="*/ 0 w 1797050"/>
              <a:gd name="csY10" fmla="*/ 1066800 h 10668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797050" h="1066800">
                <a:moveTo>
                  <a:pt x="1797050" y="0"/>
                </a:moveTo>
                <a:lnTo>
                  <a:pt x="1625600" y="95250"/>
                </a:lnTo>
                <a:lnTo>
                  <a:pt x="1466850" y="254000"/>
                </a:lnTo>
                <a:lnTo>
                  <a:pt x="1352550" y="381000"/>
                </a:lnTo>
                <a:lnTo>
                  <a:pt x="1181100" y="565150"/>
                </a:lnTo>
                <a:lnTo>
                  <a:pt x="1066800" y="641350"/>
                </a:lnTo>
                <a:lnTo>
                  <a:pt x="844550" y="730250"/>
                </a:lnTo>
                <a:lnTo>
                  <a:pt x="711200" y="793750"/>
                </a:lnTo>
                <a:lnTo>
                  <a:pt x="596900" y="857250"/>
                </a:lnTo>
                <a:lnTo>
                  <a:pt x="450850" y="908050"/>
                </a:lnTo>
                <a:lnTo>
                  <a:pt x="0" y="1066800"/>
                </a:lnTo>
              </a:path>
            </a:pathLst>
          </a:cu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36" name="Freeform: Shape 35">
            <a:extLst>
              <a:ext uri="{FF2B5EF4-FFF2-40B4-BE49-F238E27FC236}">
                <a16:creationId xmlns:a16="http://schemas.microsoft.com/office/drawing/2014/main" id="{154C59C1-9915-0DC8-B521-EEEF9B12075B}"/>
              </a:ext>
            </a:extLst>
          </p:cNvPr>
          <p:cNvSpPr/>
          <p:nvPr/>
        </p:nvSpPr>
        <p:spPr>
          <a:xfrm>
            <a:off x="16367426" y="8478297"/>
            <a:ext cx="7296813" cy="3754965"/>
          </a:xfrm>
          <a:custGeom>
            <a:avLst/>
            <a:gdLst>
              <a:gd name="csX0" fmla="*/ 4565650 w 4565650"/>
              <a:gd name="csY0" fmla="*/ 0 h 2349500"/>
              <a:gd name="csX1" fmla="*/ 4311650 w 4565650"/>
              <a:gd name="csY1" fmla="*/ 38100 h 2349500"/>
              <a:gd name="csX2" fmla="*/ 4108450 w 4565650"/>
              <a:gd name="csY2" fmla="*/ 95250 h 2349500"/>
              <a:gd name="csX3" fmla="*/ 3879850 w 4565650"/>
              <a:gd name="csY3" fmla="*/ 158750 h 2349500"/>
              <a:gd name="csX4" fmla="*/ 3727450 w 4565650"/>
              <a:gd name="csY4" fmla="*/ 158750 h 2349500"/>
              <a:gd name="csX5" fmla="*/ 3587750 w 4565650"/>
              <a:gd name="csY5" fmla="*/ 196850 h 2349500"/>
              <a:gd name="csX6" fmla="*/ 3460750 w 4565650"/>
              <a:gd name="csY6" fmla="*/ 298450 h 2349500"/>
              <a:gd name="csX7" fmla="*/ 3340100 w 4565650"/>
              <a:gd name="csY7" fmla="*/ 425450 h 2349500"/>
              <a:gd name="csX8" fmla="*/ 3232150 w 4565650"/>
              <a:gd name="csY8" fmla="*/ 488950 h 2349500"/>
              <a:gd name="csX9" fmla="*/ 3124200 w 4565650"/>
              <a:gd name="csY9" fmla="*/ 495300 h 2349500"/>
              <a:gd name="csX10" fmla="*/ 3003550 w 4565650"/>
              <a:gd name="csY10" fmla="*/ 571500 h 2349500"/>
              <a:gd name="csX11" fmla="*/ 2825750 w 4565650"/>
              <a:gd name="csY11" fmla="*/ 755650 h 2349500"/>
              <a:gd name="csX12" fmla="*/ 2654300 w 4565650"/>
              <a:gd name="csY12" fmla="*/ 965200 h 2349500"/>
              <a:gd name="csX13" fmla="*/ 2451100 w 4565650"/>
              <a:gd name="csY13" fmla="*/ 1143000 h 2349500"/>
              <a:gd name="csX14" fmla="*/ 2362200 w 4565650"/>
              <a:gd name="csY14" fmla="*/ 1263650 h 2349500"/>
              <a:gd name="csX15" fmla="*/ 2165350 w 4565650"/>
              <a:gd name="csY15" fmla="*/ 1295400 h 2349500"/>
              <a:gd name="csX16" fmla="*/ 2044700 w 4565650"/>
              <a:gd name="csY16" fmla="*/ 1346200 h 2349500"/>
              <a:gd name="csX17" fmla="*/ 1873250 w 4565650"/>
              <a:gd name="csY17" fmla="*/ 1473200 h 2349500"/>
              <a:gd name="csX18" fmla="*/ 1720850 w 4565650"/>
              <a:gd name="csY18" fmla="*/ 1600200 h 2349500"/>
              <a:gd name="csX19" fmla="*/ 1536700 w 4565650"/>
              <a:gd name="csY19" fmla="*/ 1765300 h 2349500"/>
              <a:gd name="csX20" fmla="*/ 1403350 w 4565650"/>
              <a:gd name="csY20" fmla="*/ 1943100 h 2349500"/>
              <a:gd name="csX21" fmla="*/ 1250950 w 4565650"/>
              <a:gd name="csY21" fmla="*/ 2095500 h 2349500"/>
              <a:gd name="csX22" fmla="*/ 1130300 w 4565650"/>
              <a:gd name="csY22" fmla="*/ 2146300 h 2349500"/>
              <a:gd name="csX23" fmla="*/ 920750 w 4565650"/>
              <a:gd name="csY23" fmla="*/ 2159000 h 2349500"/>
              <a:gd name="csX24" fmla="*/ 692150 w 4565650"/>
              <a:gd name="csY24" fmla="*/ 2152650 h 2349500"/>
              <a:gd name="csX25" fmla="*/ 571500 w 4565650"/>
              <a:gd name="csY25" fmla="*/ 2101850 h 2349500"/>
              <a:gd name="csX26" fmla="*/ 406400 w 4565650"/>
              <a:gd name="csY26" fmla="*/ 2108200 h 2349500"/>
              <a:gd name="csX27" fmla="*/ 215900 w 4565650"/>
              <a:gd name="csY27" fmla="*/ 2159000 h 2349500"/>
              <a:gd name="csX28" fmla="*/ 0 w 4565650"/>
              <a:gd name="csY28" fmla="*/ 2349500 h 2349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565650" h="2349500">
                <a:moveTo>
                  <a:pt x="4565650" y="0"/>
                </a:moveTo>
                <a:lnTo>
                  <a:pt x="4311650" y="38100"/>
                </a:lnTo>
                <a:lnTo>
                  <a:pt x="4108450" y="95250"/>
                </a:lnTo>
                <a:lnTo>
                  <a:pt x="3879850" y="158750"/>
                </a:lnTo>
                <a:lnTo>
                  <a:pt x="3727450" y="158750"/>
                </a:lnTo>
                <a:lnTo>
                  <a:pt x="3587750" y="196850"/>
                </a:lnTo>
                <a:lnTo>
                  <a:pt x="3460750" y="298450"/>
                </a:lnTo>
                <a:lnTo>
                  <a:pt x="3340100" y="425450"/>
                </a:lnTo>
                <a:lnTo>
                  <a:pt x="3232150" y="488950"/>
                </a:lnTo>
                <a:lnTo>
                  <a:pt x="3124200" y="495300"/>
                </a:lnTo>
                <a:lnTo>
                  <a:pt x="3003550" y="571500"/>
                </a:lnTo>
                <a:lnTo>
                  <a:pt x="2825750" y="755650"/>
                </a:lnTo>
                <a:lnTo>
                  <a:pt x="2654300" y="965200"/>
                </a:lnTo>
                <a:lnTo>
                  <a:pt x="2451100" y="1143000"/>
                </a:lnTo>
                <a:lnTo>
                  <a:pt x="2362200" y="1263650"/>
                </a:lnTo>
                <a:lnTo>
                  <a:pt x="2165350" y="1295400"/>
                </a:lnTo>
                <a:lnTo>
                  <a:pt x="2044700" y="1346200"/>
                </a:lnTo>
                <a:lnTo>
                  <a:pt x="1873250" y="1473200"/>
                </a:lnTo>
                <a:lnTo>
                  <a:pt x="1720850" y="1600200"/>
                </a:lnTo>
                <a:lnTo>
                  <a:pt x="1536700" y="1765300"/>
                </a:lnTo>
                <a:lnTo>
                  <a:pt x="1403350" y="1943100"/>
                </a:lnTo>
                <a:lnTo>
                  <a:pt x="1250950" y="2095500"/>
                </a:lnTo>
                <a:lnTo>
                  <a:pt x="1130300" y="2146300"/>
                </a:lnTo>
                <a:lnTo>
                  <a:pt x="920750" y="2159000"/>
                </a:lnTo>
                <a:lnTo>
                  <a:pt x="692150" y="2152650"/>
                </a:lnTo>
                <a:lnTo>
                  <a:pt x="571500" y="2101850"/>
                </a:lnTo>
                <a:lnTo>
                  <a:pt x="406400" y="2108200"/>
                </a:lnTo>
                <a:lnTo>
                  <a:pt x="215900" y="2159000"/>
                </a:lnTo>
                <a:lnTo>
                  <a:pt x="0" y="2349500"/>
                </a:lnTo>
              </a:path>
            </a:pathLst>
          </a:cu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37" name="Freeform: Shape 36">
            <a:extLst>
              <a:ext uri="{FF2B5EF4-FFF2-40B4-BE49-F238E27FC236}">
                <a16:creationId xmlns:a16="http://schemas.microsoft.com/office/drawing/2014/main" id="{0F292A8C-AD4D-4B56-69B3-5776C26AFEEB}"/>
              </a:ext>
            </a:extLst>
          </p:cNvPr>
          <p:cNvSpPr/>
          <p:nvPr/>
        </p:nvSpPr>
        <p:spPr>
          <a:xfrm>
            <a:off x="17514211" y="11969401"/>
            <a:ext cx="568320" cy="558171"/>
          </a:xfrm>
          <a:custGeom>
            <a:avLst/>
            <a:gdLst>
              <a:gd name="csX0" fmla="*/ 355600 w 355600"/>
              <a:gd name="csY0" fmla="*/ 0 h 349250"/>
              <a:gd name="csX1" fmla="*/ 177800 w 355600"/>
              <a:gd name="csY1" fmla="*/ 107950 h 349250"/>
              <a:gd name="csX2" fmla="*/ 0 w 355600"/>
              <a:gd name="csY2" fmla="*/ 349250 h 349250"/>
            </a:gdLst>
            <a:ahLst/>
            <a:cxnLst>
              <a:cxn ang="0">
                <a:pos x="csX0" y="csY0"/>
              </a:cxn>
              <a:cxn ang="0">
                <a:pos x="csX1" y="csY1"/>
              </a:cxn>
              <a:cxn ang="0">
                <a:pos x="csX2" y="csY2"/>
              </a:cxn>
            </a:cxnLst>
            <a:rect l="l" t="t" r="r" b="b"/>
            <a:pathLst>
              <a:path w="355600" h="349250">
                <a:moveTo>
                  <a:pt x="355600" y="0"/>
                </a:moveTo>
                <a:lnTo>
                  <a:pt x="177800" y="107950"/>
                </a:lnTo>
                <a:lnTo>
                  <a:pt x="0" y="349250"/>
                </a:lnTo>
              </a:path>
            </a:pathLst>
          </a:custGeom>
          <a:noFill/>
          <a:ln w="38100">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38" name="Freeform: Shape 37">
            <a:extLst>
              <a:ext uri="{FF2B5EF4-FFF2-40B4-BE49-F238E27FC236}">
                <a16:creationId xmlns:a16="http://schemas.microsoft.com/office/drawing/2014/main" id="{F112F642-3A06-7843-EF17-E1164AAA8477}"/>
              </a:ext>
            </a:extLst>
          </p:cNvPr>
          <p:cNvSpPr/>
          <p:nvPr/>
        </p:nvSpPr>
        <p:spPr>
          <a:xfrm>
            <a:off x="16408016" y="7321365"/>
            <a:ext cx="3846304" cy="3024269"/>
          </a:xfrm>
          <a:custGeom>
            <a:avLst/>
            <a:gdLst>
              <a:gd name="csX0" fmla="*/ 0 w 2406650"/>
              <a:gd name="csY0" fmla="*/ 0 h 1892300"/>
              <a:gd name="csX1" fmla="*/ 247650 w 2406650"/>
              <a:gd name="csY1" fmla="*/ 69850 h 1892300"/>
              <a:gd name="csX2" fmla="*/ 425450 w 2406650"/>
              <a:gd name="csY2" fmla="*/ 190500 h 1892300"/>
              <a:gd name="csX3" fmla="*/ 609600 w 2406650"/>
              <a:gd name="csY3" fmla="*/ 450850 h 1892300"/>
              <a:gd name="csX4" fmla="*/ 774700 w 2406650"/>
              <a:gd name="csY4" fmla="*/ 762000 h 1892300"/>
              <a:gd name="csX5" fmla="*/ 965200 w 2406650"/>
              <a:gd name="csY5" fmla="*/ 1143000 h 1892300"/>
              <a:gd name="csX6" fmla="*/ 1193800 w 2406650"/>
              <a:gd name="csY6" fmla="*/ 1447800 h 1892300"/>
              <a:gd name="csX7" fmla="*/ 1504950 w 2406650"/>
              <a:gd name="csY7" fmla="*/ 1765300 h 1892300"/>
              <a:gd name="csX8" fmla="*/ 1771650 w 2406650"/>
              <a:gd name="csY8" fmla="*/ 1822450 h 1892300"/>
              <a:gd name="csX9" fmla="*/ 2038350 w 2406650"/>
              <a:gd name="csY9" fmla="*/ 1892300 h 1892300"/>
              <a:gd name="csX10" fmla="*/ 2228850 w 2406650"/>
              <a:gd name="csY10" fmla="*/ 1892300 h 1892300"/>
              <a:gd name="csX11" fmla="*/ 2406650 w 2406650"/>
              <a:gd name="csY11" fmla="*/ 1866900 h 18923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406650" h="1892300">
                <a:moveTo>
                  <a:pt x="0" y="0"/>
                </a:moveTo>
                <a:lnTo>
                  <a:pt x="247650" y="69850"/>
                </a:lnTo>
                <a:lnTo>
                  <a:pt x="425450" y="190500"/>
                </a:lnTo>
                <a:lnTo>
                  <a:pt x="609600" y="450850"/>
                </a:lnTo>
                <a:lnTo>
                  <a:pt x="774700" y="762000"/>
                </a:lnTo>
                <a:lnTo>
                  <a:pt x="965200" y="1143000"/>
                </a:lnTo>
                <a:lnTo>
                  <a:pt x="1193800" y="1447800"/>
                </a:lnTo>
                <a:lnTo>
                  <a:pt x="1504950" y="1765300"/>
                </a:lnTo>
                <a:lnTo>
                  <a:pt x="1771650" y="1822450"/>
                </a:lnTo>
                <a:lnTo>
                  <a:pt x="2038350" y="1892300"/>
                </a:lnTo>
                <a:lnTo>
                  <a:pt x="2228850" y="1892300"/>
                </a:lnTo>
                <a:lnTo>
                  <a:pt x="2406650" y="1866900"/>
                </a:lnTo>
              </a:path>
            </a:pathLst>
          </a:custGeom>
          <a:noFill/>
          <a:ln w="1270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cxnSp>
        <p:nvCxnSpPr>
          <p:cNvPr id="39" name="Straight Arrow Connector 38">
            <a:extLst>
              <a:ext uri="{FF2B5EF4-FFF2-40B4-BE49-F238E27FC236}">
                <a16:creationId xmlns:a16="http://schemas.microsoft.com/office/drawing/2014/main" id="{E8B728A4-E847-A8E1-2DB3-66E4CC555E05}"/>
              </a:ext>
            </a:extLst>
          </p:cNvPr>
          <p:cNvCxnSpPr>
            <a:cxnSpLocks/>
            <a:stCxn id="38" idx="5"/>
          </p:cNvCxnSpPr>
          <p:nvPr/>
        </p:nvCxnSpPr>
        <p:spPr>
          <a:xfrm flipH="1">
            <a:off x="16956042" y="9148104"/>
            <a:ext cx="994557" cy="863677"/>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2B6504F9-DB73-0C73-181F-0DA03E3C5E54}"/>
              </a:ext>
            </a:extLst>
          </p:cNvPr>
          <p:cNvSpPr txBox="1"/>
          <p:nvPr/>
        </p:nvSpPr>
        <p:spPr>
          <a:xfrm>
            <a:off x="13820134" y="2962280"/>
            <a:ext cx="6638800" cy="1077218"/>
          </a:xfrm>
          <a:prstGeom prst="rect">
            <a:avLst/>
          </a:prstGeom>
          <a:solidFill>
            <a:schemeClr val="tx1"/>
          </a:solidFill>
        </p:spPr>
        <p:txBody>
          <a:bodyPr wrap="square" rtlCol="0">
            <a:spAutoFit/>
          </a:bodyPr>
          <a:lstStyle/>
          <a:p>
            <a:pPr algn="ctr"/>
            <a:r>
              <a:rPr lang="en-CA" sz="3200" b="1">
                <a:solidFill>
                  <a:schemeClr val="bg1"/>
                </a:solidFill>
              </a:rPr>
              <a:t>Morrison 4300 Level Sulphide Vein Schematic</a:t>
            </a:r>
          </a:p>
        </p:txBody>
      </p:sp>
      <p:sp>
        <p:nvSpPr>
          <p:cNvPr id="41" name="TextBox 40">
            <a:extLst>
              <a:ext uri="{FF2B5EF4-FFF2-40B4-BE49-F238E27FC236}">
                <a16:creationId xmlns:a16="http://schemas.microsoft.com/office/drawing/2014/main" id="{D567C678-EB55-5D66-4013-7D2BC838B991}"/>
              </a:ext>
            </a:extLst>
          </p:cNvPr>
          <p:cNvSpPr txBox="1"/>
          <p:nvPr/>
        </p:nvSpPr>
        <p:spPr>
          <a:xfrm rot="21057135">
            <a:off x="20141018" y="7607114"/>
            <a:ext cx="4498723" cy="1077218"/>
          </a:xfrm>
          <a:prstGeom prst="rect">
            <a:avLst/>
          </a:prstGeom>
          <a:noFill/>
        </p:spPr>
        <p:txBody>
          <a:bodyPr wrap="square" rtlCol="0">
            <a:spAutoFit/>
          </a:bodyPr>
          <a:lstStyle/>
          <a:p>
            <a:pPr algn="ctr"/>
            <a:r>
              <a:rPr lang="en-CA" sz="3200" b="1">
                <a:solidFill>
                  <a:schemeClr val="bg1"/>
                </a:solidFill>
              </a:rPr>
              <a:t>Structural Trend Towards R2</a:t>
            </a:r>
          </a:p>
        </p:txBody>
      </p:sp>
      <p:sp>
        <p:nvSpPr>
          <p:cNvPr id="42" name="TextBox 41">
            <a:extLst>
              <a:ext uri="{FF2B5EF4-FFF2-40B4-BE49-F238E27FC236}">
                <a16:creationId xmlns:a16="http://schemas.microsoft.com/office/drawing/2014/main" id="{BB72262E-5E1B-58F3-2B51-2265EED8D4FA}"/>
              </a:ext>
            </a:extLst>
          </p:cNvPr>
          <p:cNvSpPr txBox="1"/>
          <p:nvPr/>
        </p:nvSpPr>
        <p:spPr>
          <a:xfrm>
            <a:off x="17449168" y="5871973"/>
            <a:ext cx="3987408" cy="1077218"/>
          </a:xfrm>
          <a:prstGeom prst="rect">
            <a:avLst/>
          </a:prstGeom>
          <a:noFill/>
        </p:spPr>
        <p:txBody>
          <a:bodyPr wrap="square" rtlCol="0">
            <a:spAutoFit/>
          </a:bodyPr>
          <a:lstStyle/>
          <a:p>
            <a:pPr algn="ctr"/>
            <a:r>
              <a:rPr lang="en-CA" sz="3200" b="1">
                <a:solidFill>
                  <a:srgbClr val="FFC000"/>
                </a:solidFill>
              </a:rPr>
              <a:t>Narrow Sub-vertical veins</a:t>
            </a:r>
          </a:p>
        </p:txBody>
      </p:sp>
      <p:sp>
        <p:nvSpPr>
          <p:cNvPr id="43" name="TextBox 42">
            <a:extLst>
              <a:ext uri="{FF2B5EF4-FFF2-40B4-BE49-F238E27FC236}">
                <a16:creationId xmlns:a16="http://schemas.microsoft.com/office/drawing/2014/main" id="{958A537E-2E82-CDB8-17ED-7FFE99926F23}"/>
              </a:ext>
            </a:extLst>
          </p:cNvPr>
          <p:cNvSpPr txBox="1"/>
          <p:nvPr/>
        </p:nvSpPr>
        <p:spPr>
          <a:xfrm>
            <a:off x="13912203" y="9612196"/>
            <a:ext cx="3055771" cy="1077218"/>
          </a:xfrm>
          <a:prstGeom prst="rect">
            <a:avLst/>
          </a:prstGeom>
          <a:noFill/>
        </p:spPr>
        <p:txBody>
          <a:bodyPr wrap="square" rtlCol="0">
            <a:spAutoFit/>
          </a:bodyPr>
          <a:lstStyle/>
          <a:p>
            <a:pPr algn="ctr"/>
            <a:r>
              <a:rPr lang="en-CA" sz="3200" b="1">
                <a:solidFill>
                  <a:srgbClr val="FFC000"/>
                </a:solidFill>
              </a:rPr>
              <a:t>Thick Shallow Dipping veins</a:t>
            </a:r>
          </a:p>
        </p:txBody>
      </p:sp>
      <p:sp>
        <p:nvSpPr>
          <p:cNvPr id="44" name="TextBox 43">
            <a:extLst>
              <a:ext uri="{FF2B5EF4-FFF2-40B4-BE49-F238E27FC236}">
                <a16:creationId xmlns:a16="http://schemas.microsoft.com/office/drawing/2014/main" id="{3089C1F9-77CB-BF93-DDCC-D7CB01DE04B0}"/>
              </a:ext>
            </a:extLst>
          </p:cNvPr>
          <p:cNvSpPr txBox="1"/>
          <p:nvPr/>
        </p:nvSpPr>
        <p:spPr>
          <a:xfrm>
            <a:off x="12641034" y="6882556"/>
            <a:ext cx="3156115" cy="1077218"/>
          </a:xfrm>
          <a:prstGeom prst="rect">
            <a:avLst/>
          </a:prstGeom>
          <a:noFill/>
        </p:spPr>
        <p:txBody>
          <a:bodyPr wrap="square" rtlCol="0">
            <a:spAutoFit/>
          </a:bodyPr>
          <a:lstStyle/>
          <a:p>
            <a:pPr algn="ctr"/>
            <a:r>
              <a:rPr lang="en-CA" sz="3200" b="1">
                <a:solidFill>
                  <a:srgbClr val="FFC000"/>
                </a:solidFill>
              </a:rPr>
              <a:t>Narrow Sub-vertical veins</a:t>
            </a:r>
          </a:p>
        </p:txBody>
      </p:sp>
      <p:sp>
        <p:nvSpPr>
          <p:cNvPr id="45" name="TextBox 44">
            <a:extLst>
              <a:ext uri="{FF2B5EF4-FFF2-40B4-BE49-F238E27FC236}">
                <a16:creationId xmlns:a16="http://schemas.microsoft.com/office/drawing/2014/main" id="{8E88016C-EA06-F3AA-21E0-27C782111483}"/>
              </a:ext>
            </a:extLst>
          </p:cNvPr>
          <p:cNvSpPr txBox="1"/>
          <p:nvPr/>
        </p:nvSpPr>
        <p:spPr>
          <a:xfrm>
            <a:off x="18309755" y="11444334"/>
            <a:ext cx="3176059" cy="1077218"/>
          </a:xfrm>
          <a:prstGeom prst="rect">
            <a:avLst/>
          </a:prstGeom>
          <a:noFill/>
        </p:spPr>
        <p:txBody>
          <a:bodyPr wrap="square" rtlCol="0">
            <a:spAutoFit/>
          </a:bodyPr>
          <a:lstStyle/>
          <a:p>
            <a:pPr algn="ctr"/>
            <a:r>
              <a:rPr lang="en-CA" sz="3200" b="1">
                <a:solidFill>
                  <a:srgbClr val="FFC000"/>
                </a:solidFill>
              </a:rPr>
              <a:t>Narrow Sub-vertical veins</a:t>
            </a:r>
          </a:p>
        </p:txBody>
      </p:sp>
      <p:grpSp>
        <p:nvGrpSpPr>
          <p:cNvPr id="46" name="Group 45">
            <a:extLst>
              <a:ext uri="{FF2B5EF4-FFF2-40B4-BE49-F238E27FC236}">
                <a16:creationId xmlns:a16="http://schemas.microsoft.com/office/drawing/2014/main" id="{2BB0C2E3-6E87-4D5D-AF52-E699D31EF555}"/>
              </a:ext>
            </a:extLst>
          </p:cNvPr>
          <p:cNvGrpSpPr/>
          <p:nvPr/>
        </p:nvGrpSpPr>
        <p:grpSpPr>
          <a:xfrm>
            <a:off x="22486707" y="9709711"/>
            <a:ext cx="1412752" cy="1121157"/>
            <a:chOff x="320156" y="1016795"/>
            <a:chExt cx="436031" cy="623192"/>
          </a:xfrm>
        </p:grpSpPr>
        <p:cxnSp>
          <p:nvCxnSpPr>
            <p:cNvPr id="47" name="Straight Arrow Connector 46">
              <a:extLst>
                <a:ext uri="{FF2B5EF4-FFF2-40B4-BE49-F238E27FC236}">
                  <a16:creationId xmlns:a16="http://schemas.microsoft.com/office/drawing/2014/main" id="{D0DBC9B1-E1D2-5BB9-27AF-D86B89158594}"/>
                </a:ext>
              </a:extLst>
            </p:cNvPr>
            <p:cNvCxnSpPr>
              <a:cxnSpLocks/>
            </p:cNvCxnSpPr>
            <p:nvPr/>
          </p:nvCxnSpPr>
          <p:spPr>
            <a:xfrm flipV="1">
              <a:off x="320156" y="1303445"/>
              <a:ext cx="161394" cy="336542"/>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CEF17B59-13AA-5FC3-5756-C777A30FEFC8}"/>
                </a:ext>
              </a:extLst>
            </p:cNvPr>
            <p:cNvSpPr txBox="1"/>
            <p:nvPr/>
          </p:nvSpPr>
          <p:spPr>
            <a:xfrm>
              <a:off x="329984" y="1016795"/>
              <a:ext cx="426203" cy="325046"/>
            </a:xfrm>
            <a:prstGeom prst="rect">
              <a:avLst/>
            </a:prstGeom>
            <a:noFill/>
          </p:spPr>
          <p:txBody>
            <a:bodyPr wrap="square" rtlCol="0">
              <a:spAutoFit/>
            </a:bodyPr>
            <a:lstStyle/>
            <a:p>
              <a:pPr algn="ctr"/>
              <a:r>
                <a:rPr lang="en-CA" sz="3200" b="1">
                  <a:solidFill>
                    <a:schemeClr val="bg1"/>
                  </a:solidFill>
                </a:rPr>
                <a:t>N</a:t>
              </a:r>
            </a:p>
          </p:txBody>
        </p:sp>
      </p:grpSp>
      <p:grpSp>
        <p:nvGrpSpPr>
          <p:cNvPr id="49" name="Group 48">
            <a:extLst>
              <a:ext uri="{FF2B5EF4-FFF2-40B4-BE49-F238E27FC236}">
                <a16:creationId xmlns:a16="http://schemas.microsoft.com/office/drawing/2014/main" id="{60A99170-C4E5-1463-1F43-9AD70C64BA1D}"/>
              </a:ext>
            </a:extLst>
          </p:cNvPr>
          <p:cNvGrpSpPr/>
          <p:nvPr/>
        </p:nvGrpSpPr>
        <p:grpSpPr>
          <a:xfrm>
            <a:off x="379022" y="3006676"/>
            <a:ext cx="3658073" cy="3443824"/>
            <a:chOff x="88590" y="4561652"/>
            <a:chExt cx="1305151" cy="1705838"/>
          </a:xfrm>
        </p:grpSpPr>
        <p:sp>
          <p:nvSpPr>
            <p:cNvPr id="50" name="Rectangle 49">
              <a:extLst>
                <a:ext uri="{FF2B5EF4-FFF2-40B4-BE49-F238E27FC236}">
                  <a16:creationId xmlns:a16="http://schemas.microsoft.com/office/drawing/2014/main" id="{34219A33-B9BC-8A83-AF10-1118A4786271}"/>
                </a:ext>
              </a:extLst>
            </p:cNvPr>
            <p:cNvSpPr/>
            <p:nvPr/>
          </p:nvSpPr>
          <p:spPr>
            <a:xfrm>
              <a:off x="88590" y="4561652"/>
              <a:ext cx="1305151" cy="169814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grpSp>
          <p:nvGrpSpPr>
            <p:cNvPr id="51" name="Group 50">
              <a:extLst>
                <a:ext uri="{FF2B5EF4-FFF2-40B4-BE49-F238E27FC236}">
                  <a16:creationId xmlns:a16="http://schemas.microsoft.com/office/drawing/2014/main" id="{E143DE9F-03B2-F54C-546A-8B4E595FE7A3}"/>
                </a:ext>
              </a:extLst>
            </p:cNvPr>
            <p:cNvGrpSpPr/>
            <p:nvPr/>
          </p:nvGrpSpPr>
          <p:grpSpPr>
            <a:xfrm>
              <a:off x="176506" y="4561652"/>
              <a:ext cx="1139100" cy="1705838"/>
              <a:chOff x="5712212" y="5019535"/>
              <a:chExt cx="1139100" cy="1705838"/>
            </a:xfrm>
          </p:grpSpPr>
          <p:sp>
            <p:nvSpPr>
              <p:cNvPr id="52" name="Rectangle 51">
                <a:extLst>
                  <a:ext uri="{FF2B5EF4-FFF2-40B4-BE49-F238E27FC236}">
                    <a16:creationId xmlns:a16="http://schemas.microsoft.com/office/drawing/2014/main" id="{33E6520F-4884-823B-265C-1111CA80A851}"/>
                  </a:ext>
                </a:extLst>
              </p:cNvPr>
              <p:cNvSpPr/>
              <p:nvPr/>
            </p:nvSpPr>
            <p:spPr>
              <a:xfrm>
                <a:off x="5712212" y="5282616"/>
                <a:ext cx="144000" cy="144000"/>
              </a:xfrm>
              <a:prstGeom prst="rect">
                <a:avLst/>
              </a:prstGeom>
              <a:solidFill>
                <a:srgbClr val="810081"/>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53" name="Rectangle 52">
                <a:extLst>
                  <a:ext uri="{FF2B5EF4-FFF2-40B4-BE49-F238E27FC236}">
                    <a16:creationId xmlns:a16="http://schemas.microsoft.com/office/drawing/2014/main" id="{4340246A-243F-BE87-D5CB-53ABD5B880B0}"/>
                  </a:ext>
                </a:extLst>
              </p:cNvPr>
              <p:cNvSpPr/>
              <p:nvPr/>
            </p:nvSpPr>
            <p:spPr>
              <a:xfrm>
                <a:off x="5712212" y="5076674"/>
                <a:ext cx="144000" cy="144000"/>
              </a:xfrm>
              <a:prstGeom prst="rect">
                <a:avLst/>
              </a:prstGeom>
              <a:solidFill>
                <a:srgbClr val="D3A2CE"/>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54" name="Rectangle 53">
                <a:extLst>
                  <a:ext uri="{FF2B5EF4-FFF2-40B4-BE49-F238E27FC236}">
                    <a16:creationId xmlns:a16="http://schemas.microsoft.com/office/drawing/2014/main" id="{FA6AF8EA-7D96-13E2-3AA0-BD3F3D38D058}"/>
                  </a:ext>
                </a:extLst>
              </p:cNvPr>
              <p:cNvSpPr/>
              <p:nvPr/>
            </p:nvSpPr>
            <p:spPr>
              <a:xfrm>
                <a:off x="5712212" y="5488558"/>
                <a:ext cx="144000" cy="144000"/>
              </a:xfrm>
              <a:prstGeom prst="rect">
                <a:avLst/>
              </a:prstGeom>
              <a:solidFill>
                <a:srgbClr val="FFFF00"/>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55" name="Rectangle 54">
                <a:extLst>
                  <a:ext uri="{FF2B5EF4-FFF2-40B4-BE49-F238E27FC236}">
                    <a16:creationId xmlns:a16="http://schemas.microsoft.com/office/drawing/2014/main" id="{BA6ED874-1B98-31A0-D496-65E7D16A16BD}"/>
                  </a:ext>
                </a:extLst>
              </p:cNvPr>
              <p:cNvSpPr/>
              <p:nvPr/>
            </p:nvSpPr>
            <p:spPr>
              <a:xfrm>
                <a:off x="5712212" y="5694500"/>
                <a:ext cx="144000" cy="144000"/>
              </a:xfrm>
              <a:prstGeom prst="rect">
                <a:avLst/>
              </a:prstGeom>
              <a:solidFill>
                <a:srgbClr val="DD2C2C"/>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56" name="Rectangle 55">
                <a:extLst>
                  <a:ext uri="{FF2B5EF4-FFF2-40B4-BE49-F238E27FC236}">
                    <a16:creationId xmlns:a16="http://schemas.microsoft.com/office/drawing/2014/main" id="{411FFE54-80FF-9C46-5DD6-F7BE70F30A51}"/>
                  </a:ext>
                </a:extLst>
              </p:cNvPr>
              <p:cNvSpPr/>
              <p:nvPr/>
            </p:nvSpPr>
            <p:spPr>
              <a:xfrm>
                <a:off x="5712212" y="5900442"/>
                <a:ext cx="144000" cy="144000"/>
              </a:xfrm>
              <a:prstGeom prst="rect">
                <a:avLst/>
              </a:prstGeom>
              <a:solidFill>
                <a:srgbClr val="FF9A33"/>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57" name="Rectangle 56">
                <a:extLst>
                  <a:ext uri="{FF2B5EF4-FFF2-40B4-BE49-F238E27FC236}">
                    <a16:creationId xmlns:a16="http://schemas.microsoft.com/office/drawing/2014/main" id="{DB4AEEA5-C4A0-DCE8-623A-DAC2B0ED7A2D}"/>
                  </a:ext>
                </a:extLst>
              </p:cNvPr>
              <p:cNvSpPr/>
              <p:nvPr/>
            </p:nvSpPr>
            <p:spPr>
              <a:xfrm>
                <a:off x="5712212" y="6106384"/>
                <a:ext cx="144000" cy="144000"/>
              </a:xfrm>
              <a:prstGeom prst="rect">
                <a:avLst/>
              </a:prstGeom>
              <a:solidFill>
                <a:srgbClr val="00FF00"/>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58" name="Rectangle 57">
                <a:extLst>
                  <a:ext uri="{FF2B5EF4-FFF2-40B4-BE49-F238E27FC236}">
                    <a16:creationId xmlns:a16="http://schemas.microsoft.com/office/drawing/2014/main" id="{6C897949-9B6D-9E0D-1FD6-C3D315154FB6}"/>
                  </a:ext>
                </a:extLst>
              </p:cNvPr>
              <p:cNvSpPr/>
              <p:nvPr/>
            </p:nvSpPr>
            <p:spPr>
              <a:xfrm>
                <a:off x="5712212" y="6312326"/>
                <a:ext cx="144000" cy="144000"/>
              </a:xfrm>
              <a:prstGeom prst="rect">
                <a:avLst/>
              </a:prstGeom>
              <a:solidFill>
                <a:srgbClr val="00FFFF"/>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59" name="Rectangle 58">
                <a:extLst>
                  <a:ext uri="{FF2B5EF4-FFF2-40B4-BE49-F238E27FC236}">
                    <a16:creationId xmlns:a16="http://schemas.microsoft.com/office/drawing/2014/main" id="{F24038AF-EEC1-1D56-817B-4910DD804949}"/>
                  </a:ext>
                </a:extLst>
              </p:cNvPr>
              <p:cNvSpPr/>
              <p:nvPr/>
            </p:nvSpPr>
            <p:spPr>
              <a:xfrm>
                <a:off x="5712212" y="6518269"/>
                <a:ext cx="144000" cy="144000"/>
              </a:xfrm>
              <a:prstGeom prst="rect">
                <a:avLst/>
              </a:prstGeom>
              <a:solidFill>
                <a:srgbClr val="008100"/>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60" name="TextBox 59">
                <a:extLst>
                  <a:ext uri="{FF2B5EF4-FFF2-40B4-BE49-F238E27FC236}">
                    <a16:creationId xmlns:a16="http://schemas.microsoft.com/office/drawing/2014/main" id="{DEEEE0EE-4827-E285-57A7-C514D2282E8B}"/>
                  </a:ext>
                </a:extLst>
              </p:cNvPr>
              <p:cNvSpPr txBox="1"/>
              <p:nvPr/>
            </p:nvSpPr>
            <p:spPr>
              <a:xfrm>
                <a:off x="5891271" y="5019535"/>
                <a:ext cx="753163" cy="269300"/>
              </a:xfrm>
              <a:prstGeom prst="rect">
                <a:avLst/>
              </a:prstGeom>
              <a:noFill/>
            </p:spPr>
            <p:txBody>
              <a:bodyPr wrap="none" rtlCol="0">
                <a:spAutoFit/>
              </a:bodyPr>
              <a:lstStyle/>
              <a:p>
                <a:r>
                  <a:rPr lang="en-CA" sz="2933" b="1"/>
                  <a:t>Felsic Norite</a:t>
                </a:r>
              </a:p>
            </p:txBody>
          </p:sp>
          <p:sp>
            <p:nvSpPr>
              <p:cNvPr id="61" name="TextBox 60">
                <a:extLst>
                  <a:ext uri="{FF2B5EF4-FFF2-40B4-BE49-F238E27FC236}">
                    <a16:creationId xmlns:a16="http://schemas.microsoft.com/office/drawing/2014/main" id="{073BD8C6-7B33-3B86-7495-5F8CF496ABD7}"/>
                  </a:ext>
                </a:extLst>
              </p:cNvPr>
              <p:cNvSpPr txBox="1"/>
              <p:nvPr/>
            </p:nvSpPr>
            <p:spPr>
              <a:xfrm>
                <a:off x="5891271" y="5222034"/>
                <a:ext cx="931354" cy="269300"/>
              </a:xfrm>
              <a:prstGeom prst="rect">
                <a:avLst/>
              </a:prstGeom>
              <a:noFill/>
            </p:spPr>
            <p:txBody>
              <a:bodyPr wrap="none" rtlCol="0">
                <a:spAutoFit/>
              </a:bodyPr>
              <a:lstStyle/>
              <a:p>
                <a:r>
                  <a:rPr lang="en-CA" sz="2933" b="1"/>
                  <a:t>Sublayer Norite</a:t>
                </a:r>
              </a:p>
            </p:txBody>
          </p:sp>
          <p:sp>
            <p:nvSpPr>
              <p:cNvPr id="62" name="TextBox 61">
                <a:extLst>
                  <a:ext uri="{FF2B5EF4-FFF2-40B4-BE49-F238E27FC236}">
                    <a16:creationId xmlns:a16="http://schemas.microsoft.com/office/drawing/2014/main" id="{8ED4D236-B1BF-CFFE-523A-A2FAC06300DA}"/>
                  </a:ext>
                </a:extLst>
              </p:cNvPr>
              <p:cNvSpPr txBox="1"/>
              <p:nvPr/>
            </p:nvSpPr>
            <p:spPr>
              <a:xfrm>
                <a:off x="5891271" y="5424531"/>
                <a:ext cx="910810" cy="269300"/>
              </a:xfrm>
              <a:prstGeom prst="rect">
                <a:avLst/>
              </a:prstGeom>
              <a:noFill/>
            </p:spPr>
            <p:txBody>
              <a:bodyPr wrap="none" rtlCol="0">
                <a:spAutoFit/>
              </a:bodyPr>
              <a:lstStyle/>
              <a:p>
                <a:r>
                  <a:rPr lang="en-CA" sz="2933" b="1"/>
                  <a:t>Granite Breccia</a:t>
                </a:r>
              </a:p>
            </p:txBody>
          </p:sp>
          <p:sp>
            <p:nvSpPr>
              <p:cNvPr id="63" name="TextBox 62">
                <a:extLst>
                  <a:ext uri="{FF2B5EF4-FFF2-40B4-BE49-F238E27FC236}">
                    <a16:creationId xmlns:a16="http://schemas.microsoft.com/office/drawing/2014/main" id="{4966241F-8DB2-7581-C937-CC6E4EACB0F1}"/>
                  </a:ext>
                </a:extLst>
              </p:cNvPr>
              <p:cNvSpPr txBox="1"/>
              <p:nvPr/>
            </p:nvSpPr>
            <p:spPr>
              <a:xfrm>
                <a:off x="5891271" y="5627029"/>
                <a:ext cx="827102" cy="269300"/>
              </a:xfrm>
              <a:prstGeom prst="rect">
                <a:avLst/>
              </a:prstGeom>
              <a:noFill/>
            </p:spPr>
            <p:txBody>
              <a:bodyPr wrap="none" rtlCol="0">
                <a:spAutoFit/>
              </a:bodyPr>
              <a:lstStyle/>
              <a:p>
                <a:r>
                  <a:rPr lang="en-CA" sz="2933" b="1"/>
                  <a:t>Sulphide Vein</a:t>
                </a:r>
              </a:p>
            </p:txBody>
          </p:sp>
          <p:sp>
            <p:nvSpPr>
              <p:cNvPr id="192" name="TextBox 191">
                <a:extLst>
                  <a:ext uri="{FF2B5EF4-FFF2-40B4-BE49-F238E27FC236}">
                    <a16:creationId xmlns:a16="http://schemas.microsoft.com/office/drawing/2014/main" id="{9C0B4949-153E-9CE9-0C69-E49033A53D61}"/>
                  </a:ext>
                </a:extLst>
              </p:cNvPr>
              <p:cNvSpPr txBox="1"/>
              <p:nvPr/>
            </p:nvSpPr>
            <p:spPr>
              <a:xfrm>
                <a:off x="5891271" y="5848576"/>
                <a:ext cx="876288" cy="269300"/>
              </a:xfrm>
              <a:prstGeom prst="rect">
                <a:avLst/>
              </a:prstGeom>
              <a:noFill/>
            </p:spPr>
            <p:txBody>
              <a:bodyPr wrap="none" rtlCol="0">
                <a:spAutoFit/>
              </a:bodyPr>
              <a:lstStyle/>
              <a:p>
                <a:r>
                  <a:rPr lang="en-CA" sz="2933" b="1"/>
                  <a:t>Granite Gneiss</a:t>
                </a:r>
              </a:p>
            </p:txBody>
          </p:sp>
          <p:sp>
            <p:nvSpPr>
              <p:cNvPr id="193" name="TextBox 192">
                <a:extLst>
                  <a:ext uri="{FF2B5EF4-FFF2-40B4-BE49-F238E27FC236}">
                    <a16:creationId xmlns:a16="http://schemas.microsoft.com/office/drawing/2014/main" id="{6A48E180-7CEA-D382-5461-377AA15EEDC9}"/>
                  </a:ext>
                </a:extLst>
              </p:cNvPr>
              <p:cNvSpPr txBox="1"/>
              <p:nvPr/>
            </p:nvSpPr>
            <p:spPr>
              <a:xfrm>
                <a:off x="5891271" y="6051075"/>
                <a:ext cx="776635" cy="269300"/>
              </a:xfrm>
              <a:prstGeom prst="rect">
                <a:avLst/>
              </a:prstGeom>
              <a:noFill/>
            </p:spPr>
            <p:txBody>
              <a:bodyPr wrap="none" rtlCol="0">
                <a:spAutoFit/>
              </a:bodyPr>
              <a:lstStyle/>
              <a:p>
                <a:r>
                  <a:rPr lang="en-CA" sz="2933" b="1"/>
                  <a:t>Mafic Gneiss</a:t>
                </a:r>
              </a:p>
            </p:txBody>
          </p:sp>
          <p:sp>
            <p:nvSpPr>
              <p:cNvPr id="194" name="TextBox 193">
                <a:extLst>
                  <a:ext uri="{FF2B5EF4-FFF2-40B4-BE49-F238E27FC236}">
                    <a16:creationId xmlns:a16="http://schemas.microsoft.com/office/drawing/2014/main" id="{1185C361-0239-3EA7-7AF7-9F3D1BB6342A}"/>
                  </a:ext>
                </a:extLst>
              </p:cNvPr>
              <p:cNvSpPr txBox="1"/>
              <p:nvPr/>
            </p:nvSpPr>
            <p:spPr>
              <a:xfrm>
                <a:off x="5891271" y="6253573"/>
                <a:ext cx="960041" cy="269300"/>
              </a:xfrm>
              <a:prstGeom prst="rect">
                <a:avLst/>
              </a:prstGeom>
              <a:noFill/>
            </p:spPr>
            <p:txBody>
              <a:bodyPr wrap="none" rtlCol="0">
                <a:spAutoFit/>
              </a:bodyPr>
              <a:lstStyle/>
              <a:p>
                <a:r>
                  <a:rPr lang="en-CA" sz="2933" b="1"/>
                  <a:t>Sudbury Breccia</a:t>
                </a:r>
              </a:p>
            </p:txBody>
          </p:sp>
          <p:sp>
            <p:nvSpPr>
              <p:cNvPr id="195" name="TextBox 194">
                <a:extLst>
                  <a:ext uri="{FF2B5EF4-FFF2-40B4-BE49-F238E27FC236}">
                    <a16:creationId xmlns:a16="http://schemas.microsoft.com/office/drawing/2014/main" id="{20FB5616-D7D4-EE43-2813-99E0F8441361}"/>
                  </a:ext>
                </a:extLst>
              </p:cNvPr>
              <p:cNvSpPr txBox="1"/>
              <p:nvPr/>
            </p:nvSpPr>
            <p:spPr>
              <a:xfrm>
                <a:off x="5891271" y="6456073"/>
                <a:ext cx="480032" cy="269300"/>
              </a:xfrm>
              <a:prstGeom prst="rect">
                <a:avLst/>
              </a:prstGeom>
              <a:noFill/>
            </p:spPr>
            <p:txBody>
              <a:bodyPr wrap="none" rtlCol="0">
                <a:spAutoFit/>
              </a:bodyPr>
              <a:lstStyle/>
              <a:p>
                <a:r>
                  <a:rPr lang="en-CA" sz="2933" b="1"/>
                  <a:t>Gabbro</a:t>
                </a:r>
              </a:p>
            </p:txBody>
          </p:sp>
        </p:grpSp>
      </p:grpSp>
      <p:sp>
        <p:nvSpPr>
          <p:cNvPr id="197" name="TextBox 196">
            <a:extLst>
              <a:ext uri="{FF2B5EF4-FFF2-40B4-BE49-F238E27FC236}">
                <a16:creationId xmlns:a16="http://schemas.microsoft.com/office/drawing/2014/main" id="{DC721AE1-EEE9-49F6-7BCA-C1BAB6BD61FB}"/>
              </a:ext>
            </a:extLst>
          </p:cNvPr>
          <p:cNvSpPr txBox="1"/>
          <p:nvPr/>
        </p:nvSpPr>
        <p:spPr>
          <a:xfrm>
            <a:off x="1076188" y="13083490"/>
            <a:ext cx="22841762" cy="4278094"/>
          </a:xfrm>
          <a:prstGeom prst="rect">
            <a:avLst/>
          </a:prstGeom>
          <a:noFill/>
        </p:spPr>
        <p:txBody>
          <a:bodyPr wrap="square" lIns="243840" tIns="121920" rIns="243840" bIns="121920" rtlCol="0" anchor="t">
            <a:spAutoFit/>
          </a:bodyPr>
          <a:lstStyle/>
          <a:p>
            <a:pPr>
              <a:spcAft>
                <a:spcPts val="600"/>
              </a:spcAft>
            </a:pPr>
            <a:r>
              <a:rPr lang="en-US" sz="2800">
                <a:solidFill>
                  <a:schemeClr val="bg1"/>
                </a:solidFill>
                <a:latin typeface="Lato Black" panose="020F0A02020204030203" pitchFamily="34" charset="0"/>
                <a:cs typeface="Poppins Medium" panose="00000600000000000000" pitchFamily="2" charset="0"/>
              </a:rPr>
              <a:t>Recent drilling at R2 supports Magna’s structural model and interpreted similarities with the controlling structures within the Morrison Footwall Cu-PGE Deposit, located 600 </a:t>
            </a:r>
            <a:r>
              <a:rPr lang="en-US" sz="2800" err="1">
                <a:solidFill>
                  <a:schemeClr val="bg1"/>
                </a:solidFill>
                <a:latin typeface="Lato Black" panose="020F0A02020204030203" pitchFamily="34" charset="0"/>
                <a:cs typeface="Poppins Medium" panose="00000600000000000000" pitchFamily="2" charset="0"/>
              </a:rPr>
              <a:t>metres</a:t>
            </a:r>
            <a:r>
              <a:rPr lang="en-US" sz="2800">
                <a:solidFill>
                  <a:schemeClr val="bg1"/>
                </a:solidFill>
                <a:latin typeface="Lato Black" panose="020F0A02020204030203" pitchFamily="34" charset="0"/>
                <a:cs typeface="Poppins Medium" panose="00000600000000000000" pitchFamily="2" charset="0"/>
              </a:rPr>
              <a:t> to the southwest. </a:t>
            </a:r>
            <a:br>
              <a:rPr lang="en-US" sz="2800">
                <a:solidFill>
                  <a:schemeClr val="bg1"/>
                </a:solidFill>
                <a:latin typeface="Lato Black" panose="020F0A02020204030203" pitchFamily="34" charset="0"/>
                <a:cs typeface="Poppins Medium" panose="00000600000000000000" pitchFamily="2" charset="0"/>
              </a:rPr>
            </a:br>
            <a:endParaRPr lang="en-US" sz="2800">
              <a:solidFill>
                <a:schemeClr val="bg1"/>
              </a:solidFill>
              <a:latin typeface="Lato Black" panose="020F0A02020204030203" pitchFamily="34" charset="0"/>
              <a:cs typeface="Poppins Medium" panose="00000600000000000000" pitchFamily="2" charset="0"/>
            </a:endParaRPr>
          </a:p>
          <a:p>
            <a:pPr>
              <a:spcAft>
                <a:spcPts val="600"/>
              </a:spcAft>
            </a:pPr>
            <a:r>
              <a:rPr lang="en-US" sz="2800">
                <a:solidFill>
                  <a:schemeClr val="bg1"/>
                </a:solidFill>
                <a:latin typeface="Lato Black" panose="020F0A02020204030203" pitchFamily="34" charset="0"/>
                <a:cs typeface="Poppins Medium" panose="00000600000000000000" pitchFamily="2" charset="0"/>
              </a:rPr>
              <a:t>At the Morrison Deposit, more significant massive </a:t>
            </a:r>
            <a:r>
              <a:rPr lang="en-US" sz="2800" err="1">
                <a:solidFill>
                  <a:schemeClr val="bg1"/>
                </a:solidFill>
                <a:latin typeface="Lato Black" panose="020F0A02020204030203" pitchFamily="34" charset="0"/>
                <a:cs typeface="Poppins Medium" panose="00000600000000000000" pitchFamily="2" charset="0"/>
              </a:rPr>
              <a:t>sulphide</a:t>
            </a:r>
            <a:r>
              <a:rPr lang="en-US" sz="2800">
                <a:solidFill>
                  <a:schemeClr val="bg1"/>
                </a:solidFill>
                <a:latin typeface="Lato Black" panose="020F0A02020204030203" pitchFamily="34" charset="0"/>
                <a:cs typeface="Poppins Medium" panose="00000600000000000000" pitchFamily="2" charset="0"/>
              </a:rPr>
              <a:t> veins up several </a:t>
            </a:r>
            <a:r>
              <a:rPr lang="en-US" sz="2800" err="1">
                <a:solidFill>
                  <a:schemeClr val="bg1"/>
                </a:solidFill>
                <a:latin typeface="Lato Black" panose="020F0A02020204030203" pitchFamily="34" charset="0"/>
                <a:cs typeface="Poppins Medium" panose="00000600000000000000" pitchFamily="2" charset="0"/>
              </a:rPr>
              <a:t>metres</a:t>
            </a:r>
            <a:r>
              <a:rPr lang="en-US" sz="2800">
                <a:solidFill>
                  <a:schemeClr val="bg1"/>
                </a:solidFill>
                <a:latin typeface="Lato Black" panose="020F0A02020204030203" pitchFamily="34" charset="0"/>
                <a:cs typeface="Poppins Medium" panose="00000600000000000000" pitchFamily="2" charset="0"/>
              </a:rPr>
              <a:t> thick often occur in the extensional environment between the north-south striking bounding structures that contain narrower mineralized veins.</a:t>
            </a:r>
            <a:br>
              <a:rPr lang="en-US" sz="2800">
                <a:solidFill>
                  <a:schemeClr val="bg1"/>
                </a:solidFill>
                <a:latin typeface="Lato Black" panose="020F0A02020204030203" pitchFamily="34" charset="0"/>
                <a:cs typeface="Poppins Medium" panose="00000600000000000000" pitchFamily="2" charset="0"/>
              </a:rPr>
            </a:br>
            <a:endParaRPr lang="en-US" sz="2800">
              <a:solidFill>
                <a:schemeClr val="bg1"/>
              </a:solidFill>
              <a:latin typeface="Lato Black" panose="020F0A02020204030203" pitchFamily="34" charset="0"/>
              <a:cs typeface="Poppins Medium" panose="00000600000000000000" pitchFamily="2" charset="0"/>
            </a:endParaRPr>
          </a:p>
          <a:p>
            <a:pPr>
              <a:spcAft>
                <a:spcPts val="600"/>
              </a:spcAft>
            </a:pPr>
            <a:r>
              <a:rPr lang="en-US" sz="2800">
                <a:solidFill>
                  <a:schemeClr val="bg1"/>
                </a:solidFill>
                <a:latin typeface="Lato Black" panose="020F0A02020204030203" pitchFamily="34" charset="0"/>
                <a:cs typeface="Poppins Medium" panose="00000600000000000000" pitchFamily="2" charset="0"/>
              </a:rPr>
              <a:t>The mineralization in the R2 Footwall Zone may have similar controls, as demonstrated by the multiple veins encountered in drillhole MLV-26-14A W1 &amp; W3  with downhole widths ranging from 0.7 – 3.4 </a:t>
            </a:r>
            <a:r>
              <a:rPr lang="en-US" sz="2800" err="1">
                <a:solidFill>
                  <a:schemeClr val="bg1"/>
                </a:solidFill>
                <a:latin typeface="Lato Black" panose="020F0A02020204030203" pitchFamily="34" charset="0"/>
                <a:cs typeface="Poppins Medium" panose="00000600000000000000" pitchFamily="2" charset="0"/>
              </a:rPr>
              <a:t>metres</a:t>
            </a:r>
            <a:r>
              <a:rPr lang="en-US" sz="2800">
                <a:solidFill>
                  <a:schemeClr val="bg1"/>
                </a:solidFill>
                <a:latin typeface="Lato Black" panose="020F0A02020204030203" pitchFamily="34" charset="0"/>
                <a:cs typeface="Poppins Medium" panose="00000600000000000000" pitchFamily="2" charset="0"/>
              </a:rPr>
              <a:t>. </a:t>
            </a:r>
            <a:br>
              <a:rPr lang="en-US" sz="2800">
                <a:solidFill>
                  <a:schemeClr val="bg1"/>
                </a:solidFill>
                <a:latin typeface="Lato Black" panose="020F0A02020204030203" pitchFamily="34" charset="0"/>
                <a:cs typeface="Poppins Medium" panose="00000600000000000000" pitchFamily="2" charset="0"/>
              </a:rPr>
            </a:br>
            <a:endParaRPr lang="en-US" sz="2800">
              <a:solidFill>
                <a:schemeClr val="bg1"/>
              </a:solidFill>
              <a:latin typeface="Lato Black" panose="020F0A02020204030203" pitchFamily="34" charset="0"/>
              <a:cs typeface="Poppins Medium" panose="00000600000000000000" pitchFamily="2" charset="0"/>
            </a:endParaRPr>
          </a:p>
        </p:txBody>
      </p:sp>
      <p:pic>
        <p:nvPicPr>
          <p:cNvPr id="199" name="Picture 198" descr="A white letter on a black background&#10;&#10;AI-generated content may be incorrect.">
            <a:extLst>
              <a:ext uri="{FF2B5EF4-FFF2-40B4-BE49-F238E27FC236}">
                <a16:creationId xmlns:a16="http://schemas.microsoft.com/office/drawing/2014/main" id="{E1659560-6964-51B2-6027-F1CCBD6141F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5467" y="13019194"/>
            <a:ext cx="740659" cy="830699"/>
          </a:xfrm>
          <a:prstGeom prst="rect">
            <a:avLst/>
          </a:prstGeom>
        </p:spPr>
      </p:pic>
      <p:pic>
        <p:nvPicPr>
          <p:cNvPr id="201" name="Picture 200" descr="A white letter on a black background&#10;&#10;AI-generated content may be incorrect.">
            <a:extLst>
              <a:ext uri="{FF2B5EF4-FFF2-40B4-BE49-F238E27FC236}">
                <a16:creationId xmlns:a16="http://schemas.microsoft.com/office/drawing/2014/main" id="{D20B813E-6543-6A84-7195-C21943C7676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6904" y="14334439"/>
            <a:ext cx="740659" cy="830699"/>
          </a:xfrm>
          <a:prstGeom prst="rect">
            <a:avLst/>
          </a:prstGeom>
        </p:spPr>
      </p:pic>
      <p:pic>
        <p:nvPicPr>
          <p:cNvPr id="203" name="Picture 202" descr="A white letter on a black background&#10;&#10;AI-generated content may be incorrect.">
            <a:extLst>
              <a:ext uri="{FF2B5EF4-FFF2-40B4-BE49-F238E27FC236}">
                <a16:creationId xmlns:a16="http://schemas.microsoft.com/office/drawing/2014/main" id="{77287C50-C73F-6D35-73A8-20F6E7FFD2E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4813" y="15704701"/>
            <a:ext cx="740659" cy="830699"/>
          </a:xfrm>
          <a:prstGeom prst="rect">
            <a:avLst/>
          </a:prstGeom>
        </p:spPr>
      </p:pic>
      <p:sp>
        <p:nvSpPr>
          <p:cNvPr id="205" name="TextBox 204">
            <a:extLst>
              <a:ext uri="{FF2B5EF4-FFF2-40B4-BE49-F238E27FC236}">
                <a16:creationId xmlns:a16="http://schemas.microsoft.com/office/drawing/2014/main" id="{8B277C03-E8B7-D30A-21F6-9268A8E10588}"/>
              </a:ext>
            </a:extLst>
          </p:cNvPr>
          <p:cNvSpPr txBox="1"/>
          <p:nvPr/>
        </p:nvSpPr>
        <p:spPr>
          <a:xfrm>
            <a:off x="548640" y="17300448"/>
            <a:ext cx="489236" cy="461665"/>
          </a:xfrm>
          <a:prstGeom prst="rect">
            <a:avLst/>
          </a:prstGeom>
          <a:noFill/>
        </p:spPr>
        <p:txBody>
          <a:bodyPr wrap="none">
            <a:spAutoFit/>
          </a:bodyPr>
          <a:lstStyle/>
          <a:p>
            <a:pPr>
              <a:defRPr sz="2400">
                <a:solidFill>
                  <a:srgbClr val="B4B9BE"/>
                </a:solidFill>
                <a:latin typeface="Poppins Bold"/>
              </a:defRPr>
            </a:pPr>
            <a:r>
              <a:rPr lang="en-CA"/>
              <a:t>19</a:t>
            </a:r>
            <a:endParaRPr/>
          </a:p>
        </p:txBody>
      </p:sp>
    </p:spTree>
    <p:extLst>
      <p:ext uri="{BB962C8B-B14F-4D97-AF65-F5344CB8AC3E}">
        <p14:creationId xmlns:p14="http://schemas.microsoft.com/office/powerpoint/2010/main" val="28673351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B42B4DC8-6BEE-2121-AA8C-9D70A41DBDC1}"/>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DB662A93-E746-7B63-41D5-99D100CCCECC}"/>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6792F594-8FBF-7C91-61DF-D94331BBF016}"/>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3A95A28B-5D43-A211-1CAD-4C6C249656E5}"/>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4" name="Text 23">
            <a:extLst>
              <a:ext uri="{FF2B5EF4-FFF2-40B4-BE49-F238E27FC236}">
                <a16:creationId xmlns:a16="http://schemas.microsoft.com/office/drawing/2014/main" id="{21F110CC-1908-121C-8B60-B148F9F2AC9D}"/>
              </a:ext>
            </a:extLst>
          </p:cNvPr>
          <p:cNvSpPr/>
          <p:nvPr/>
        </p:nvSpPr>
        <p:spPr>
          <a:xfrm>
            <a:off x="5969746" y="809605"/>
            <a:ext cx="13184528"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Levack Mine</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Progress Update</a:t>
            </a:r>
            <a:endParaRPr lang="en-US" sz="7600">
              <a:solidFill>
                <a:srgbClr val="DED0B9"/>
              </a:solidFill>
              <a:latin typeface="Lato Black" panose="020F0A02020204030203" pitchFamily="34" charset="0"/>
            </a:endParaRPr>
          </a:p>
        </p:txBody>
      </p:sp>
      <p:pic>
        <p:nvPicPr>
          <p:cNvPr id="6" name="Picture 5">
            <a:extLst>
              <a:ext uri="{FF2B5EF4-FFF2-40B4-BE49-F238E27FC236}">
                <a16:creationId xmlns:a16="http://schemas.microsoft.com/office/drawing/2014/main" id="{9C78C6A6-48F1-2705-0BFE-D4FDD47CF51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84771" y="3006705"/>
            <a:ext cx="18134943" cy="12177148"/>
          </a:xfrm>
          <a:prstGeom prst="rect">
            <a:avLst/>
          </a:prstGeom>
        </p:spPr>
      </p:pic>
      <p:sp>
        <p:nvSpPr>
          <p:cNvPr id="10" name="TextBox 9">
            <a:extLst>
              <a:ext uri="{FF2B5EF4-FFF2-40B4-BE49-F238E27FC236}">
                <a16:creationId xmlns:a16="http://schemas.microsoft.com/office/drawing/2014/main" id="{8E461ED3-2853-D1AF-D519-A81D51EE42A8}"/>
              </a:ext>
            </a:extLst>
          </p:cNvPr>
          <p:cNvSpPr txBox="1"/>
          <p:nvPr/>
        </p:nvSpPr>
        <p:spPr>
          <a:xfrm>
            <a:off x="4132205" y="15183853"/>
            <a:ext cx="22841762" cy="3016210"/>
          </a:xfrm>
          <a:prstGeom prst="rect">
            <a:avLst/>
          </a:prstGeom>
          <a:noFill/>
        </p:spPr>
        <p:txBody>
          <a:bodyPr wrap="square" lIns="243840" tIns="121920" rIns="243840" bIns="121920" rtlCol="0" anchor="t">
            <a:spAutoFit/>
          </a:bodyPr>
          <a:lstStyle/>
          <a:p>
            <a:pPr>
              <a:spcAft>
                <a:spcPts val="1200"/>
              </a:spcAft>
            </a:pPr>
            <a:r>
              <a:rPr lang="en-US" sz="2800">
                <a:solidFill>
                  <a:schemeClr val="bg1"/>
                </a:solidFill>
                <a:latin typeface="Lato Black" panose="020F0A02020204030203" pitchFamily="34" charset="0"/>
                <a:cs typeface="Poppins Medium" panose="00000600000000000000" pitchFamily="2" charset="0"/>
              </a:rPr>
              <a:t>Connection of 3900 Level ramp to 3600 Level complete, facilitating Coleman Mine secondary egress.</a:t>
            </a:r>
          </a:p>
          <a:p>
            <a:pPr>
              <a:spcAft>
                <a:spcPts val="1200"/>
              </a:spcAft>
            </a:pPr>
            <a:r>
              <a:rPr lang="en-US" sz="2800">
                <a:solidFill>
                  <a:schemeClr val="bg1"/>
                </a:solidFill>
                <a:latin typeface="Lato Black" panose="020F0A02020204030203" pitchFamily="34" charset="0"/>
                <a:cs typeface="Poppins Medium" panose="00000600000000000000" pitchFamily="2" charset="0"/>
              </a:rPr>
              <a:t>Development complete on the 1800 Level to access the Intermediate Ore Body (IOB).</a:t>
            </a:r>
          </a:p>
          <a:p>
            <a:pPr>
              <a:spcAft>
                <a:spcPts val="1200"/>
              </a:spcAft>
            </a:pPr>
            <a:r>
              <a:rPr lang="en-US" sz="2800">
                <a:solidFill>
                  <a:schemeClr val="bg1"/>
                </a:solidFill>
                <a:latin typeface="Lato Black" panose="020F0A02020204030203" pitchFamily="34" charset="0"/>
                <a:cs typeface="Poppins Medium" panose="00000600000000000000" pitchFamily="2" charset="0"/>
              </a:rPr>
              <a:t>Underground drilling of R2 Footwall Zone underway from 8451 Drill Bay on the 1800 Level.</a:t>
            </a:r>
          </a:p>
          <a:p>
            <a:pPr>
              <a:spcAft>
                <a:spcPts val="1200"/>
              </a:spcAft>
            </a:pPr>
            <a:r>
              <a:rPr lang="en-US" sz="2800">
                <a:solidFill>
                  <a:schemeClr val="bg1"/>
                </a:solidFill>
                <a:latin typeface="Lato Black" panose="020F0A02020204030203" pitchFamily="34" charset="0"/>
                <a:cs typeface="Poppins Medium" panose="00000600000000000000" pitchFamily="2" charset="0"/>
              </a:rPr>
              <a:t>R2 Advanced Exploration (</a:t>
            </a:r>
            <a:r>
              <a:rPr lang="en-US" sz="2800" err="1">
                <a:solidFill>
                  <a:schemeClr val="bg1"/>
                </a:solidFill>
                <a:latin typeface="Lato Black" panose="020F0A02020204030203" pitchFamily="34" charset="0"/>
                <a:cs typeface="Poppins Medium" panose="00000600000000000000" pitchFamily="2" charset="0"/>
              </a:rPr>
              <a:t>AdEx</a:t>
            </a:r>
            <a:r>
              <a:rPr lang="en-US" sz="2800">
                <a:solidFill>
                  <a:schemeClr val="bg1"/>
                </a:solidFill>
                <a:latin typeface="Lato Black" panose="020F0A02020204030203" pitchFamily="34" charset="0"/>
                <a:cs typeface="Poppins Medium" panose="00000600000000000000" pitchFamily="2" charset="0"/>
              </a:rPr>
              <a:t>) Ramp from 2950 Level of Morrison Deposit completed and drilling underway. </a:t>
            </a:r>
          </a:p>
          <a:p>
            <a:pPr>
              <a:spcAft>
                <a:spcPts val="1200"/>
              </a:spcAft>
            </a:pPr>
            <a:r>
              <a:rPr lang="en-US" sz="2800">
                <a:solidFill>
                  <a:schemeClr val="bg1"/>
                </a:solidFill>
                <a:latin typeface="Lato Black" panose="020F0A02020204030203" pitchFamily="34" charset="0"/>
                <a:cs typeface="Poppins Medium" panose="00000600000000000000" pitchFamily="2" charset="0"/>
              </a:rPr>
              <a:t>Rehabilitation of 2650 Level underway to accommodate drilling of R2 Footwall Zone.</a:t>
            </a:r>
          </a:p>
        </p:txBody>
      </p:sp>
      <p:pic>
        <p:nvPicPr>
          <p:cNvPr id="12" name="Picture 11" descr="A white letter on a black background&#10;&#10;AI-generated content may be incorrect.">
            <a:extLst>
              <a:ext uri="{FF2B5EF4-FFF2-40B4-BE49-F238E27FC236}">
                <a16:creationId xmlns:a16="http://schemas.microsoft.com/office/drawing/2014/main" id="{0D28A738-1ACB-0F7E-DE52-F61EEFF95B3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14131" y="15101116"/>
            <a:ext cx="740659" cy="830699"/>
          </a:xfrm>
          <a:prstGeom prst="rect">
            <a:avLst/>
          </a:prstGeom>
        </p:spPr>
      </p:pic>
      <p:pic>
        <p:nvPicPr>
          <p:cNvPr id="15" name="Picture 14" descr="A white letter on a black background&#10;&#10;AI-generated content may be incorrect.">
            <a:extLst>
              <a:ext uri="{FF2B5EF4-FFF2-40B4-BE49-F238E27FC236}">
                <a16:creationId xmlns:a16="http://schemas.microsoft.com/office/drawing/2014/main" id="{F52F7EDB-94B0-AACC-E28B-1B891EB80AE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6002" y="15716992"/>
            <a:ext cx="740659" cy="830699"/>
          </a:xfrm>
          <a:prstGeom prst="rect">
            <a:avLst/>
          </a:prstGeom>
        </p:spPr>
      </p:pic>
      <p:pic>
        <p:nvPicPr>
          <p:cNvPr id="17" name="Picture 16" descr="A white letter on a black background&#10;&#10;AI-generated content may be incorrect.">
            <a:extLst>
              <a:ext uri="{FF2B5EF4-FFF2-40B4-BE49-F238E27FC236}">
                <a16:creationId xmlns:a16="http://schemas.microsoft.com/office/drawing/2014/main" id="{B69D44AB-A029-2DA0-3079-A1AD5C79FFA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6002" y="16276719"/>
            <a:ext cx="740659" cy="830699"/>
          </a:xfrm>
          <a:prstGeom prst="rect">
            <a:avLst/>
          </a:prstGeom>
        </p:spPr>
      </p:pic>
      <p:pic>
        <p:nvPicPr>
          <p:cNvPr id="19" name="Picture 18" descr="A white letter on a black background&#10;&#10;AI-generated content may be incorrect.">
            <a:extLst>
              <a:ext uri="{FF2B5EF4-FFF2-40B4-BE49-F238E27FC236}">
                <a16:creationId xmlns:a16="http://schemas.microsoft.com/office/drawing/2014/main" id="{7320A6EF-73A9-FABE-B11B-C58CBA83C21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6002" y="16836446"/>
            <a:ext cx="740659" cy="830699"/>
          </a:xfrm>
          <a:prstGeom prst="rect">
            <a:avLst/>
          </a:prstGeom>
        </p:spPr>
      </p:pic>
      <p:pic>
        <p:nvPicPr>
          <p:cNvPr id="21" name="Picture 20" descr="A white letter on a black background&#10;&#10;AI-generated content may be incorrect.">
            <a:extLst>
              <a:ext uri="{FF2B5EF4-FFF2-40B4-BE49-F238E27FC236}">
                <a16:creationId xmlns:a16="http://schemas.microsoft.com/office/drawing/2014/main" id="{AFEC6CED-9340-244C-111D-1416BD4954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66002" y="17387503"/>
            <a:ext cx="740659" cy="830699"/>
          </a:xfrm>
          <a:prstGeom prst="rect">
            <a:avLst/>
          </a:prstGeom>
        </p:spPr>
      </p:pic>
      <p:sp>
        <p:nvSpPr>
          <p:cNvPr id="23" name="TextBox 22">
            <a:extLst>
              <a:ext uri="{FF2B5EF4-FFF2-40B4-BE49-F238E27FC236}">
                <a16:creationId xmlns:a16="http://schemas.microsoft.com/office/drawing/2014/main" id="{490D0954-CE90-7AB2-D2C2-9CC5DEE66D30}"/>
              </a:ext>
            </a:extLst>
          </p:cNvPr>
          <p:cNvSpPr txBox="1"/>
          <p:nvPr/>
        </p:nvSpPr>
        <p:spPr>
          <a:xfrm>
            <a:off x="548640" y="17300448"/>
            <a:ext cx="561372" cy="461665"/>
          </a:xfrm>
          <a:prstGeom prst="rect">
            <a:avLst/>
          </a:prstGeom>
          <a:noFill/>
        </p:spPr>
        <p:txBody>
          <a:bodyPr wrap="none">
            <a:spAutoFit/>
          </a:bodyPr>
          <a:lstStyle/>
          <a:p>
            <a:pPr>
              <a:defRPr sz="2400">
                <a:solidFill>
                  <a:srgbClr val="B4B9BE"/>
                </a:solidFill>
                <a:latin typeface="Poppins Bold"/>
              </a:defRPr>
            </a:pPr>
            <a:r>
              <a:rPr lang="en-CA"/>
              <a:t>20</a:t>
            </a:r>
            <a:endParaRPr/>
          </a:p>
        </p:txBody>
      </p:sp>
    </p:spTree>
    <p:extLst>
      <p:ext uri="{BB962C8B-B14F-4D97-AF65-F5344CB8AC3E}">
        <p14:creationId xmlns:p14="http://schemas.microsoft.com/office/powerpoint/2010/main" val="472928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275D2CB1-91E3-D01C-76AF-FDA38A798304}"/>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301BFB27-433F-2D70-15C1-53E0ED86A104}"/>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77F01F4C-4E2E-E91B-B192-3D2CA2D01E33}"/>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98D31342-433C-D7C8-1DC1-8B22ADCF00B8}"/>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3A7349C5-0430-97E6-EB82-890C538284E7}"/>
              </a:ext>
            </a:extLst>
          </p:cNvPr>
          <p:cNvSpPr/>
          <p:nvPr/>
        </p:nvSpPr>
        <p:spPr>
          <a:xfrm>
            <a:off x="3835531" y="809605"/>
            <a:ext cx="20347943"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Crean Hill Mine</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Past-Producing Nickel-Copper-Precious Metals Mine</a:t>
            </a:r>
          </a:p>
        </p:txBody>
      </p:sp>
      <p:pic>
        <p:nvPicPr>
          <p:cNvPr id="18" name="Picture 17">
            <a:extLst>
              <a:ext uri="{FF2B5EF4-FFF2-40B4-BE49-F238E27FC236}">
                <a16:creationId xmlns:a16="http://schemas.microsoft.com/office/drawing/2014/main" id="{35986D6B-8DEF-DDF7-8693-8146F3AA9F7A}"/>
              </a:ext>
            </a:extLst>
          </p:cNvPr>
          <p:cNvPicPr>
            <a:picLocks noChangeAspect="1"/>
          </p:cNvPicPr>
          <p:nvPr/>
        </p:nvPicPr>
        <p:blipFill>
          <a:blip r:embed="rId6">
            <a:extLst>
              <a:ext uri="{28A0092B-C50C-407E-A947-70E740481C1C}">
                <a14:useLocalDpi xmlns:a14="http://schemas.microsoft.com/office/drawing/2010/main" val="0"/>
              </a:ext>
            </a:extLst>
          </a:blip>
          <a:srcRect l="9238" t="10588" r="9238" b="-2031"/>
          <a:stretch>
            <a:fillRect/>
          </a:stretch>
        </p:blipFill>
        <p:spPr>
          <a:xfrm>
            <a:off x="-4381" y="3340101"/>
            <a:ext cx="24389968" cy="15281294"/>
          </a:xfrm>
          <a:prstGeom prst="rect">
            <a:avLst/>
          </a:prstGeom>
        </p:spPr>
      </p:pic>
      <p:sp>
        <p:nvSpPr>
          <p:cNvPr id="19" name="TextBox 18">
            <a:extLst>
              <a:ext uri="{FF2B5EF4-FFF2-40B4-BE49-F238E27FC236}">
                <a16:creationId xmlns:a16="http://schemas.microsoft.com/office/drawing/2014/main" id="{5A7F90C9-6EBF-97F9-893C-4223F1CA1661}"/>
              </a:ext>
            </a:extLst>
          </p:cNvPr>
          <p:cNvSpPr txBox="1"/>
          <p:nvPr/>
        </p:nvSpPr>
        <p:spPr>
          <a:xfrm>
            <a:off x="3340734" y="11507621"/>
            <a:ext cx="3998976" cy="1241237"/>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Historical Main Pit (Filled)</a:t>
            </a:r>
          </a:p>
        </p:txBody>
      </p:sp>
      <p:sp>
        <p:nvSpPr>
          <p:cNvPr id="20" name="TextBox 19">
            <a:extLst>
              <a:ext uri="{FF2B5EF4-FFF2-40B4-BE49-F238E27FC236}">
                <a16:creationId xmlns:a16="http://schemas.microsoft.com/office/drawing/2014/main" id="{2803223C-6AAE-C618-7FDE-AEE1EDA028E8}"/>
              </a:ext>
            </a:extLst>
          </p:cNvPr>
          <p:cNvSpPr txBox="1"/>
          <p:nvPr/>
        </p:nvSpPr>
        <p:spPr>
          <a:xfrm>
            <a:off x="14566744" y="5193940"/>
            <a:ext cx="3998976" cy="1241237"/>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Water Treatment Plant</a:t>
            </a:r>
          </a:p>
        </p:txBody>
      </p:sp>
      <p:sp>
        <p:nvSpPr>
          <p:cNvPr id="21" name="TextBox 20">
            <a:extLst>
              <a:ext uri="{FF2B5EF4-FFF2-40B4-BE49-F238E27FC236}">
                <a16:creationId xmlns:a16="http://schemas.microsoft.com/office/drawing/2014/main" id="{CD5E1660-BB29-066A-BDB6-729E23E5E6CB}"/>
              </a:ext>
            </a:extLst>
          </p:cNvPr>
          <p:cNvSpPr txBox="1"/>
          <p:nvPr/>
        </p:nvSpPr>
        <p:spPr>
          <a:xfrm>
            <a:off x="20212667" y="13092925"/>
            <a:ext cx="3691045" cy="1241237"/>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Waste Rock Stockpile </a:t>
            </a:r>
          </a:p>
        </p:txBody>
      </p:sp>
      <p:sp>
        <p:nvSpPr>
          <p:cNvPr id="22" name="TextBox 21">
            <a:extLst>
              <a:ext uri="{FF2B5EF4-FFF2-40B4-BE49-F238E27FC236}">
                <a16:creationId xmlns:a16="http://schemas.microsoft.com/office/drawing/2014/main" id="{24DF8834-E465-BAF4-0C68-E8F40E1A38DC}"/>
              </a:ext>
            </a:extLst>
          </p:cNvPr>
          <p:cNvSpPr txBox="1"/>
          <p:nvPr/>
        </p:nvSpPr>
        <p:spPr>
          <a:xfrm>
            <a:off x="6641155" y="6211453"/>
            <a:ext cx="4594923" cy="666786"/>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Outcrop of 109 FW</a:t>
            </a:r>
          </a:p>
        </p:txBody>
      </p:sp>
      <p:cxnSp>
        <p:nvCxnSpPr>
          <p:cNvPr id="23" name="Straight Arrow Connector 22">
            <a:extLst>
              <a:ext uri="{FF2B5EF4-FFF2-40B4-BE49-F238E27FC236}">
                <a16:creationId xmlns:a16="http://schemas.microsoft.com/office/drawing/2014/main" id="{CD4EBC9E-7CB8-794A-CEAA-5AF0C4D25FB2}"/>
              </a:ext>
            </a:extLst>
          </p:cNvPr>
          <p:cNvCxnSpPr>
            <a:cxnSpLocks/>
          </p:cNvCxnSpPr>
          <p:nvPr/>
        </p:nvCxnSpPr>
        <p:spPr>
          <a:xfrm flipH="1">
            <a:off x="462174" y="12225965"/>
            <a:ext cx="2878560" cy="0"/>
          </a:xfrm>
          <a:prstGeom prst="straightConnector1">
            <a:avLst/>
          </a:prstGeom>
          <a:ln w="50800">
            <a:solidFill>
              <a:srgbClr val="FFFF00"/>
            </a:solidFill>
            <a:tailEnd type="triangle" w="lg" len="lg"/>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BCAC261C-99F2-1F42-24C0-BE8A559B9F45}"/>
              </a:ext>
            </a:extLst>
          </p:cNvPr>
          <p:cNvSpPr txBox="1"/>
          <p:nvPr/>
        </p:nvSpPr>
        <p:spPr>
          <a:xfrm>
            <a:off x="532758" y="6013223"/>
            <a:ext cx="4594923" cy="666786"/>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Portal Location </a:t>
            </a:r>
          </a:p>
        </p:txBody>
      </p:sp>
      <p:sp>
        <p:nvSpPr>
          <p:cNvPr id="25" name="TextBox 24">
            <a:extLst>
              <a:ext uri="{FF2B5EF4-FFF2-40B4-BE49-F238E27FC236}">
                <a16:creationId xmlns:a16="http://schemas.microsoft.com/office/drawing/2014/main" id="{00836D46-0FD4-A62A-6982-2EBADF250A44}"/>
              </a:ext>
            </a:extLst>
          </p:cNvPr>
          <p:cNvSpPr txBox="1"/>
          <p:nvPr/>
        </p:nvSpPr>
        <p:spPr>
          <a:xfrm>
            <a:off x="9182912" y="15050717"/>
            <a:ext cx="4594923" cy="1241237"/>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2024 109 FW Bulk Sample Location </a:t>
            </a:r>
          </a:p>
        </p:txBody>
      </p:sp>
      <p:cxnSp>
        <p:nvCxnSpPr>
          <p:cNvPr id="26" name="Straight Arrow Connector 25">
            <a:extLst>
              <a:ext uri="{FF2B5EF4-FFF2-40B4-BE49-F238E27FC236}">
                <a16:creationId xmlns:a16="http://schemas.microsoft.com/office/drawing/2014/main" id="{B1F3C924-F263-7CAD-645F-40AB4D2A09C8}"/>
              </a:ext>
            </a:extLst>
          </p:cNvPr>
          <p:cNvCxnSpPr>
            <a:cxnSpLocks/>
          </p:cNvCxnSpPr>
          <p:nvPr/>
        </p:nvCxnSpPr>
        <p:spPr>
          <a:xfrm flipH="1">
            <a:off x="6174464" y="15748344"/>
            <a:ext cx="3008448" cy="0"/>
          </a:xfrm>
          <a:prstGeom prst="straightConnector1">
            <a:avLst/>
          </a:prstGeom>
          <a:ln w="50800">
            <a:solidFill>
              <a:srgbClr val="FFFF00"/>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27" name="Connector: Elbow 26">
            <a:extLst>
              <a:ext uri="{FF2B5EF4-FFF2-40B4-BE49-F238E27FC236}">
                <a16:creationId xmlns:a16="http://schemas.microsoft.com/office/drawing/2014/main" id="{3C76F84A-2CFE-95F5-AB88-F623CB910E5F}"/>
              </a:ext>
            </a:extLst>
          </p:cNvPr>
          <p:cNvCxnSpPr>
            <a:cxnSpLocks/>
          </p:cNvCxnSpPr>
          <p:nvPr/>
        </p:nvCxnSpPr>
        <p:spPr>
          <a:xfrm rot="16200000" flipH="1">
            <a:off x="15300696" y="7685248"/>
            <a:ext cx="2500766" cy="624"/>
          </a:xfrm>
          <a:prstGeom prst="bentConnector3">
            <a:avLst>
              <a:gd name="adj1" fmla="val 50000"/>
            </a:avLst>
          </a:prstGeom>
          <a:ln w="50800">
            <a:solidFill>
              <a:srgbClr val="FFFF66"/>
            </a:solidFill>
            <a:tailEnd type="triangle" w="lg" len="lg"/>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D814A181-F320-0287-E504-7B0E314A36A9}"/>
              </a:ext>
            </a:extLst>
          </p:cNvPr>
          <p:cNvSpPr txBox="1"/>
          <p:nvPr/>
        </p:nvSpPr>
        <p:spPr>
          <a:xfrm>
            <a:off x="19341526" y="4256857"/>
            <a:ext cx="3998976" cy="1241237"/>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Victoria Mine Project (KGHM)</a:t>
            </a:r>
          </a:p>
        </p:txBody>
      </p:sp>
      <p:cxnSp>
        <p:nvCxnSpPr>
          <p:cNvPr id="29" name="Connector: Elbow 28">
            <a:extLst>
              <a:ext uri="{FF2B5EF4-FFF2-40B4-BE49-F238E27FC236}">
                <a16:creationId xmlns:a16="http://schemas.microsoft.com/office/drawing/2014/main" id="{C88F2206-D42C-3674-F7DE-0053FAF1A31F}"/>
              </a:ext>
            </a:extLst>
          </p:cNvPr>
          <p:cNvCxnSpPr>
            <a:cxnSpLocks/>
          </p:cNvCxnSpPr>
          <p:nvPr/>
        </p:nvCxnSpPr>
        <p:spPr>
          <a:xfrm>
            <a:off x="21346979" y="5483670"/>
            <a:ext cx="2852224" cy="606709"/>
          </a:xfrm>
          <a:prstGeom prst="bentConnector3">
            <a:avLst>
              <a:gd name="adj1" fmla="val -2398"/>
            </a:avLst>
          </a:prstGeom>
          <a:ln w="50800">
            <a:solidFill>
              <a:srgbClr val="FFFF66"/>
            </a:solidFill>
            <a:tailEnd type="triangle" w="lg" len="lg"/>
          </a:ln>
        </p:spPr>
        <p:style>
          <a:lnRef idx="2">
            <a:schemeClr val="accent1"/>
          </a:lnRef>
          <a:fillRef idx="0">
            <a:schemeClr val="accent1"/>
          </a:fillRef>
          <a:effectRef idx="1">
            <a:schemeClr val="accent1"/>
          </a:effectRef>
          <a:fontRef idx="minor">
            <a:schemeClr val="tx1"/>
          </a:fontRef>
        </p:style>
      </p:cxnSp>
      <p:sp>
        <p:nvSpPr>
          <p:cNvPr id="30" name="Slide Number Placeholder 2">
            <a:extLst>
              <a:ext uri="{FF2B5EF4-FFF2-40B4-BE49-F238E27FC236}">
                <a16:creationId xmlns:a16="http://schemas.microsoft.com/office/drawing/2014/main" id="{EBD0371A-EFF2-8607-73F7-17C8261BD195}"/>
              </a:ext>
            </a:extLst>
          </p:cNvPr>
          <p:cNvSpPr txBox="1">
            <a:spLocks/>
          </p:cNvSpPr>
          <p:nvPr/>
        </p:nvSpPr>
        <p:spPr>
          <a:xfrm>
            <a:off x="0" y="17314335"/>
            <a:ext cx="5487114" cy="973667"/>
          </a:xfr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EE9733D-99D8-554F-89C4-493CCF5EDAC8}" type="slidenum">
              <a:rPr lang="en-US" smtClean="0"/>
              <a:pPr/>
              <a:t>21</a:t>
            </a:fld>
            <a:endParaRPr lang="en-US"/>
          </a:p>
        </p:txBody>
      </p:sp>
      <p:cxnSp>
        <p:nvCxnSpPr>
          <p:cNvPr id="31" name="Connector: Elbow 30">
            <a:extLst>
              <a:ext uri="{FF2B5EF4-FFF2-40B4-BE49-F238E27FC236}">
                <a16:creationId xmlns:a16="http://schemas.microsoft.com/office/drawing/2014/main" id="{F8817D94-1AB4-15E1-0D7C-E8AD7A1C0D0F}"/>
              </a:ext>
            </a:extLst>
          </p:cNvPr>
          <p:cNvCxnSpPr>
            <a:cxnSpLocks/>
          </p:cNvCxnSpPr>
          <p:nvPr/>
        </p:nvCxnSpPr>
        <p:spPr>
          <a:xfrm rot="16200000" flipH="1">
            <a:off x="7551113" y="8362580"/>
            <a:ext cx="2958741" cy="8"/>
          </a:xfrm>
          <a:prstGeom prst="bentConnector3">
            <a:avLst>
              <a:gd name="adj1" fmla="val 50000"/>
            </a:avLst>
          </a:prstGeom>
          <a:ln w="50800">
            <a:solidFill>
              <a:srgbClr val="FFFF66"/>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32" name="Connector: Elbow 31">
            <a:extLst>
              <a:ext uri="{FF2B5EF4-FFF2-40B4-BE49-F238E27FC236}">
                <a16:creationId xmlns:a16="http://schemas.microsoft.com/office/drawing/2014/main" id="{550799CF-FE64-F83D-6A4E-08282027C45C}"/>
              </a:ext>
            </a:extLst>
          </p:cNvPr>
          <p:cNvCxnSpPr>
            <a:cxnSpLocks/>
          </p:cNvCxnSpPr>
          <p:nvPr/>
        </p:nvCxnSpPr>
        <p:spPr>
          <a:xfrm rot="16200000" flipH="1">
            <a:off x="2027663" y="7396233"/>
            <a:ext cx="1434253" cy="3"/>
          </a:xfrm>
          <a:prstGeom prst="bentConnector3">
            <a:avLst>
              <a:gd name="adj1" fmla="val 50000"/>
            </a:avLst>
          </a:prstGeom>
          <a:ln w="50800">
            <a:solidFill>
              <a:srgbClr val="FFFF66"/>
            </a:solidFill>
            <a:tailEnd type="triangle" w="lg" len="lg"/>
          </a:ln>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772533B0-02CC-8874-4969-281F734D044D}"/>
              </a:ext>
            </a:extLst>
          </p:cNvPr>
          <p:cNvSpPr txBox="1"/>
          <p:nvPr/>
        </p:nvSpPr>
        <p:spPr>
          <a:xfrm>
            <a:off x="548640" y="17300448"/>
            <a:ext cx="476412" cy="461665"/>
          </a:xfrm>
          <a:prstGeom prst="rect">
            <a:avLst/>
          </a:prstGeom>
          <a:noFill/>
        </p:spPr>
        <p:txBody>
          <a:bodyPr wrap="none">
            <a:spAutoFit/>
          </a:bodyPr>
          <a:lstStyle/>
          <a:p>
            <a:pPr>
              <a:defRPr sz="2400">
                <a:solidFill>
                  <a:srgbClr val="B4B9BE"/>
                </a:solidFill>
                <a:latin typeface="Poppins Bold"/>
              </a:defRPr>
            </a:pPr>
            <a:r>
              <a:rPr lang="en-CA"/>
              <a:t>21</a:t>
            </a:r>
            <a:endParaRPr/>
          </a:p>
        </p:txBody>
      </p:sp>
    </p:spTree>
    <p:extLst>
      <p:ext uri="{BB962C8B-B14F-4D97-AF65-F5344CB8AC3E}">
        <p14:creationId xmlns:p14="http://schemas.microsoft.com/office/powerpoint/2010/main" val="3527647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8146511E-21A4-CDF5-F6E8-9FCE5FE617C4}"/>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E1526AEA-C34D-F365-636A-0D54DD7B8C14}"/>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09124D0C-E5B2-6C9F-AE78-F24AC95E8E82}"/>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93F7CC0F-6809-F790-1001-260D3BB8183F}"/>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B7F27A49-F22B-D1C3-5856-8A6A01A97CCE}"/>
              </a:ext>
            </a:extLst>
          </p:cNvPr>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Crean Hill Mine</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2024 Resource Estimate &amp; PEA</a:t>
            </a:r>
            <a:endParaRPr lang="en-US" sz="7600">
              <a:solidFill>
                <a:srgbClr val="DED0B9"/>
              </a:solidFill>
              <a:latin typeface="Lato Black" panose="020F0A02020204030203" pitchFamily="34" charset="0"/>
            </a:endParaRPr>
          </a:p>
        </p:txBody>
      </p:sp>
      <p:pic>
        <p:nvPicPr>
          <p:cNvPr id="4" name="Picture 3">
            <a:extLst>
              <a:ext uri="{FF2B5EF4-FFF2-40B4-BE49-F238E27FC236}">
                <a16:creationId xmlns:a16="http://schemas.microsoft.com/office/drawing/2014/main" id="{F5040094-7BFA-1600-1D66-2BF5828FC6CB}"/>
              </a:ext>
            </a:extLst>
          </p:cNvPr>
          <p:cNvPicPr>
            <a:picLocks noChangeAspect="1"/>
          </p:cNvPicPr>
          <p:nvPr/>
        </p:nvPicPr>
        <p:blipFill>
          <a:blip r:embed="rId6"/>
          <a:srcRect t="19050"/>
          <a:stretch>
            <a:fillRect/>
          </a:stretch>
        </p:blipFill>
        <p:spPr>
          <a:xfrm>
            <a:off x="13354922" y="3006705"/>
            <a:ext cx="10997715" cy="5758950"/>
          </a:xfrm>
          <a:prstGeom prst="rect">
            <a:avLst/>
          </a:prstGeom>
          <a:ln w="34925">
            <a:solidFill>
              <a:schemeClr val="bg1"/>
            </a:solidFill>
          </a:ln>
        </p:spPr>
      </p:pic>
      <p:pic>
        <p:nvPicPr>
          <p:cNvPr id="6" name="Picture 5">
            <a:extLst>
              <a:ext uri="{FF2B5EF4-FFF2-40B4-BE49-F238E27FC236}">
                <a16:creationId xmlns:a16="http://schemas.microsoft.com/office/drawing/2014/main" id="{FB5AF7A8-8CB1-F3C9-A7FC-5E8782D5BA89}"/>
              </a:ext>
            </a:extLst>
          </p:cNvPr>
          <p:cNvPicPr>
            <a:picLocks noChangeAspect="1"/>
          </p:cNvPicPr>
          <p:nvPr/>
        </p:nvPicPr>
        <p:blipFill>
          <a:blip r:embed="rId7"/>
          <a:srcRect l="9868" t="30654" b="5265"/>
          <a:stretch>
            <a:fillRect/>
          </a:stretch>
        </p:blipFill>
        <p:spPr>
          <a:xfrm>
            <a:off x="13335835" y="7629832"/>
            <a:ext cx="11022587" cy="10688395"/>
          </a:xfrm>
          <a:prstGeom prst="rect">
            <a:avLst/>
          </a:prstGeom>
          <a:ln w="34925">
            <a:solidFill>
              <a:schemeClr val="bg1"/>
            </a:solidFill>
          </a:ln>
        </p:spPr>
      </p:pic>
      <p:graphicFrame>
        <p:nvGraphicFramePr>
          <p:cNvPr id="8" name="Table 7">
            <a:extLst>
              <a:ext uri="{FF2B5EF4-FFF2-40B4-BE49-F238E27FC236}">
                <a16:creationId xmlns:a16="http://schemas.microsoft.com/office/drawing/2014/main" id="{4040BD2F-322D-CEC5-C550-7F5496854937}"/>
              </a:ext>
            </a:extLst>
          </p:cNvPr>
          <p:cNvGraphicFramePr>
            <a:graphicFrameLocks noGrp="1"/>
          </p:cNvGraphicFramePr>
          <p:nvPr>
            <p:extLst>
              <p:ext uri="{D42A27DB-BD31-4B8C-83A1-F6EECF244321}">
                <p14:modId xmlns:p14="http://schemas.microsoft.com/office/powerpoint/2010/main" val="3063980543"/>
              </p:ext>
            </p:extLst>
          </p:nvPr>
        </p:nvGraphicFramePr>
        <p:xfrm>
          <a:off x="236764" y="3340100"/>
          <a:ext cx="12857819" cy="3117969"/>
        </p:xfrm>
        <a:graphic>
          <a:graphicData uri="http://schemas.openxmlformats.org/drawingml/2006/table">
            <a:tbl>
              <a:tblPr firstRow="1" firstCol="1" bandRow="1">
                <a:tableStyleId>{5C22544A-7EE6-4342-B048-85BDC9FD1C3A}</a:tableStyleId>
              </a:tblPr>
              <a:tblGrid>
                <a:gridCol w="2294968">
                  <a:extLst>
                    <a:ext uri="{9D8B030D-6E8A-4147-A177-3AD203B41FA5}">
                      <a16:colId xmlns:a16="http://schemas.microsoft.com/office/drawing/2014/main" val="3871230046"/>
                    </a:ext>
                  </a:extLst>
                </a:gridCol>
                <a:gridCol w="1380920">
                  <a:extLst>
                    <a:ext uri="{9D8B030D-6E8A-4147-A177-3AD203B41FA5}">
                      <a16:colId xmlns:a16="http://schemas.microsoft.com/office/drawing/2014/main" val="2560002833"/>
                    </a:ext>
                  </a:extLst>
                </a:gridCol>
                <a:gridCol w="1406496">
                  <a:extLst>
                    <a:ext uri="{9D8B030D-6E8A-4147-A177-3AD203B41FA5}">
                      <a16:colId xmlns:a16="http://schemas.microsoft.com/office/drawing/2014/main" val="821143420"/>
                    </a:ext>
                  </a:extLst>
                </a:gridCol>
                <a:gridCol w="1125195">
                  <a:extLst>
                    <a:ext uri="{9D8B030D-6E8A-4147-A177-3AD203B41FA5}">
                      <a16:colId xmlns:a16="http://schemas.microsoft.com/office/drawing/2014/main" val="241676075"/>
                    </a:ext>
                  </a:extLst>
                </a:gridCol>
                <a:gridCol w="1022904">
                  <a:extLst>
                    <a:ext uri="{9D8B030D-6E8A-4147-A177-3AD203B41FA5}">
                      <a16:colId xmlns:a16="http://schemas.microsoft.com/office/drawing/2014/main" val="482307005"/>
                    </a:ext>
                  </a:extLst>
                </a:gridCol>
                <a:gridCol w="1129976">
                  <a:extLst>
                    <a:ext uri="{9D8B030D-6E8A-4147-A177-3AD203B41FA5}">
                      <a16:colId xmlns:a16="http://schemas.microsoft.com/office/drawing/2014/main" val="1746508843"/>
                    </a:ext>
                  </a:extLst>
                </a:gridCol>
                <a:gridCol w="1100230">
                  <a:extLst>
                    <a:ext uri="{9D8B030D-6E8A-4147-A177-3AD203B41FA5}">
                      <a16:colId xmlns:a16="http://schemas.microsoft.com/office/drawing/2014/main" val="2228848394"/>
                    </a:ext>
                  </a:extLst>
                </a:gridCol>
                <a:gridCol w="1106905">
                  <a:extLst>
                    <a:ext uri="{9D8B030D-6E8A-4147-A177-3AD203B41FA5}">
                      <a16:colId xmlns:a16="http://schemas.microsoft.com/office/drawing/2014/main" val="4148929306"/>
                    </a:ext>
                  </a:extLst>
                </a:gridCol>
                <a:gridCol w="1034716">
                  <a:extLst>
                    <a:ext uri="{9D8B030D-6E8A-4147-A177-3AD203B41FA5}">
                      <a16:colId xmlns:a16="http://schemas.microsoft.com/office/drawing/2014/main" val="537339149"/>
                    </a:ext>
                  </a:extLst>
                </a:gridCol>
                <a:gridCol w="1255509">
                  <a:extLst>
                    <a:ext uri="{9D8B030D-6E8A-4147-A177-3AD203B41FA5}">
                      <a16:colId xmlns:a16="http://schemas.microsoft.com/office/drawing/2014/main" val="1027421013"/>
                    </a:ext>
                  </a:extLst>
                </a:gridCol>
              </a:tblGrid>
              <a:tr h="1039323">
                <a:tc>
                  <a:txBody>
                    <a:bodyPr/>
                    <a:lstStyle/>
                    <a:p>
                      <a:pPr algn="ctr">
                        <a:lnSpc>
                          <a:spcPct val="107000"/>
                        </a:lnSpc>
                        <a:spcAft>
                          <a:spcPts val="800"/>
                        </a:spcAft>
                        <a:buNone/>
                      </a:pPr>
                      <a:r>
                        <a:rPr lang="en-US" sz="2000" b="0">
                          <a:effectLst/>
                          <a:latin typeface="Lato Black" panose="020F0A02020204030203" pitchFamily="34" charset="0"/>
                          <a:cs typeface="Poppins" panose="00000500000000000000" pitchFamily="2" charset="0"/>
                        </a:rPr>
                        <a:t>Classification</a:t>
                      </a:r>
                      <a:endParaRPr lang="en-CA" sz="2000" b="0">
                        <a:effectLst/>
                        <a:latin typeface="Lato Black" panose="020F0A02020204030203" pitchFamily="34" charset="0"/>
                        <a:ea typeface="Calibri" panose="020F0502020204030204" pitchFamily="34" charset="0"/>
                        <a:cs typeface="Poppins" panose="00000500000000000000" pitchFamily="2" charset="0"/>
                      </a:endParaRPr>
                    </a:p>
                  </a:txBody>
                  <a:tcPr marL="182880" marR="1828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a:lnSpc>
                          <a:spcPct val="107000"/>
                        </a:lnSpc>
                        <a:spcAft>
                          <a:spcPts val="800"/>
                        </a:spcAft>
                        <a:buNone/>
                      </a:pPr>
                      <a:r>
                        <a:rPr lang="en-CA" sz="2000" b="0">
                          <a:effectLst/>
                          <a:latin typeface="Lato Black" panose="020F0A02020204030203" pitchFamily="34" charset="0"/>
                          <a:cs typeface="Poppins" panose="00000500000000000000" pitchFamily="2" charset="0"/>
                        </a:rPr>
                        <a:t>Cut-off </a:t>
                      </a:r>
                      <a:r>
                        <a:rPr lang="en-CA" sz="2000" b="0" err="1">
                          <a:effectLst/>
                          <a:latin typeface="Lato Black" panose="020F0A02020204030203" pitchFamily="34" charset="0"/>
                          <a:cs typeface="Poppins" panose="00000500000000000000" pitchFamily="2" charset="0"/>
                        </a:rPr>
                        <a:t>NiEq</a:t>
                      </a:r>
                      <a:r>
                        <a:rPr lang="en-CA" sz="2000" b="0">
                          <a:effectLst/>
                          <a:latin typeface="Lato Black" panose="020F0A02020204030203" pitchFamily="34" charset="0"/>
                          <a:cs typeface="Poppins" panose="00000500000000000000" pitchFamily="2" charset="0"/>
                        </a:rPr>
                        <a:t>%</a:t>
                      </a:r>
                      <a:endParaRPr lang="en-CA" sz="2000" b="0">
                        <a:effectLst/>
                        <a:latin typeface="Lato Black" panose="020F0A02020204030203" pitchFamily="34" charset="0"/>
                        <a:ea typeface="Calibri" panose="020F0502020204030204" pitchFamily="34" charset="0"/>
                        <a:cs typeface="Poppins" panose="00000500000000000000" pitchFamily="2" charset="0"/>
                      </a:endParaRPr>
                    </a:p>
                  </a:txBody>
                  <a:tcPr marL="182880" marR="1828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a:lnSpc>
                          <a:spcPct val="107000"/>
                        </a:lnSpc>
                        <a:spcAft>
                          <a:spcPts val="800"/>
                        </a:spcAft>
                        <a:buNone/>
                      </a:pPr>
                      <a:r>
                        <a:rPr lang="en-CA" sz="2000" b="0">
                          <a:effectLst/>
                          <a:latin typeface="Lato Black" panose="020F0A02020204030203" pitchFamily="34" charset="0"/>
                          <a:cs typeface="Poppins" panose="00000500000000000000" pitchFamily="2" charset="0"/>
                        </a:rPr>
                        <a:t>Tonnes (M)</a:t>
                      </a:r>
                      <a:endParaRPr lang="en-CA" sz="2000" b="0">
                        <a:effectLst/>
                        <a:latin typeface="Lato Black" panose="020F0A02020204030203" pitchFamily="34" charset="0"/>
                        <a:ea typeface="Calibri" panose="020F0502020204030204" pitchFamily="34" charset="0"/>
                        <a:cs typeface="Poppins" panose="00000500000000000000" pitchFamily="2" charset="0"/>
                      </a:endParaRPr>
                    </a:p>
                  </a:txBody>
                  <a:tcPr marL="182880" marR="1828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a:lnSpc>
                          <a:spcPct val="107000"/>
                        </a:lnSpc>
                        <a:spcAft>
                          <a:spcPts val="800"/>
                        </a:spcAft>
                        <a:buNone/>
                      </a:pPr>
                      <a:r>
                        <a:rPr lang="en-CA" sz="2000" b="0">
                          <a:effectLst/>
                          <a:latin typeface="Lato Black" panose="020F0A02020204030203" pitchFamily="34" charset="0"/>
                          <a:cs typeface="Poppins" panose="00000500000000000000" pitchFamily="2" charset="0"/>
                        </a:rPr>
                        <a:t>Cu (%)</a:t>
                      </a:r>
                      <a:endParaRPr lang="en-CA" sz="2000" b="0">
                        <a:effectLst/>
                        <a:latin typeface="Lato Black" panose="020F0A02020204030203" pitchFamily="34" charset="0"/>
                        <a:ea typeface="Calibri" panose="020F0502020204030204" pitchFamily="34" charset="0"/>
                        <a:cs typeface="Poppins" panose="00000500000000000000" pitchFamily="2" charset="0"/>
                      </a:endParaRPr>
                    </a:p>
                  </a:txBody>
                  <a:tcPr marL="182880" marR="1828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a:lnSpc>
                          <a:spcPct val="107000"/>
                        </a:lnSpc>
                        <a:spcAft>
                          <a:spcPts val="800"/>
                        </a:spcAft>
                        <a:buNone/>
                      </a:pPr>
                      <a:r>
                        <a:rPr lang="en-CA" sz="2000" b="0">
                          <a:effectLst/>
                          <a:latin typeface="Lato Black" panose="020F0A02020204030203" pitchFamily="34" charset="0"/>
                          <a:cs typeface="Poppins" panose="00000500000000000000" pitchFamily="2" charset="0"/>
                        </a:rPr>
                        <a:t>Ni (%)</a:t>
                      </a:r>
                      <a:endParaRPr lang="en-CA" sz="2000" b="0">
                        <a:effectLst/>
                        <a:latin typeface="Lato Black" panose="020F0A02020204030203" pitchFamily="34" charset="0"/>
                        <a:ea typeface="Calibri" panose="020F0502020204030204" pitchFamily="34" charset="0"/>
                        <a:cs typeface="Poppins" panose="00000500000000000000" pitchFamily="2" charset="0"/>
                      </a:endParaRPr>
                    </a:p>
                  </a:txBody>
                  <a:tcPr marL="182880" marR="1828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a:lnSpc>
                          <a:spcPct val="107000"/>
                        </a:lnSpc>
                        <a:spcAft>
                          <a:spcPts val="800"/>
                        </a:spcAft>
                        <a:buNone/>
                      </a:pPr>
                      <a:r>
                        <a:rPr lang="en-CA" sz="2000" b="0">
                          <a:effectLst/>
                          <a:latin typeface="Lato Black" panose="020F0A02020204030203" pitchFamily="34" charset="0"/>
                          <a:cs typeface="Poppins" panose="00000500000000000000" pitchFamily="2" charset="0"/>
                        </a:rPr>
                        <a:t>Co (%)</a:t>
                      </a:r>
                      <a:endParaRPr lang="en-CA" sz="2000" b="0">
                        <a:effectLst/>
                        <a:latin typeface="Lato Black" panose="020F0A02020204030203" pitchFamily="34" charset="0"/>
                        <a:ea typeface="Calibri" panose="020F0502020204030204" pitchFamily="34" charset="0"/>
                        <a:cs typeface="Poppins" panose="00000500000000000000" pitchFamily="2" charset="0"/>
                      </a:endParaRPr>
                    </a:p>
                  </a:txBody>
                  <a:tcPr marL="182880" marR="1828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a:lnSpc>
                          <a:spcPct val="107000"/>
                        </a:lnSpc>
                        <a:spcAft>
                          <a:spcPts val="800"/>
                        </a:spcAft>
                        <a:buNone/>
                      </a:pPr>
                      <a:r>
                        <a:rPr lang="en-CA" sz="2000" b="0">
                          <a:effectLst/>
                          <a:latin typeface="Lato Black" panose="020F0A02020204030203" pitchFamily="34" charset="0"/>
                          <a:cs typeface="Poppins" panose="00000500000000000000" pitchFamily="2" charset="0"/>
                        </a:rPr>
                        <a:t>Pt (g/t)</a:t>
                      </a:r>
                      <a:endParaRPr lang="en-CA" sz="2000" b="0">
                        <a:effectLst/>
                        <a:latin typeface="Lato Black" panose="020F0A02020204030203" pitchFamily="34" charset="0"/>
                        <a:ea typeface="Calibri" panose="020F0502020204030204" pitchFamily="34" charset="0"/>
                        <a:cs typeface="Poppins" panose="00000500000000000000" pitchFamily="2" charset="0"/>
                      </a:endParaRPr>
                    </a:p>
                  </a:txBody>
                  <a:tcPr marL="182880" marR="1828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a:lnSpc>
                          <a:spcPct val="107000"/>
                        </a:lnSpc>
                        <a:spcAft>
                          <a:spcPts val="800"/>
                        </a:spcAft>
                        <a:buNone/>
                      </a:pPr>
                      <a:r>
                        <a:rPr lang="en-CA" sz="2000" b="0">
                          <a:effectLst/>
                          <a:latin typeface="Lato Black" panose="020F0A02020204030203" pitchFamily="34" charset="0"/>
                          <a:cs typeface="Poppins" panose="00000500000000000000" pitchFamily="2" charset="0"/>
                        </a:rPr>
                        <a:t>Pd (g/t)</a:t>
                      </a:r>
                      <a:endParaRPr lang="en-CA" sz="2000" b="0">
                        <a:effectLst/>
                        <a:latin typeface="Lato Black" panose="020F0A02020204030203" pitchFamily="34" charset="0"/>
                        <a:ea typeface="Calibri" panose="020F0502020204030204" pitchFamily="34" charset="0"/>
                        <a:cs typeface="Poppins" panose="00000500000000000000" pitchFamily="2" charset="0"/>
                      </a:endParaRPr>
                    </a:p>
                  </a:txBody>
                  <a:tcPr marL="182880" marR="1828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a:lnSpc>
                          <a:spcPct val="107000"/>
                        </a:lnSpc>
                        <a:spcAft>
                          <a:spcPts val="800"/>
                        </a:spcAft>
                        <a:buNone/>
                      </a:pPr>
                      <a:r>
                        <a:rPr lang="en-CA" sz="2000" b="0">
                          <a:effectLst/>
                          <a:latin typeface="Lato Black" panose="020F0A02020204030203" pitchFamily="34" charset="0"/>
                          <a:cs typeface="Poppins" panose="00000500000000000000" pitchFamily="2" charset="0"/>
                        </a:rPr>
                        <a:t>Au (g/t)</a:t>
                      </a:r>
                      <a:endParaRPr lang="en-CA" sz="2000" b="0">
                        <a:effectLst/>
                        <a:latin typeface="Lato Black" panose="020F0A02020204030203" pitchFamily="34" charset="0"/>
                        <a:ea typeface="Calibri" panose="020F0502020204030204" pitchFamily="34" charset="0"/>
                        <a:cs typeface="Poppins" panose="00000500000000000000" pitchFamily="2" charset="0"/>
                      </a:endParaRPr>
                    </a:p>
                  </a:txBody>
                  <a:tcPr marL="182880" marR="1828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a:lnSpc>
                          <a:spcPct val="107000"/>
                        </a:lnSpc>
                        <a:spcAft>
                          <a:spcPts val="800"/>
                        </a:spcAft>
                        <a:buNone/>
                      </a:pPr>
                      <a:r>
                        <a:rPr lang="en-CA" sz="2000" b="0" err="1">
                          <a:effectLst/>
                          <a:latin typeface="Lato Black" panose="020F0A02020204030203" pitchFamily="34" charset="0"/>
                          <a:cs typeface="Poppins" panose="00000500000000000000" pitchFamily="2" charset="0"/>
                        </a:rPr>
                        <a:t>NiEq</a:t>
                      </a:r>
                      <a:r>
                        <a:rPr lang="en-CA" sz="2000" b="0">
                          <a:effectLst/>
                          <a:latin typeface="Lato Black" panose="020F0A02020204030203" pitchFamily="34" charset="0"/>
                          <a:cs typeface="Poppins" panose="00000500000000000000" pitchFamily="2" charset="0"/>
                        </a:rPr>
                        <a:t> (%)</a:t>
                      </a:r>
                      <a:endParaRPr lang="en-CA" sz="2000" b="0">
                        <a:effectLst/>
                        <a:latin typeface="Lato Black" panose="020F0A02020204030203" pitchFamily="34" charset="0"/>
                        <a:ea typeface="Calibri" panose="020F0502020204030204" pitchFamily="34" charset="0"/>
                        <a:cs typeface="Poppins" panose="00000500000000000000" pitchFamily="2" charset="0"/>
                      </a:endParaRPr>
                    </a:p>
                  </a:txBody>
                  <a:tcPr marL="182880" marR="1828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extLst>
                  <a:ext uri="{0D108BD9-81ED-4DB2-BD59-A6C34878D82A}">
                    <a16:rowId xmlns:a16="http://schemas.microsoft.com/office/drawing/2014/main" val="3086635839"/>
                  </a:ext>
                </a:extLst>
              </a:tr>
              <a:tr h="1039323">
                <a:tc>
                  <a:txBody>
                    <a:bodyPr/>
                    <a:lstStyle/>
                    <a:p>
                      <a:pPr marL="104140">
                        <a:lnSpc>
                          <a:spcPct val="107000"/>
                        </a:lnSpc>
                        <a:spcAft>
                          <a:spcPts val="800"/>
                        </a:spcAft>
                        <a:buNone/>
                      </a:pPr>
                      <a:r>
                        <a:rPr lang="en-US" sz="2000" b="0">
                          <a:effectLst/>
                          <a:latin typeface="Lato Black" panose="020F0A02020204030203" pitchFamily="34" charset="0"/>
                          <a:cs typeface="Poppins" panose="00000500000000000000" pitchFamily="2" charset="0"/>
                        </a:rPr>
                        <a:t>Indicated</a:t>
                      </a:r>
                      <a:endParaRPr lang="en-CA" sz="2000" b="0">
                        <a:effectLst/>
                        <a:latin typeface="Lato Black" panose="020F0A02020204030203" pitchFamily="34" charset="0"/>
                        <a:ea typeface="Calibri" panose="020F0502020204030204" pitchFamily="34" charset="0"/>
                        <a:cs typeface="Poppins" panose="00000500000000000000" pitchFamily="2" charset="0"/>
                      </a:endParaRPr>
                    </a:p>
                  </a:txBody>
                  <a:tcPr marL="182880" marR="182880" marT="0" marB="0" anchor="ctr">
                    <a:lnT w="12700" cap="flat" cmpd="sng" algn="ctr">
                      <a:solidFill>
                        <a:schemeClr val="bg1"/>
                      </a:solidFill>
                      <a:prstDash val="solid"/>
                      <a:round/>
                      <a:headEnd type="none" w="med" len="med"/>
                      <a:tailEnd type="none" w="med" len="med"/>
                    </a:lnT>
                    <a:solidFill>
                      <a:srgbClr val="10253F">
                        <a:alpha val="69000"/>
                      </a:srgb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1.1%</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lnT w="12700" cap="flat" cmpd="sng" algn="ctr">
                      <a:solidFill>
                        <a:schemeClr val="bg1"/>
                      </a:solidFill>
                      <a:prstDash val="solid"/>
                      <a:round/>
                      <a:headEnd type="none" w="med" len="med"/>
                      <a:tailEnd type="none" w="med" len="med"/>
                    </a:lnT>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18.444</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lnT w="12700" cap="flat" cmpd="sng" algn="ctr">
                      <a:solidFill>
                        <a:schemeClr val="bg1"/>
                      </a:solidFill>
                      <a:prstDash val="solid"/>
                      <a:round/>
                      <a:headEnd type="none" w="med" len="med"/>
                      <a:tailEnd type="none" w="med" len="med"/>
                    </a:lnT>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0.87</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lnT w="12700" cap="flat" cmpd="sng" algn="ctr">
                      <a:solidFill>
                        <a:schemeClr val="bg1"/>
                      </a:solidFill>
                      <a:prstDash val="solid"/>
                      <a:round/>
                      <a:headEnd type="none" w="med" len="med"/>
                      <a:tailEnd type="none" w="med" len="med"/>
                    </a:lnT>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1.01</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lnT w="12700" cap="flat" cmpd="sng" algn="ctr">
                      <a:solidFill>
                        <a:schemeClr val="bg1"/>
                      </a:solidFill>
                      <a:prstDash val="solid"/>
                      <a:round/>
                      <a:headEnd type="none" w="med" len="med"/>
                      <a:tailEnd type="none" w="med" len="med"/>
                    </a:lnT>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0.035</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lnT w="12700" cap="flat" cmpd="sng" algn="ctr">
                      <a:solidFill>
                        <a:schemeClr val="bg1"/>
                      </a:solidFill>
                      <a:prstDash val="solid"/>
                      <a:round/>
                      <a:headEnd type="none" w="med" len="med"/>
                      <a:tailEnd type="none" w="med" len="med"/>
                    </a:lnT>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0.98</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lnT w="12700" cap="flat" cmpd="sng" algn="ctr">
                      <a:solidFill>
                        <a:schemeClr val="bg1"/>
                      </a:solidFill>
                      <a:prstDash val="solid"/>
                      <a:round/>
                      <a:headEnd type="none" w="med" len="med"/>
                      <a:tailEnd type="none" w="med" len="med"/>
                    </a:lnT>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1.12</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lnT w="12700" cap="flat" cmpd="sng" algn="ctr">
                      <a:solidFill>
                        <a:schemeClr val="bg1"/>
                      </a:solidFill>
                      <a:prstDash val="solid"/>
                      <a:round/>
                      <a:headEnd type="none" w="med" len="med"/>
                      <a:tailEnd type="none" w="med" len="med"/>
                    </a:lnT>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0.37</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lnT w="12700" cap="flat" cmpd="sng" algn="ctr">
                      <a:solidFill>
                        <a:schemeClr val="bg1"/>
                      </a:solidFill>
                      <a:prstDash val="solid"/>
                      <a:round/>
                      <a:headEnd type="none" w="med" len="med"/>
                      <a:tailEnd type="none" w="med" len="med"/>
                    </a:lnT>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1.96</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lnT w="12700" cap="flat" cmpd="sng" algn="ctr">
                      <a:solidFill>
                        <a:schemeClr val="bg1"/>
                      </a:solidFill>
                      <a:prstDash val="solid"/>
                      <a:round/>
                      <a:headEnd type="none" w="med" len="med"/>
                      <a:tailEnd type="none" w="med" len="med"/>
                    </a:lnT>
                    <a:solidFill>
                      <a:schemeClr val="bg1">
                        <a:alpha val="69000"/>
                      </a:schemeClr>
                    </a:solidFill>
                  </a:tcPr>
                </a:tc>
                <a:extLst>
                  <a:ext uri="{0D108BD9-81ED-4DB2-BD59-A6C34878D82A}">
                    <a16:rowId xmlns:a16="http://schemas.microsoft.com/office/drawing/2014/main" val="2638735469"/>
                  </a:ext>
                </a:extLst>
              </a:tr>
              <a:tr h="1039323">
                <a:tc>
                  <a:txBody>
                    <a:bodyPr/>
                    <a:lstStyle/>
                    <a:p>
                      <a:pPr marL="104140">
                        <a:lnSpc>
                          <a:spcPct val="107000"/>
                        </a:lnSpc>
                        <a:spcAft>
                          <a:spcPts val="800"/>
                        </a:spcAft>
                        <a:buNone/>
                      </a:pPr>
                      <a:r>
                        <a:rPr lang="en-US" sz="2000" b="0">
                          <a:effectLst/>
                          <a:latin typeface="Lato Black" panose="020F0A02020204030203" pitchFamily="34" charset="0"/>
                          <a:cs typeface="Poppins" panose="00000500000000000000" pitchFamily="2" charset="0"/>
                        </a:rPr>
                        <a:t>Inferred</a:t>
                      </a:r>
                      <a:endParaRPr lang="en-CA" sz="2000" b="0">
                        <a:effectLst/>
                        <a:latin typeface="Lato Black" panose="020F0A02020204030203" pitchFamily="34" charset="0"/>
                        <a:ea typeface="Calibri" panose="020F0502020204030204" pitchFamily="34" charset="0"/>
                        <a:cs typeface="Poppins" panose="00000500000000000000" pitchFamily="2" charset="0"/>
                      </a:endParaRPr>
                    </a:p>
                  </a:txBody>
                  <a:tcPr marL="182880" marR="182880" marT="0" marB="0" anchor="ctr">
                    <a:solidFill>
                      <a:srgbClr val="10253F">
                        <a:alpha val="69000"/>
                      </a:srgb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1.1%</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0.989</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0.53</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0.70</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0.026</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0.98</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1.66</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0.29</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solidFill>
                      <a:schemeClr val="bg1">
                        <a:alpha val="69000"/>
                      </a:schemeClr>
                    </a:solidFill>
                  </a:tcPr>
                </a:tc>
                <a:tc>
                  <a:txBody>
                    <a:bodyPr/>
                    <a:lstStyle/>
                    <a:p>
                      <a:pPr algn="ctr">
                        <a:lnSpc>
                          <a:spcPct val="107000"/>
                        </a:lnSpc>
                        <a:spcAft>
                          <a:spcPts val="800"/>
                        </a:spcAft>
                        <a:buNone/>
                      </a:pPr>
                      <a:r>
                        <a:rPr lang="en-CA" sz="2000">
                          <a:effectLst/>
                          <a:latin typeface="Lato" panose="020F0502020204030203" pitchFamily="34" charset="0"/>
                          <a:cs typeface="Poppins" panose="00000500000000000000" pitchFamily="2" charset="0"/>
                        </a:rPr>
                        <a:t>1.56</a:t>
                      </a:r>
                      <a:endParaRPr lang="en-CA" sz="2000">
                        <a:effectLst/>
                        <a:latin typeface="Lato" panose="020F0502020204030203" pitchFamily="34" charset="0"/>
                        <a:ea typeface="Calibri" panose="020F0502020204030204" pitchFamily="34" charset="0"/>
                        <a:cs typeface="Poppins" panose="00000500000000000000" pitchFamily="2" charset="0"/>
                      </a:endParaRPr>
                    </a:p>
                  </a:txBody>
                  <a:tcPr marL="182880" marR="182880" marT="0" marB="0" anchor="ctr">
                    <a:solidFill>
                      <a:schemeClr val="bg1">
                        <a:alpha val="69000"/>
                      </a:schemeClr>
                    </a:solidFill>
                  </a:tcPr>
                </a:tc>
                <a:extLst>
                  <a:ext uri="{0D108BD9-81ED-4DB2-BD59-A6C34878D82A}">
                    <a16:rowId xmlns:a16="http://schemas.microsoft.com/office/drawing/2014/main" val="324684561"/>
                  </a:ext>
                </a:extLst>
              </a:tr>
            </a:tbl>
          </a:graphicData>
        </a:graphic>
      </p:graphicFrame>
      <p:graphicFrame>
        <p:nvGraphicFramePr>
          <p:cNvPr id="15" name="Table 14">
            <a:extLst>
              <a:ext uri="{FF2B5EF4-FFF2-40B4-BE49-F238E27FC236}">
                <a16:creationId xmlns:a16="http://schemas.microsoft.com/office/drawing/2014/main" id="{739EA4FD-D94C-1638-F4D9-28323BFE171B}"/>
              </a:ext>
            </a:extLst>
          </p:cNvPr>
          <p:cNvGraphicFramePr>
            <a:graphicFrameLocks noGrp="1"/>
          </p:cNvGraphicFramePr>
          <p:nvPr>
            <p:extLst>
              <p:ext uri="{D42A27DB-BD31-4B8C-83A1-F6EECF244321}">
                <p14:modId xmlns:p14="http://schemas.microsoft.com/office/powerpoint/2010/main" val="3506159822"/>
              </p:ext>
            </p:extLst>
          </p:nvPr>
        </p:nvGraphicFramePr>
        <p:xfrm>
          <a:off x="188818" y="12258301"/>
          <a:ext cx="12905765" cy="5810252"/>
        </p:xfrm>
        <a:graphic>
          <a:graphicData uri="http://schemas.openxmlformats.org/drawingml/2006/table">
            <a:tbl>
              <a:tblPr/>
              <a:tblGrid>
                <a:gridCol w="3283877">
                  <a:extLst>
                    <a:ext uri="{9D8B030D-6E8A-4147-A177-3AD203B41FA5}">
                      <a16:colId xmlns:a16="http://schemas.microsoft.com/office/drawing/2014/main" val="1363268405"/>
                    </a:ext>
                  </a:extLst>
                </a:gridCol>
                <a:gridCol w="1316736">
                  <a:extLst>
                    <a:ext uri="{9D8B030D-6E8A-4147-A177-3AD203B41FA5}">
                      <a16:colId xmlns:a16="http://schemas.microsoft.com/office/drawing/2014/main" val="3612491914"/>
                    </a:ext>
                  </a:extLst>
                </a:gridCol>
                <a:gridCol w="1292352">
                  <a:extLst>
                    <a:ext uri="{9D8B030D-6E8A-4147-A177-3AD203B41FA5}">
                      <a16:colId xmlns:a16="http://schemas.microsoft.com/office/drawing/2014/main" val="585818212"/>
                    </a:ext>
                  </a:extLst>
                </a:gridCol>
                <a:gridCol w="1113191">
                  <a:extLst>
                    <a:ext uri="{9D8B030D-6E8A-4147-A177-3AD203B41FA5}">
                      <a16:colId xmlns:a16="http://schemas.microsoft.com/office/drawing/2014/main" val="3004830785"/>
                    </a:ext>
                  </a:extLst>
                </a:gridCol>
                <a:gridCol w="1471513">
                  <a:extLst>
                    <a:ext uri="{9D8B030D-6E8A-4147-A177-3AD203B41FA5}">
                      <a16:colId xmlns:a16="http://schemas.microsoft.com/office/drawing/2014/main" val="857319710"/>
                    </a:ext>
                  </a:extLst>
                </a:gridCol>
                <a:gridCol w="1414272">
                  <a:extLst>
                    <a:ext uri="{9D8B030D-6E8A-4147-A177-3AD203B41FA5}">
                      <a16:colId xmlns:a16="http://schemas.microsoft.com/office/drawing/2014/main" val="1791194555"/>
                    </a:ext>
                  </a:extLst>
                </a:gridCol>
                <a:gridCol w="1219200">
                  <a:extLst>
                    <a:ext uri="{9D8B030D-6E8A-4147-A177-3AD203B41FA5}">
                      <a16:colId xmlns:a16="http://schemas.microsoft.com/office/drawing/2014/main" val="650184850"/>
                    </a:ext>
                  </a:extLst>
                </a:gridCol>
                <a:gridCol w="1794624">
                  <a:extLst>
                    <a:ext uri="{9D8B030D-6E8A-4147-A177-3AD203B41FA5}">
                      <a16:colId xmlns:a16="http://schemas.microsoft.com/office/drawing/2014/main" val="2950051820"/>
                    </a:ext>
                  </a:extLst>
                </a:gridCol>
              </a:tblGrid>
              <a:tr h="719091">
                <a:tc gridSpan="8">
                  <a:txBody>
                    <a:bodyPr/>
                    <a:lstStyle/>
                    <a:p>
                      <a:pPr algn="ctr" fontAlgn="ctr">
                        <a:buNone/>
                      </a:pPr>
                      <a:r>
                        <a:rPr lang="en-CA" sz="2400" b="1" i="0" u="none" strike="noStrike">
                          <a:solidFill>
                            <a:srgbClr val="FFFFFF"/>
                          </a:solidFill>
                          <a:effectLst/>
                          <a:latin typeface="Lato Black" panose="020F0A02020204030203" pitchFamily="34" charset="0"/>
                        </a:rPr>
                        <a:t>Crean Hill PEA - Spot Price Analysis </a:t>
                      </a:r>
                    </a:p>
                  </a:txBody>
                  <a:tcPr marL="16933" marR="16933" marT="1693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783478624"/>
                  </a:ext>
                </a:extLst>
              </a:tr>
              <a:tr h="747853">
                <a:tc>
                  <a:txBody>
                    <a:bodyPr/>
                    <a:lstStyle/>
                    <a:p>
                      <a:pPr algn="l" fontAlgn="b">
                        <a:buNone/>
                      </a:pPr>
                      <a:r>
                        <a:rPr lang="en-CA" sz="2400" b="0" i="0" u="none" strike="noStrike">
                          <a:solidFill>
                            <a:srgbClr val="000000"/>
                          </a:solidFill>
                          <a:effectLst/>
                          <a:latin typeface="+mj-lt"/>
                        </a:rPr>
                        <a:t> </a:t>
                      </a:r>
                    </a:p>
                  </a:txBody>
                  <a:tcPr marL="16933" marR="16933" marT="16933"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fontAlgn="ctr">
                        <a:buNone/>
                      </a:pPr>
                      <a:r>
                        <a:rPr lang="en-CA" sz="2100" b="0" i="0" u="none" strike="noStrike">
                          <a:solidFill>
                            <a:srgbClr val="FFFFFF"/>
                          </a:solidFill>
                          <a:effectLst/>
                          <a:latin typeface="Lato Black" panose="020F0A02020204030203" pitchFamily="34" charset="0"/>
                          <a:cs typeface="Poppins" panose="00000500000000000000" pitchFamily="2" charset="0"/>
                        </a:rPr>
                        <a:t>Nickel</a:t>
                      </a:r>
                    </a:p>
                  </a:txBody>
                  <a:tcPr marL="16933" marR="16933" marT="1693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fontAlgn="ctr">
                        <a:buNone/>
                      </a:pPr>
                      <a:r>
                        <a:rPr lang="en-CA" sz="2100" b="0" i="0" u="none" strike="noStrike">
                          <a:solidFill>
                            <a:srgbClr val="FFFFFF"/>
                          </a:solidFill>
                          <a:effectLst/>
                          <a:latin typeface="Lato Black" panose="020F0A02020204030203" pitchFamily="34" charset="0"/>
                          <a:cs typeface="Poppins" panose="00000500000000000000" pitchFamily="2" charset="0"/>
                        </a:rPr>
                        <a:t>Copper</a:t>
                      </a:r>
                    </a:p>
                  </a:txBody>
                  <a:tcPr marL="16933" marR="16933" marT="1693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fontAlgn="ctr">
                        <a:buNone/>
                      </a:pPr>
                      <a:r>
                        <a:rPr lang="en-CA" sz="2100" b="0" i="0" u="none" strike="noStrike">
                          <a:solidFill>
                            <a:srgbClr val="FFFFFF"/>
                          </a:solidFill>
                          <a:effectLst/>
                          <a:latin typeface="Lato Black" panose="020F0A02020204030203" pitchFamily="34" charset="0"/>
                          <a:cs typeface="Poppins" panose="00000500000000000000" pitchFamily="2" charset="0"/>
                        </a:rPr>
                        <a:t>Cobalt</a:t>
                      </a:r>
                    </a:p>
                  </a:txBody>
                  <a:tcPr marL="16933" marR="16933" marT="1693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fontAlgn="ctr">
                        <a:buNone/>
                      </a:pPr>
                      <a:r>
                        <a:rPr lang="en-CA" sz="2100" b="0" i="0" u="none" strike="noStrike">
                          <a:solidFill>
                            <a:srgbClr val="FFFFFF"/>
                          </a:solidFill>
                          <a:effectLst/>
                          <a:latin typeface="Lato Black" panose="020F0A02020204030203" pitchFamily="34" charset="0"/>
                          <a:cs typeface="Poppins" panose="00000500000000000000" pitchFamily="2" charset="0"/>
                        </a:rPr>
                        <a:t>Platinum</a:t>
                      </a:r>
                    </a:p>
                  </a:txBody>
                  <a:tcPr marL="16933" marR="16933" marT="1693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fontAlgn="ctr">
                        <a:buNone/>
                      </a:pPr>
                      <a:r>
                        <a:rPr lang="en-CA" sz="2100" b="0" i="0" u="none" strike="noStrike">
                          <a:solidFill>
                            <a:srgbClr val="FFFFFF"/>
                          </a:solidFill>
                          <a:effectLst/>
                          <a:latin typeface="Lato Black" panose="020F0A02020204030203" pitchFamily="34" charset="0"/>
                          <a:cs typeface="Poppins" panose="00000500000000000000" pitchFamily="2" charset="0"/>
                        </a:rPr>
                        <a:t>Palladium</a:t>
                      </a:r>
                    </a:p>
                  </a:txBody>
                  <a:tcPr marL="16933" marR="16933" marT="1693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fontAlgn="ctr">
                        <a:buNone/>
                      </a:pPr>
                      <a:r>
                        <a:rPr lang="en-CA" sz="2100" b="0" i="0" u="none" strike="noStrike">
                          <a:solidFill>
                            <a:srgbClr val="FFFFFF"/>
                          </a:solidFill>
                          <a:effectLst/>
                          <a:latin typeface="Lato Black" panose="020F0A02020204030203" pitchFamily="34" charset="0"/>
                          <a:cs typeface="Poppins" panose="00000500000000000000" pitchFamily="2" charset="0"/>
                        </a:rPr>
                        <a:t>Gold</a:t>
                      </a:r>
                    </a:p>
                  </a:txBody>
                  <a:tcPr marL="16933" marR="16933" marT="1693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fontAlgn="ctr">
                        <a:buNone/>
                      </a:pPr>
                      <a:r>
                        <a:rPr lang="en-CA" sz="2100" b="0" i="0" u="none" strike="noStrike">
                          <a:solidFill>
                            <a:srgbClr val="FFFFFF"/>
                          </a:solidFill>
                          <a:effectLst/>
                          <a:latin typeface="Lato Black" panose="020F0A02020204030203" pitchFamily="34" charset="0"/>
                          <a:cs typeface="Poppins" panose="00000500000000000000" pitchFamily="2" charset="0"/>
                        </a:rPr>
                        <a:t>TPM</a:t>
                      </a:r>
                      <a:br>
                        <a:rPr lang="en-CA" sz="2100" b="0" i="0" u="none" strike="noStrike">
                          <a:solidFill>
                            <a:srgbClr val="FFFFFF"/>
                          </a:solidFill>
                          <a:effectLst/>
                          <a:latin typeface="Lato Black" panose="020F0A02020204030203" pitchFamily="34" charset="0"/>
                          <a:cs typeface="Poppins" panose="00000500000000000000" pitchFamily="2" charset="0"/>
                        </a:rPr>
                      </a:br>
                      <a:r>
                        <a:rPr lang="en-CA" sz="2100" b="0" i="0" u="none" strike="noStrike">
                          <a:solidFill>
                            <a:srgbClr val="FFFFFF"/>
                          </a:solidFill>
                          <a:effectLst/>
                          <a:latin typeface="Lato Black" panose="020F0A02020204030203" pitchFamily="34" charset="0"/>
                          <a:cs typeface="Poppins" panose="00000500000000000000" pitchFamily="2" charset="0"/>
                        </a:rPr>
                        <a:t>(</a:t>
                      </a:r>
                      <a:r>
                        <a:rPr lang="en-CA" sz="2100" b="0" i="0" u="none" strike="noStrike" err="1">
                          <a:solidFill>
                            <a:srgbClr val="FFFFFF"/>
                          </a:solidFill>
                          <a:effectLst/>
                          <a:latin typeface="Lato Black" panose="020F0A02020204030203" pitchFamily="34" charset="0"/>
                          <a:cs typeface="Poppins" panose="00000500000000000000" pitchFamily="2" charset="0"/>
                        </a:rPr>
                        <a:t>Pt+Pd+Au</a:t>
                      </a:r>
                      <a:r>
                        <a:rPr lang="en-CA" sz="2100" b="0" i="0" u="none" strike="noStrike">
                          <a:solidFill>
                            <a:srgbClr val="FFFFFF"/>
                          </a:solidFill>
                          <a:effectLst/>
                          <a:latin typeface="Lato Black" panose="020F0A02020204030203" pitchFamily="34" charset="0"/>
                          <a:cs typeface="Poppins" panose="00000500000000000000" pitchFamily="2" charset="0"/>
                        </a:rPr>
                        <a:t>)</a:t>
                      </a:r>
                    </a:p>
                  </a:txBody>
                  <a:tcPr marL="16933" marR="16933" marT="1693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9000"/>
                      </a:srgbClr>
                    </a:solidFill>
                  </a:tcPr>
                </a:tc>
                <a:extLst>
                  <a:ext uri="{0D108BD9-81ED-4DB2-BD59-A6C34878D82A}">
                    <a16:rowId xmlns:a16="http://schemas.microsoft.com/office/drawing/2014/main" val="1196465640"/>
                  </a:ext>
                </a:extLst>
              </a:tr>
              <a:tr h="862909">
                <a:tc>
                  <a:txBody>
                    <a:bodyPr/>
                    <a:lstStyle/>
                    <a:p>
                      <a:pPr algn="ctr" fontAlgn="ctr">
                        <a:buNone/>
                      </a:pPr>
                      <a:r>
                        <a:rPr lang="en-CA" sz="2000" b="1" i="0" u="none" strike="noStrike">
                          <a:solidFill>
                            <a:srgbClr val="FFFFFF"/>
                          </a:solidFill>
                          <a:effectLst/>
                          <a:latin typeface="Poppins" panose="00000500000000000000" pitchFamily="2" charset="0"/>
                          <a:cs typeface="Poppins" panose="00000500000000000000" pitchFamily="2" charset="0"/>
                        </a:rPr>
                        <a:t>PEA Price Deck</a:t>
                      </a:r>
                    </a:p>
                  </a:txBody>
                  <a:tcPr marL="16933" marR="16933" marT="16933" marB="0" anchor="ctr">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a:noFill/>
                    </a:lnB>
                    <a:solidFill>
                      <a:srgbClr val="10253F">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$8.50</a:t>
                      </a:r>
                    </a:p>
                  </a:txBody>
                  <a:tcPr marL="16933" marR="16933" marT="16933" marB="0" anchor="ctr">
                    <a:lnL>
                      <a:noFill/>
                    </a:lnL>
                    <a:lnR w="635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FFFFFF">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$4.00</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FFFFFF">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$13.00</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FFFFFF">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$900</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FFFFFF">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$1,000</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FFFFFF">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$2,150</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FFFFFF">
                        <a:alpha val="69000"/>
                      </a:srgbClr>
                    </a:solidFill>
                  </a:tcPr>
                </a:tc>
                <a:tc>
                  <a:txBody>
                    <a:bodyPr/>
                    <a:lstStyle/>
                    <a:p>
                      <a:pPr algn="l" fontAlgn="b">
                        <a:buNone/>
                      </a:pPr>
                      <a:r>
                        <a:rPr lang="en-CA" sz="2100" b="0" i="0" u="none" strike="noStrike">
                          <a:solidFill>
                            <a:srgbClr val="000000"/>
                          </a:solidFill>
                          <a:effectLst/>
                          <a:latin typeface="Lato" panose="020F0502020204030203" pitchFamily="34" charset="0"/>
                        </a:rPr>
                        <a:t> </a:t>
                      </a:r>
                    </a:p>
                  </a:txBody>
                  <a:tcPr marL="16933" marR="16933" marT="16933" marB="0" anchor="b">
                    <a:lnL w="635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10253F">
                        <a:alpha val="69000"/>
                      </a:srgbClr>
                    </a:solidFill>
                  </a:tcPr>
                </a:tc>
                <a:extLst>
                  <a:ext uri="{0D108BD9-81ED-4DB2-BD59-A6C34878D82A}">
                    <a16:rowId xmlns:a16="http://schemas.microsoft.com/office/drawing/2014/main" val="1016863507"/>
                  </a:ext>
                </a:extLst>
              </a:tr>
              <a:tr h="862909">
                <a:tc>
                  <a:txBody>
                    <a:bodyPr/>
                    <a:lstStyle/>
                    <a:p>
                      <a:pPr algn="ctr" fontAlgn="ctr">
                        <a:buNone/>
                      </a:pPr>
                      <a:r>
                        <a:rPr lang="en-CA" sz="2000" b="1" i="0" u="none" strike="noStrike">
                          <a:solidFill>
                            <a:srgbClr val="FFFFFF"/>
                          </a:solidFill>
                          <a:effectLst/>
                          <a:latin typeface="Poppins" panose="00000500000000000000" pitchFamily="2" charset="0"/>
                          <a:cs typeface="Poppins" panose="00000500000000000000" pitchFamily="2" charset="0"/>
                        </a:rPr>
                        <a:t>Q2 2026 Average Price</a:t>
                      </a:r>
                    </a:p>
                  </a:txBody>
                  <a:tcPr marL="16933" marR="16933" marT="16933" marB="0" anchor="ctr">
                    <a:lnL w="12700" cap="flat" cmpd="sng" algn="ctr">
                      <a:solidFill>
                        <a:schemeClr val="bg1"/>
                      </a:solidFill>
                      <a:prstDash val="solid"/>
                      <a:round/>
                      <a:headEnd type="none" w="med" len="med"/>
                      <a:tailEnd type="none" w="med" len="med"/>
                    </a:lnL>
                    <a:lnR>
                      <a:noFill/>
                    </a:lnR>
                    <a:lnT>
                      <a:noFill/>
                    </a:lnT>
                    <a:lnB>
                      <a:noFill/>
                    </a:lnB>
                    <a:solidFill>
                      <a:srgbClr val="10253F">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$8.04</a:t>
                      </a:r>
                    </a:p>
                  </a:txBody>
                  <a:tcPr marL="16933" marR="16933" marT="16933" marB="0" anchor="ctr">
                    <a:lnL>
                      <a:noFill/>
                    </a:lnL>
                    <a:lnR w="6350" cap="flat" cmpd="sng" algn="ctr">
                      <a:solidFill>
                        <a:srgbClr val="000000"/>
                      </a:solidFill>
                      <a:prstDash val="solid"/>
                      <a:round/>
                      <a:headEnd type="none" w="med" len="med"/>
                      <a:tailEnd type="none" w="med" len="med"/>
                    </a:lnR>
                    <a:lnT>
                      <a:noFill/>
                    </a:lnT>
                    <a:lnB>
                      <a:noFill/>
                    </a:lnB>
                    <a:solidFill>
                      <a:srgbClr val="D9D9D9">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$6.10</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D9D9">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$24.27</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D9D9">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$1,970</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D9D9">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$1,444</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D9D9">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$4,592</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D9D9">
                        <a:alpha val="69000"/>
                      </a:srgbClr>
                    </a:solidFill>
                  </a:tcPr>
                </a:tc>
                <a:tc>
                  <a:txBody>
                    <a:bodyPr/>
                    <a:lstStyle/>
                    <a:p>
                      <a:pPr algn="l" fontAlgn="b">
                        <a:buNone/>
                      </a:pPr>
                      <a:r>
                        <a:rPr lang="en-CA" sz="2100" b="0" i="0" u="none" strike="noStrike">
                          <a:solidFill>
                            <a:srgbClr val="000000"/>
                          </a:solidFill>
                          <a:effectLst/>
                          <a:latin typeface="Lato" panose="020F0502020204030203" pitchFamily="34" charset="0"/>
                        </a:rPr>
                        <a:t> </a:t>
                      </a:r>
                    </a:p>
                  </a:txBody>
                  <a:tcPr marL="16933" marR="16933" marT="16933" marB="0" anchor="b">
                    <a:lnL w="635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a:noFill/>
                    </a:lnB>
                    <a:solidFill>
                      <a:srgbClr val="10253F">
                        <a:alpha val="69000"/>
                      </a:srgbClr>
                    </a:solidFill>
                  </a:tcPr>
                </a:tc>
                <a:extLst>
                  <a:ext uri="{0D108BD9-81ED-4DB2-BD59-A6C34878D82A}">
                    <a16:rowId xmlns:a16="http://schemas.microsoft.com/office/drawing/2014/main" val="2272029335"/>
                  </a:ext>
                </a:extLst>
              </a:tr>
              <a:tr h="862909">
                <a:tc>
                  <a:txBody>
                    <a:bodyPr/>
                    <a:lstStyle/>
                    <a:p>
                      <a:pPr algn="ctr" fontAlgn="b">
                        <a:buNone/>
                      </a:pPr>
                      <a:r>
                        <a:rPr lang="en-CA" sz="2000" b="1" i="0" u="none" strike="noStrike">
                          <a:solidFill>
                            <a:srgbClr val="FFFFFF"/>
                          </a:solidFill>
                          <a:effectLst/>
                          <a:latin typeface="Poppins" panose="00000500000000000000" pitchFamily="2" charset="0"/>
                          <a:cs typeface="Poppins" panose="00000500000000000000" pitchFamily="2" charset="0"/>
                        </a:rPr>
                        <a:t> </a:t>
                      </a:r>
                    </a:p>
                  </a:txBody>
                  <a:tcPr marL="16933" marR="16933" marT="16933" marB="0" anchor="b">
                    <a:lnL w="12700" cap="flat" cmpd="sng" algn="ctr">
                      <a:solidFill>
                        <a:schemeClr val="bg1"/>
                      </a:solidFill>
                      <a:prstDash val="solid"/>
                      <a:round/>
                      <a:headEnd type="none" w="med" len="med"/>
                      <a:tailEnd type="none" w="med" len="med"/>
                    </a:lnL>
                    <a:lnR>
                      <a:noFill/>
                    </a:lnR>
                    <a:lnT>
                      <a:noFill/>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fontAlgn="ctr">
                        <a:buNone/>
                      </a:pPr>
                      <a:r>
                        <a:rPr lang="en-CA" sz="2100" b="1" i="0" u="none" strike="noStrike">
                          <a:solidFill>
                            <a:srgbClr val="C00000"/>
                          </a:solidFill>
                          <a:effectLst/>
                          <a:latin typeface="Lato" panose="020F0502020204030203" pitchFamily="34" charset="0"/>
                        </a:rPr>
                        <a:t>-5%</a:t>
                      </a:r>
                    </a:p>
                  </a:txBody>
                  <a:tcPr marL="16933" marR="16933" marT="16933" marB="0" anchor="ctr">
                    <a:lnL>
                      <a:noFill/>
                    </a:lnL>
                    <a:lnR w="6350" cap="flat" cmpd="sng" algn="ctr">
                      <a:solidFill>
                        <a:srgbClr val="000000"/>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FFFFFF">
                        <a:alpha val="69000"/>
                      </a:srgbClr>
                    </a:solidFill>
                  </a:tcPr>
                </a:tc>
                <a:tc>
                  <a:txBody>
                    <a:bodyPr/>
                    <a:lstStyle/>
                    <a:p>
                      <a:pPr algn="ctr" fontAlgn="ctr">
                        <a:buNone/>
                      </a:pPr>
                      <a:r>
                        <a:rPr lang="en-CA" sz="2100" b="1" i="0" u="none" strike="noStrike">
                          <a:solidFill>
                            <a:srgbClr val="3C7D22"/>
                          </a:solidFill>
                          <a:effectLst/>
                          <a:latin typeface="Lato" panose="020F0502020204030203" pitchFamily="34" charset="0"/>
                        </a:rPr>
                        <a:t>53%</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FFFFFF">
                        <a:alpha val="69000"/>
                      </a:srgbClr>
                    </a:solidFill>
                  </a:tcPr>
                </a:tc>
                <a:tc>
                  <a:txBody>
                    <a:bodyPr/>
                    <a:lstStyle/>
                    <a:p>
                      <a:pPr algn="ctr" fontAlgn="ctr">
                        <a:buNone/>
                      </a:pPr>
                      <a:r>
                        <a:rPr lang="en-CA" sz="2100" b="1" i="0" u="none" strike="noStrike">
                          <a:solidFill>
                            <a:srgbClr val="3C7D22"/>
                          </a:solidFill>
                          <a:effectLst/>
                          <a:latin typeface="Lato" panose="020F0502020204030203" pitchFamily="34" charset="0"/>
                        </a:rPr>
                        <a:t>87%</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FFFFFF">
                        <a:alpha val="69000"/>
                      </a:srgbClr>
                    </a:solidFill>
                  </a:tcPr>
                </a:tc>
                <a:tc>
                  <a:txBody>
                    <a:bodyPr/>
                    <a:lstStyle/>
                    <a:p>
                      <a:pPr algn="ctr" fontAlgn="ctr">
                        <a:buNone/>
                      </a:pPr>
                      <a:r>
                        <a:rPr lang="en-CA" sz="2100" b="1" i="0" u="none" strike="noStrike">
                          <a:solidFill>
                            <a:srgbClr val="3C7D22"/>
                          </a:solidFill>
                          <a:effectLst/>
                          <a:latin typeface="Lato" panose="020F0502020204030203" pitchFamily="34" charset="0"/>
                        </a:rPr>
                        <a:t>119%</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FFFFFF">
                        <a:alpha val="69000"/>
                      </a:srgbClr>
                    </a:solidFill>
                  </a:tcPr>
                </a:tc>
                <a:tc>
                  <a:txBody>
                    <a:bodyPr/>
                    <a:lstStyle/>
                    <a:p>
                      <a:pPr algn="ctr" fontAlgn="ctr">
                        <a:buNone/>
                      </a:pPr>
                      <a:r>
                        <a:rPr lang="en-CA" sz="2100" b="1" i="0" u="none" strike="noStrike">
                          <a:solidFill>
                            <a:srgbClr val="3C7D22"/>
                          </a:solidFill>
                          <a:effectLst/>
                          <a:latin typeface="Lato" panose="020F0502020204030203" pitchFamily="34" charset="0"/>
                        </a:rPr>
                        <a:t>44%</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FFFFFF">
                        <a:alpha val="69000"/>
                      </a:srgbClr>
                    </a:solidFill>
                  </a:tcPr>
                </a:tc>
                <a:tc>
                  <a:txBody>
                    <a:bodyPr/>
                    <a:lstStyle/>
                    <a:p>
                      <a:pPr algn="ctr" fontAlgn="ctr">
                        <a:buNone/>
                      </a:pPr>
                      <a:r>
                        <a:rPr lang="en-CA" sz="2100" b="1" i="0" u="none" strike="noStrike">
                          <a:solidFill>
                            <a:srgbClr val="3C7D22"/>
                          </a:solidFill>
                          <a:effectLst/>
                          <a:latin typeface="Lato" panose="020F0502020204030203" pitchFamily="34" charset="0"/>
                        </a:rPr>
                        <a:t>114%</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FFFFFF">
                        <a:alpha val="69000"/>
                      </a:srgbClr>
                    </a:solidFill>
                  </a:tcPr>
                </a:tc>
                <a:tc>
                  <a:txBody>
                    <a:bodyPr/>
                    <a:lstStyle/>
                    <a:p>
                      <a:pPr algn="l" fontAlgn="b">
                        <a:buNone/>
                      </a:pPr>
                      <a:r>
                        <a:rPr lang="en-CA" sz="2100" b="0" i="0" u="none" strike="noStrike">
                          <a:solidFill>
                            <a:srgbClr val="000000"/>
                          </a:solidFill>
                          <a:effectLst/>
                          <a:latin typeface="Lato" panose="020F0502020204030203" pitchFamily="34" charset="0"/>
                        </a:rPr>
                        <a:t> </a:t>
                      </a:r>
                    </a:p>
                  </a:txBody>
                  <a:tcPr marL="16933" marR="16933" marT="16933" marB="0" anchor="b">
                    <a:lnL w="635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10253F">
                        <a:alpha val="69000"/>
                      </a:srgbClr>
                    </a:solidFill>
                  </a:tcPr>
                </a:tc>
                <a:extLst>
                  <a:ext uri="{0D108BD9-81ED-4DB2-BD59-A6C34878D82A}">
                    <a16:rowId xmlns:a16="http://schemas.microsoft.com/office/drawing/2014/main" val="1837962937"/>
                  </a:ext>
                </a:extLst>
              </a:tr>
              <a:tr h="891672">
                <a:tc>
                  <a:txBody>
                    <a:bodyPr/>
                    <a:lstStyle/>
                    <a:p>
                      <a:pPr algn="ctr" fontAlgn="b">
                        <a:buNone/>
                      </a:pPr>
                      <a:r>
                        <a:rPr lang="en-CA" sz="2000" b="1" i="0" u="none" strike="noStrike">
                          <a:solidFill>
                            <a:srgbClr val="FFFFFF"/>
                          </a:solidFill>
                          <a:effectLst/>
                          <a:latin typeface="Poppins" panose="00000500000000000000" pitchFamily="2" charset="0"/>
                          <a:cs typeface="Poppins" panose="00000500000000000000" pitchFamily="2" charset="0"/>
                        </a:rPr>
                        <a:t>2024 PEA Price Deck</a:t>
                      </a:r>
                      <a:br>
                        <a:rPr lang="en-CA" sz="2000" b="1" i="0" u="none" strike="noStrike">
                          <a:solidFill>
                            <a:srgbClr val="FFFFFF"/>
                          </a:solidFill>
                          <a:effectLst/>
                          <a:latin typeface="Poppins" panose="00000500000000000000" pitchFamily="2" charset="0"/>
                          <a:cs typeface="Poppins" panose="00000500000000000000" pitchFamily="2" charset="0"/>
                        </a:rPr>
                      </a:br>
                      <a:r>
                        <a:rPr lang="en-CA" sz="2000" b="1" i="0" u="none" strike="noStrike">
                          <a:solidFill>
                            <a:srgbClr val="FFFFFF"/>
                          </a:solidFill>
                          <a:effectLst/>
                          <a:latin typeface="Poppins" panose="00000500000000000000" pitchFamily="2" charset="0"/>
                          <a:cs typeface="Poppins" panose="00000500000000000000" pitchFamily="2" charset="0"/>
                        </a:rPr>
                        <a:t>% of Revenue</a:t>
                      </a:r>
                    </a:p>
                  </a:txBody>
                  <a:tcPr marL="16933" marR="16933" marT="16933" marB="0" anchor="b">
                    <a:lnL w="12700" cap="flat" cmpd="sng" algn="ctr">
                      <a:solidFill>
                        <a:schemeClr val="bg1"/>
                      </a:solidFill>
                      <a:prstDash val="solid"/>
                      <a:round/>
                      <a:headEnd type="none" w="med" len="med"/>
                      <a:tailEnd type="none" w="med" len="med"/>
                    </a:lnL>
                    <a:lnR>
                      <a:noFill/>
                    </a:lnR>
                    <a:lnT w="12700" cap="flat" cmpd="sng" algn="ctr">
                      <a:solidFill>
                        <a:schemeClr val="bg1"/>
                      </a:solidFill>
                      <a:prstDash val="solid"/>
                      <a:round/>
                      <a:headEnd type="none" w="med" len="med"/>
                      <a:tailEnd type="none" w="med" len="med"/>
                    </a:lnT>
                    <a:lnB>
                      <a:noFill/>
                    </a:lnB>
                    <a:solidFill>
                      <a:srgbClr val="10253F">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51%</a:t>
                      </a:r>
                    </a:p>
                  </a:txBody>
                  <a:tcPr marL="16933" marR="16933" marT="16933" marB="0" anchor="ctr">
                    <a:lnL>
                      <a:noFill/>
                    </a:lnL>
                    <a:lnR w="635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FFFFFF">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26%</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FFFFFF">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1%</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FFFFFF">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7%</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FFFFFF">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9%</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FFFFFF">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7%</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FFFFFF">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23%</a:t>
                      </a:r>
                    </a:p>
                  </a:txBody>
                  <a:tcPr marL="16933" marR="16933" marT="16933" marB="0" anchor="ctr">
                    <a:lnL w="635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FFFFFF">
                        <a:alpha val="69000"/>
                      </a:srgbClr>
                    </a:solidFill>
                  </a:tcPr>
                </a:tc>
                <a:extLst>
                  <a:ext uri="{0D108BD9-81ED-4DB2-BD59-A6C34878D82A}">
                    <a16:rowId xmlns:a16="http://schemas.microsoft.com/office/drawing/2014/main" val="2001461746"/>
                  </a:ext>
                </a:extLst>
              </a:tr>
              <a:tr h="862909">
                <a:tc>
                  <a:txBody>
                    <a:bodyPr/>
                    <a:lstStyle/>
                    <a:p>
                      <a:pPr algn="ctr" fontAlgn="ctr">
                        <a:buNone/>
                      </a:pPr>
                      <a:r>
                        <a:rPr lang="en-CA" sz="2000" b="1" i="0" u="none" strike="noStrike">
                          <a:solidFill>
                            <a:srgbClr val="FFFFFF"/>
                          </a:solidFill>
                          <a:effectLst/>
                          <a:latin typeface="Poppins" panose="00000500000000000000" pitchFamily="2" charset="0"/>
                          <a:cs typeface="Poppins" panose="00000500000000000000" pitchFamily="2" charset="0"/>
                        </a:rPr>
                        <a:t>PEA 2024 Q2 2026 Prices</a:t>
                      </a:r>
                      <a:br>
                        <a:rPr lang="en-CA" sz="2000" b="1" i="0" u="none" strike="noStrike">
                          <a:solidFill>
                            <a:srgbClr val="FFFFFF"/>
                          </a:solidFill>
                          <a:effectLst/>
                          <a:latin typeface="Poppins" panose="00000500000000000000" pitchFamily="2" charset="0"/>
                          <a:cs typeface="Poppins" panose="00000500000000000000" pitchFamily="2" charset="0"/>
                        </a:rPr>
                      </a:br>
                      <a:r>
                        <a:rPr lang="en-CA" sz="2000" b="1" i="0" u="none" strike="noStrike">
                          <a:solidFill>
                            <a:srgbClr val="FFFFFF"/>
                          </a:solidFill>
                          <a:effectLst/>
                          <a:latin typeface="Poppins" panose="00000500000000000000" pitchFamily="2" charset="0"/>
                          <a:cs typeface="Poppins" panose="00000500000000000000" pitchFamily="2" charset="0"/>
                        </a:rPr>
                        <a:t>% of Revenue</a:t>
                      </a:r>
                    </a:p>
                  </a:txBody>
                  <a:tcPr marL="16933" marR="16933" marT="16933" marB="0" anchor="ctr">
                    <a:lnL w="12700" cap="flat" cmpd="sng" algn="ctr">
                      <a:solidFill>
                        <a:schemeClr val="bg1"/>
                      </a:solidFill>
                      <a:prstDash val="solid"/>
                      <a:round/>
                      <a:headEnd type="none" w="med" len="med"/>
                      <a:tailEnd type="none" w="med" len="med"/>
                    </a:lnL>
                    <a:lnR>
                      <a:noFill/>
                    </a:lnR>
                    <a:lnT>
                      <a:noFill/>
                    </a:lnT>
                    <a:lnB w="12700" cap="flat" cmpd="sng" algn="ctr">
                      <a:solidFill>
                        <a:schemeClr val="bg1"/>
                      </a:solidFill>
                      <a:prstDash val="solid"/>
                      <a:round/>
                      <a:headEnd type="none" w="med" len="med"/>
                      <a:tailEnd type="none" w="med" len="med"/>
                    </a:lnB>
                    <a:solidFill>
                      <a:srgbClr val="10253F">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37%</a:t>
                      </a:r>
                    </a:p>
                  </a:txBody>
                  <a:tcPr marL="16933" marR="16933" marT="16933" marB="0" anchor="ctr">
                    <a:lnL>
                      <a:noFill/>
                    </a:lnL>
                    <a:lnR w="6350" cap="flat" cmpd="sng" algn="ctr">
                      <a:solidFill>
                        <a:srgbClr val="000000"/>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D9D9D9">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29%</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D9D9D9">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1%</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D9D9D9">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11%</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D9D9D9">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11%</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D9D9D9">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10%</a:t>
                      </a:r>
                    </a:p>
                  </a:txBody>
                  <a:tcPr marL="16933" marR="16933" marT="1693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D9D9D9">
                        <a:alpha val="69000"/>
                      </a:srgbClr>
                    </a:solidFill>
                  </a:tcPr>
                </a:tc>
                <a:tc>
                  <a:txBody>
                    <a:bodyPr/>
                    <a:lstStyle/>
                    <a:p>
                      <a:pPr algn="ctr" fontAlgn="ctr">
                        <a:buNone/>
                      </a:pPr>
                      <a:r>
                        <a:rPr lang="en-CA" sz="2100" b="0" i="0" u="none" strike="noStrike">
                          <a:solidFill>
                            <a:srgbClr val="000000"/>
                          </a:solidFill>
                          <a:effectLst/>
                          <a:latin typeface="Lato" panose="020F0502020204030203" pitchFamily="34" charset="0"/>
                        </a:rPr>
                        <a:t>32%</a:t>
                      </a:r>
                    </a:p>
                  </a:txBody>
                  <a:tcPr marL="16933" marR="16933" marT="16933" marB="0" anchor="ctr">
                    <a:lnL w="6350" cap="flat" cmpd="sng" algn="ctr">
                      <a:solidFill>
                        <a:srgbClr val="000000"/>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D9D9D9">
                        <a:alpha val="69000"/>
                      </a:srgbClr>
                    </a:solidFill>
                  </a:tcPr>
                </a:tc>
                <a:extLst>
                  <a:ext uri="{0D108BD9-81ED-4DB2-BD59-A6C34878D82A}">
                    <a16:rowId xmlns:a16="http://schemas.microsoft.com/office/drawing/2014/main" val="901781398"/>
                  </a:ext>
                </a:extLst>
              </a:tr>
            </a:tbl>
          </a:graphicData>
        </a:graphic>
      </p:graphicFrame>
      <p:sp>
        <p:nvSpPr>
          <p:cNvPr id="17" name="TextBox 16">
            <a:extLst>
              <a:ext uri="{FF2B5EF4-FFF2-40B4-BE49-F238E27FC236}">
                <a16:creationId xmlns:a16="http://schemas.microsoft.com/office/drawing/2014/main" id="{1DC2E0D2-B871-975C-1E74-18F2D462553D}"/>
              </a:ext>
            </a:extLst>
          </p:cNvPr>
          <p:cNvSpPr txBox="1"/>
          <p:nvPr/>
        </p:nvSpPr>
        <p:spPr>
          <a:xfrm>
            <a:off x="236764" y="6663087"/>
            <a:ext cx="12905765" cy="5375767"/>
          </a:xfrm>
          <a:prstGeom prst="rect">
            <a:avLst/>
          </a:prstGeom>
          <a:noFill/>
        </p:spPr>
        <p:txBody>
          <a:bodyPr wrap="square" lIns="243840" tIns="121920" rIns="243840" bIns="121920" rtlCol="0" anchor="t">
            <a:spAutoFit/>
          </a:bodyPr>
          <a:lstStyle/>
          <a:p>
            <a:r>
              <a:rPr lang="en-CA" sz="3200" b="1">
                <a:solidFill>
                  <a:schemeClr val="bg1"/>
                </a:solidFill>
                <a:latin typeface="Lato Black" panose="020F0A02020204030203" pitchFamily="34" charset="0"/>
              </a:rPr>
              <a:t>2024 PEA Study: </a:t>
            </a:r>
          </a:p>
          <a:p>
            <a:r>
              <a:rPr lang="en-CA" sz="2133" b="1">
                <a:solidFill>
                  <a:schemeClr val="bg1"/>
                </a:solidFill>
                <a:latin typeface="Lato Black" panose="020F0A02020204030203" pitchFamily="34" charset="0"/>
              </a:rPr>
              <a:t>	</a:t>
            </a:r>
            <a:endParaRPr lang="en-CA" sz="2133">
              <a:solidFill>
                <a:schemeClr val="bg1"/>
              </a:solidFill>
              <a:latin typeface="Lato Black" panose="020F0A02020204030203" pitchFamily="34" charset="0"/>
            </a:endParaRPr>
          </a:p>
          <a:p>
            <a:pPr marL="762010" indent="-762010">
              <a:buFont typeface="Arial" panose="020B0604020202020204" pitchFamily="34" charset="0"/>
              <a:buChar char="•"/>
            </a:pPr>
            <a:r>
              <a:rPr lang="en-CA" sz="2800">
                <a:solidFill>
                  <a:schemeClr val="bg1"/>
                </a:solidFill>
                <a:latin typeface="Lato Black" panose="020F0A02020204030203" pitchFamily="34" charset="0"/>
                <a:cs typeface="Poppins" panose="00000500000000000000" pitchFamily="2" charset="0"/>
              </a:rPr>
              <a:t>2,200 tonnes per day, underground-only operation. </a:t>
            </a:r>
          </a:p>
          <a:p>
            <a:pPr marL="762010" indent="-762010">
              <a:buFont typeface="Arial" panose="020B0604020202020204" pitchFamily="34" charset="0"/>
              <a:buChar char="•"/>
            </a:pPr>
            <a:r>
              <a:rPr lang="en-CA" sz="2800">
                <a:solidFill>
                  <a:schemeClr val="bg1"/>
                </a:solidFill>
                <a:latin typeface="Lato Black" panose="020F0A02020204030203" pitchFamily="34" charset="0"/>
                <a:cs typeface="Poppins" panose="00000500000000000000" pitchFamily="2" charset="0"/>
              </a:rPr>
              <a:t>13 year mine life.</a:t>
            </a:r>
          </a:p>
          <a:p>
            <a:pPr marL="762010" indent="-762010">
              <a:buFont typeface="Arial" panose="020B0604020202020204" pitchFamily="34" charset="0"/>
              <a:buChar char="•"/>
            </a:pPr>
            <a:r>
              <a:rPr lang="en-CA" sz="2800">
                <a:solidFill>
                  <a:schemeClr val="bg1"/>
                </a:solidFill>
                <a:latin typeface="Lato Black" panose="020F0A02020204030203" pitchFamily="34" charset="0"/>
                <a:cs typeface="Poppins" panose="00000500000000000000" pitchFamily="2" charset="0"/>
              </a:rPr>
              <a:t>Modest capital costs for ADEX and Pre-Production periods are offset by revenues, resulting in total net capital costs of</a:t>
            </a:r>
            <a:r>
              <a:rPr lang="en-CA" sz="2800" b="1">
                <a:solidFill>
                  <a:schemeClr val="bg1"/>
                </a:solidFill>
                <a:latin typeface="Lato Black" panose="020F0A02020204030203" pitchFamily="34" charset="0"/>
                <a:cs typeface="Poppins" panose="00000500000000000000" pitchFamily="2" charset="0"/>
              </a:rPr>
              <a:t> </a:t>
            </a:r>
            <a:r>
              <a:rPr lang="en-CA" sz="2800">
                <a:solidFill>
                  <a:schemeClr val="bg1"/>
                </a:solidFill>
                <a:latin typeface="Lato Black" panose="020F0A02020204030203" pitchFamily="34" charset="0"/>
                <a:cs typeface="Poppins" panose="00000500000000000000" pitchFamily="2" charset="0"/>
              </a:rPr>
              <a:t>C$44.4m (net of revenues). </a:t>
            </a:r>
          </a:p>
          <a:p>
            <a:pPr marL="762010" indent="-762010">
              <a:buFont typeface="Arial" panose="020B0604020202020204" pitchFamily="34" charset="0"/>
              <a:buChar char="•"/>
            </a:pPr>
            <a:r>
              <a:rPr lang="en-CA" sz="2800">
                <a:solidFill>
                  <a:schemeClr val="bg1"/>
                </a:solidFill>
                <a:latin typeface="Lato Black" panose="020F0A02020204030203" pitchFamily="34" charset="0"/>
                <a:cs typeface="Poppins" panose="00000500000000000000" pitchFamily="2" charset="0"/>
              </a:rPr>
              <a:t>Pre-Tax IRR of 142%.</a:t>
            </a:r>
          </a:p>
          <a:p>
            <a:pPr marL="762010" indent="-762010">
              <a:buFont typeface="Arial" panose="020B0604020202020204" pitchFamily="34" charset="0"/>
              <a:buChar char="•"/>
            </a:pPr>
            <a:r>
              <a:rPr lang="en-CA" sz="2800">
                <a:solidFill>
                  <a:schemeClr val="bg1"/>
                </a:solidFill>
                <a:latin typeface="Lato Black" panose="020F0A02020204030203" pitchFamily="34" charset="0"/>
                <a:cs typeface="Poppins" panose="00000500000000000000" pitchFamily="2" charset="0"/>
              </a:rPr>
              <a:t>Short Payback period (1.5 years). </a:t>
            </a:r>
          </a:p>
          <a:p>
            <a:pPr marL="762010" indent="-762010">
              <a:buFont typeface="Arial" panose="020B0604020202020204" pitchFamily="34" charset="0"/>
              <a:buChar char="•"/>
            </a:pPr>
            <a:r>
              <a:rPr lang="en-CA" sz="2800">
                <a:solidFill>
                  <a:schemeClr val="bg1"/>
                </a:solidFill>
                <a:latin typeface="Lato Black" panose="020F0A02020204030203" pitchFamily="34" charset="0"/>
                <a:cs typeface="Poppins" panose="00000500000000000000" pitchFamily="2" charset="0"/>
              </a:rPr>
              <a:t>Confirmed processing terms with third party mills.</a:t>
            </a:r>
          </a:p>
          <a:p>
            <a:endParaRPr lang="en-CA" sz="2800">
              <a:solidFill>
                <a:schemeClr val="bg1"/>
              </a:solidFill>
              <a:latin typeface="Lato Black" panose="020F0A02020204030203" pitchFamily="34" charset="0"/>
              <a:cs typeface="Poppins" panose="00000500000000000000" pitchFamily="2" charset="0"/>
            </a:endParaRPr>
          </a:p>
          <a:p>
            <a:pPr algn="ctr"/>
            <a:r>
              <a:rPr lang="en-CA" sz="2800" b="1">
                <a:solidFill>
                  <a:schemeClr val="bg1"/>
                </a:solidFill>
                <a:latin typeface="Poppins" panose="00000500000000000000" pitchFamily="2" charset="0"/>
                <a:cs typeface="Poppins" panose="00000500000000000000" pitchFamily="2" charset="0"/>
              </a:rPr>
              <a:t>PFS underway with scheduled completion in October 2026</a:t>
            </a:r>
          </a:p>
        </p:txBody>
      </p:sp>
    </p:spTree>
    <p:extLst>
      <p:ext uri="{BB962C8B-B14F-4D97-AF65-F5344CB8AC3E}">
        <p14:creationId xmlns:p14="http://schemas.microsoft.com/office/powerpoint/2010/main" val="7518186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A576C30D-B359-501F-C2BC-45AE469DE2D8}"/>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EB5F0738-B922-860C-367E-5FF5BF0F937F}"/>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BCFEAD7E-F7A5-91AA-62A2-7EE71F3782E3}"/>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17FEEA1B-0F3C-98D7-E287-3368585FE24E}"/>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634A9300-1069-E0E8-80F2-B20B99BE7522}"/>
              </a:ext>
            </a:extLst>
          </p:cNvPr>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Crean Hill Mine</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Mineral Resource Model</a:t>
            </a:r>
            <a:endParaRPr lang="en-US" sz="7600">
              <a:solidFill>
                <a:srgbClr val="DED0B9"/>
              </a:solidFill>
              <a:latin typeface="Lato Black" panose="020F0A02020204030203" pitchFamily="34" charset="0"/>
            </a:endParaRPr>
          </a:p>
        </p:txBody>
      </p:sp>
      <p:pic>
        <p:nvPicPr>
          <p:cNvPr id="4" name="Picture 4" descr="A map of the earth&#10;&#10;AI-generated content may be incorrect.">
            <a:extLst>
              <a:ext uri="{FF2B5EF4-FFF2-40B4-BE49-F238E27FC236}">
                <a16:creationId xmlns:a16="http://schemas.microsoft.com/office/drawing/2014/main" id="{25D3C7F7-9A6B-A077-9B8C-AB41257381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461" y="3006705"/>
            <a:ext cx="18910253" cy="1286115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C5C6669-9987-6C26-A984-E58D99C79F40}"/>
              </a:ext>
            </a:extLst>
          </p:cNvPr>
          <p:cNvSpPr txBox="1"/>
          <p:nvPr/>
        </p:nvSpPr>
        <p:spPr>
          <a:xfrm>
            <a:off x="3011679" y="15940046"/>
            <a:ext cx="19095425" cy="1615827"/>
          </a:xfrm>
          <a:prstGeom prst="rect">
            <a:avLst/>
          </a:prstGeom>
          <a:noFill/>
        </p:spPr>
        <p:txBody>
          <a:bodyPr wrap="square" lIns="243840" tIns="121920" rIns="243840" bIns="121920" rtlCol="0" anchor="t">
            <a:spAutoFit/>
          </a:bodyPr>
          <a:lstStyle/>
          <a:p>
            <a:pPr>
              <a:spcAft>
                <a:spcPts val="600"/>
              </a:spcAft>
            </a:pPr>
            <a:r>
              <a:rPr lang="en-US" sz="2800">
                <a:solidFill>
                  <a:schemeClr val="bg1"/>
                </a:solidFill>
                <a:latin typeface="Lato Black" panose="020F0A02020204030203" pitchFamily="34" charset="0"/>
                <a:cs typeface="Poppins Medium" panose="00000600000000000000" pitchFamily="2" charset="0"/>
              </a:rPr>
              <a:t>2024 PEA outlined a 13 year, 2,200 </a:t>
            </a:r>
            <a:r>
              <a:rPr lang="en-US" sz="2800" err="1">
                <a:solidFill>
                  <a:schemeClr val="bg1"/>
                </a:solidFill>
                <a:latin typeface="Lato Black" panose="020F0A02020204030203" pitchFamily="34" charset="0"/>
                <a:cs typeface="Poppins Medium" panose="00000600000000000000" pitchFamily="2" charset="0"/>
              </a:rPr>
              <a:t>tonne</a:t>
            </a:r>
            <a:r>
              <a:rPr lang="en-US" sz="2800">
                <a:solidFill>
                  <a:schemeClr val="bg1"/>
                </a:solidFill>
                <a:latin typeface="Lato Black" panose="020F0A02020204030203" pitchFamily="34" charset="0"/>
                <a:cs typeface="Poppins Medium" panose="00000600000000000000" pitchFamily="2" charset="0"/>
              </a:rPr>
              <a:t> per day operation with LOM mineable resource sales of 195.5 million pounds nickel, 169.5 million pounds copper, 313,000 oz platinum, 359,000 oz palladium, and 117,000 oz gold. </a:t>
            </a:r>
          </a:p>
          <a:p>
            <a:pPr>
              <a:spcAft>
                <a:spcPts val="600"/>
              </a:spcAft>
            </a:pPr>
            <a:r>
              <a:rPr lang="en-US" sz="2800">
                <a:solidFill>
                  <a:schemeClr val="bg1"/>
                </a:solidFill>
                <a:latin typeface="Lato Black" panose="020F0A02020204030203" pitchFamily="34" charset="0"/>
                <a:cs typeface="Poppins Medium" panose="00000600000000000000" pitchFamily="2" charset="0"/>
              </a:rPr>
              <a:t>Pre-Feasibility Study underway with completion in October 2026.</a:t>
            </a:r>
          </a:p>
        </p:txBody>
      </p:sp>
      <p:pic>
        <p:nvPicPr>
          <p:cNvPr id="8" name="Picture 7" descr="A white letter on a black background&#10;&#10;AI-generated content may be incorrect.">
            <a:extLst>
              <a:ext uri="{FF2B5EF4-FFF2-40B4-BE49-F238E27FC236}">
                <a16:creationId xmlns:a16="http://schemas.microsoft.com/office/drawing/2014/main" id="{538ADA42-FBE7-8288-4566-60FE6009B4F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76014" y="15829967"/>
            <a:ext cx="830699" cy="830699"/>
          </a:xfrm>
          <a:prstGeom prst="rect">
            <a:avLst/>
          </a:prstGeom>
        </p:spPr>
      </p:pic>
      <p:pic>
        <p:nvPicPr>
          <p:cNvPr id="10" name="Picture 9" descr="A white letter on a black background&#10;&#10;AI-generated content may be incorrect.">
            <a:extLst>
              <a:ext uri="{FF2B5EF4-FFF2-40B4-BE49-F238E27FC236}">
                <a16:creationId xmlns:a16="http://schemas.microsoft.com/office/drawing/2014/main" id="{A5716084-7F75-21AA-AE13-AC36EEBF092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27887" y="17165022"/>
            <a:ext cx="830699" cy="830699"/>
          </a:xfrm>
          <a:prstGeom prst="rect">
            <a:avLst/>
          </a:prstGeom>
        </p:spPr>
      </p:pic>
      <p:sp>
        <p:nvSpPr>
          <p:cNvPr id="12" name="TextBox 11">
            <a:extLst>
              <a:ext uri="{FF2B5EF4-FFF2-40B4-BE49-F238E27FC236}">
                <a16:creationId xmlns:a16="http://schemas.microsoft.com/office/drawing/2014/main" id="{78FC6FF2-A4B4-1070-0E4B-D886ED06348E}"/>
              </a:ext>
            </a:extLst>
          </p:cNvPr>
          <p:cNvSpPr txBox="1"/>
          <p:nvPr/>
        </p:nvSpPr>
        <p:spPr>
          <a:xfrm>
            <a:off x="548640" y="17300448"/>
            <a:ext cx="546945" cy="461665"/>
          </a:xfrm>
          <a:prstGeom prst="rect">
            <a:avLst/>
          </a:prstGeom>
          <a:noFill/>
        </p:spPr>
        <p:txBody>
          <a:bodyPr wrap="none">
            <a:spAutoFit/>
          </a:bodyPr>
          <a:lstStyle/>
          <a:p>
            <a:pPr>
              <a:defRPr sz="2400">
                <a:solidFill>
                  <a:srgbClr val="B4B9BE"/>
                </a:solidFill>
                <a:latin typeface="Poppins Bold"/>
              </a:defRPr>
            </a:pPr>
            <a:r>
              <a:rPr lang="en-CA"/>
              <a:t>23</a:t>
            </a:r>
            <a:endParaRPr/>
          </a:p>
        </p:txBody>
      </p:sp>
    </p:spTree>
    <p:extLst>
      <p:ext uri="{BB962C8B-B14F-4D97-AF65-F5344CB8AC3E}">
        <p14:creationId xmlns:p14="http://schemas.microsoft.com/office/powerpoint/2010/main" val="3167193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13369838-1B60-57D6-20E8-D33D8623C504}"/>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CA8F807A-C702-BBF4-EB4C-6AB100D3A0E7}"/>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02B18A59-30E4-0BCF-9621-21EF6720A3D9}"/>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1C41CB8B-A7D2-0957-FAB1-30002B37D447}"/>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D0BE872F-A9C1-9CAD-8FE5-976EDA047938}"/>
              </a:ext>
            </a:extLst>
          </p:cNvPr>
          <p:cNvSpPr/>
          <p:nvPr/>
        </p:nvSpPr>
        <p:spPr>
          <a:xfrm>
            <a:off x="4037646" y="809605"/>
            <a:ext cx="20347942"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Podolsky Mine</a:t>
            </a:r>
            <a:endParaRPr lang="en-US" sz="9000">
              <a:latin typeface="Lato Black" panose="020F0A02020204030203" pitchFamily="34" charset="0"/>
            </a:endParaRPr>
          </a:p>
          <a:p>
            <a:pPr algn="ctr">
              <a:lnSpc>
                <a:spcPts val="7200"/>
              </a:lnSpc>
            </a:pPr>
            <a:r>
              <a:rPr lang="en-US" sz="5600">
                <a:solidFill>
                  <a:srgbClr val="DED0B9"/>
                </a:solidFill>
                <a:latin typeface="Lato Black" panose="020F0A02020204030203" pitchFamily="34" charset="0"/>
                <a:ea typeface="Poppins Black" pitchFamily="34" charset="-122"/>
                <a:cs typeface="Poppins Black" pitchFamily="34" charset="-120"/>
              </a:rPr>
              <a:t>Past-Producing Copper-Nickel-Precious Metals Mine</a:t>
            </a:r>
          </a:p>
        </p:txBody>
      </p:sp>
      <p:pic>
        <p:nvPicPr>
          <p:cNvPr id="3" name="Picture 2" descr="An aerial view of a factory&#10;&#10;AI-generated content may be incorrect.">
            <a:extLst>
              <a:ext uri="{FF2B5EF4-FFF2-40B4-BE49-F238E27FC236}">
                <a16:creationId xmlns:a16="http://schemas.microsoft.com/office/drawing/2014/main" id="{81834D22-62E1-A458-EDC5-F546E6E81CEE}"/>
              </a:ext>
            </a:extLst>
          </p:cNvPr>
          <p:cNvPicPr>
            <a:picLocks noChangeAspect="1"/>
          </p:cNvPicPr>
          <p:nvPr/>
        </p:nvPicPr>
        <p:blipFill>
          <a:blip r:embed="rId6">
            <a:extLst>
              <a:ext uri="{28A0092B-C50C-407E-A947-70E740481C1C}">
                <a14:useLocalDpi xmlns:a14="http://schemas.microsoft.com/office/drawing/2010/main" val="0"/>
              </a:ext>
            </a:extLst>
          </a:blip>
          <a:srcRect l="5259" t="-939" r="13738" b="16186"/>
          <a:stretch>
            <a:fillRect/>
          </a:stretch>
        </p:blipFill>
        <p:spPr>
          <a:xfrm>
            <a:off x="0" y="4161895"/>
            <a:ext cx="24384001" cy="14111469"/>
          </a:xfrm>
          <a:prstGeom prst="rect">
            <a:avLst/>
          </a:prstGeom>
        </p:spPr>
      </p:pic>
      <p:sp>
        <p:nvSpPr>
          <p:cNvPr id="4" name="TextBox 3">
            <a:extLst>
              <a:ext uri="{FF2B5EF4-FFF2-40B4-BE49-F238E27FC236}">
                <a16:creationId xmlns:a16="http://schemas.microsoft.com/office/drawing/2014/main" id="{54381237-F3DB-30B8-645F-008DE20E8AF3}"/>
              </a:ext>
            </a:extLst>
          </p:cNvPr>
          <p:cNvSpPr txBox="1"/>
          <p:nvPr/>
        </p:nvSpPr>
        <p:spPr>
          <a:xfrm>
            <a:off x="19909161" y="10406792"/>
            <a:ext cx="3998976" cy="1241237"/>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Waste Water Treatment Plant</a:t>
            </a:r>
          </a:p>
        </p:txBody>
      </p:sp>
      <p:cxnSp>
        <p:nvCxnSpPr>
          <p:cNvPr id="5" name="Straight Arrow Connector 4">
            <a:extLst>
              <a:ext uri="{FF2B5EF4-FFF2-40B4-BE49-F238E27FC236}">
                <a16:creationId xmlns:a16="http://schemas.microsoft.com/office/drawing/2014/main" id="{077D6583-A2B9-0A71-F17A-C8FD99C59D6A}"/>
              </a:ext>
            </a:extLst>
          </p:cNvPr>
          <p:cNvCxnSpPr>
            <a:cxnSpLocks/>
          </p:cNvCxnSpPr>
          <p:nvPr/>
        </p:nvCxnSpPr>
        <p:spPr>
          <a:xfrm>
            <a:off x="21908649" y="11824438"/>
            <a:ext cx="0" cy="2301667"/>
          </a:xfrm>
          <a:prstGeom prst="straightConnector1">
            <a:avLst/>
          </a:prstGeom>
          <a:ln>
            <a:solidFill>
              <a:srgbClr val="FFFF00"/>
            </a:solidFill>
            <a:tailEnd type="triangle" w="med" len="med"/>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E74311FD-F9BA-B35C-95F2-464D226137BE}"/>
              </a:ext>
            </a:extLst>
          </p:cNvPr>
          <p:cNvSpPr txBox="1"/>
          <p:nvPr/>
        </p:nvSpPr>
        <p:spPr>
          <a:xfrm>
            <a:off x="13965033" y="7029176"/>
            <a:ext cx="2450272" cy="666786"/>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Security</a:t>
            </a:r>
          </a:p>
        </p:txBody>
      </p:sp>
      <p:sp>
        <p:nvSpPr>
          <p:cNvPr id="7" name="TextBox 6">
            <a:extLst>
              <a:ext uri="{FF2B5EF4-FFF2-40B4-BE49-F238E27FC236}">
                <a16:creationId xmlns:a16="http://schemas.microsoft.com/office/drawing/2014/main" id="{CA49FD38-FA9C-0266-85F0-90C7A9576B63}"/>
              </a:ext>
            </a:extLst>
          </p:cNvPr>
          <p:cNvSpPr txBox="1"/>
          <p:nvPr/>
        </p:nvSpPr>
        <p:spPr>
          <a:xfrm>
            <a:off x="1636295" y="8026700"/>
            <a:ext cx="3295336" cy="1241237"/>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2000 Deposit Shaft</a:t>
            </a:r>
          </a:p>
        </p:txBody>
      </p:sp>
      <p:cxnSp>
        <p:nvCxnSpPr>
          <p:cNvPr id="8" name="Straight Arrow Connector 7">
            <a:extLst>
              <a:ext uri="{FF2B5EF4-FFF2-40B4-BE49-F238E27FC236}">
                <a16:creationId xmlns:a16="http://schemas.microsoft.com/office/drawing/2014/main" id="{5F6DBD7E-C964-9A68-FF0A-0E6C705DA510}"/>
              </a:ext>
            </a:extLst>
          </p:cNvPr>
          <p:cNvCxnSpPr>
            <a:cxnSpLocks/>
          </p:cNvCxnSpPr>
          <p:nvPr/>
        </p:nvCxnSpPr>
        <p:spPr>
          <a:xfrm>
            <a:off x="4931631" y="8776437"/>
            <a:ext cx="2963157" cy="0"/>
          </a:xfrm>
          <a:prstGeom prst="straightConnector1">
            <a:avLst/>
          </a:prstGeom>
          <a:ln>
            <a:solidFill>
              <a:srgbClr val="FFFF00"/>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1C220A61-FFCA-36AB-7813-F04A9ECECDC1}"/>
              </a:ext>
            </a:extLst>
          </p:cNvPr>
          <p:cNvSpPr txBox="1"/>
          <p:nvPr/>
        </p:nvSpPr>
        <p:spPr>
          <a:xfrm>
            <a:off x="9721516" y="5671901"/>
            <a:ext cx="3685872" cy="1241237"/>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Administration Building</a:t>
            </a:r>
          </a:p>
        </p:txBody>
      </p:sp>
      <p:cxnSp>
        <p:nvCxnSpPr>
          <p:cNvPr id="10" name="Straight Arrow Connector 9">
            <a:extLst>
              <a:ext uri="{FF2B5EF4-FFF2-40B4-BE49-F238E27FC236}">
                <a16:creationId xmlns:a16="http://schemas.microsoft.com/office/drawing/2014/main" id="{6B9ACAFE-26A8-51BC-9099-98A0F9A7CD65}"/>
              </a:ext>
            </a:extLst>
          </p:cNvPr>
          <p:cNvCxnSpPr>
            <a:cxnSpLocks/>
            <a:stCxn id="9" idx="2"/>
          </p:cNvCxnSpPr>
          <p:nvPr/>
        </p:nvCxnSpPr>
        <p:spPr>
          <a:xfrm flipH="1">
            <a:off x="11407900" y="6913138"/>
            <a:ext cx="156552" cy="2508815"/>
          </a:xfrm>
          <a:prstGeom prst="straightConnector1">
            <a:avLst/>
          </a:prstGeom>
          <a:ln>
            <a:solidFill>
              <a:srgbClr val="FFFF0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7E0823AC-416D-7B58-6CE2-4A6A59C81828}"/>
              </a:ext>
            </a:extLst>
          </p:cNvPr>
          <p:cNvSpPr txBox="1"/>
          <p:nvPr/>
        </p:nvSpPr>
        <p:spPr>
          <a:xfrm>
            <a:off x="1182835" y="14793797"/>
            <a:ext cx="2915355" cy="1241237"/>
          </a:xfrm>
          <a:prstGeom prst="rect">
            <a:avLst/>
          </a:prstGeom>
          <a:solidFill>
            <a:srgbClr val="FFFFFF">
              <a:alpha val="60000"/>
            </a:srgbClr>
          </a:solidFill>
          <a:ln>
            <a:solidFill>
              <a:schemeClr val="bg1">
                <a:lumMod val="75000"/>
              </a:schemeClr>
            </a:solidFill>
          </a:ln>
        </p:spPr>
        <p:txBody>
          <a:bodyPr wrap="square" rtlCol="0">
            <a:spAutoFit/>
          </a:bodyPr>
          <a:lstStyle/>
          <a:p>
            <a:pPr algn="ctr"/>
            <a:r>
              <a:rPr lang="en-CA" sz="3733" b="1">
                <a:solidFill>
                  <a:srgbClr val="011E41"/>
                </a:solidFill>
                <a:latin typeface="Lato Black" panose="020F0A02020204030203" pitchFamily="34" charset="0"/>
              </a:rPr>
              <a:t>North Zone Portal</a:t>
            </a:r>
          </a:p>
        </p:txBody>
      </p:sp>
      <p:cxnSp>
        <p:nvCxnSpPr>
          <p:cNvPr id="12" name="Straight Arrow Connector 11">
            <a:extLst>
              <a:ext uri="{FF2B5EF4-FFF2-40B4-BE49-F238E27FC236}">
                <a16:creationId xmlns:a16="http://schemas.microsoft.com/office/drawing/2014/main" id="{0BAC5156-45C6-71E5-1133-656CC0E186E1}"/>
              </a:ext>
            </a:extLst>
          </p:cNvPr>
          <p:cNvCxnSpPr>
            <a:cxnSpLocks/>
            <a:stCxn id="11" idx="3"/>
          </p:cNvCxnSpPr>
          <p:nvPr/>
        </p:nvCxnSpPr>
        <p:spPr>
          <a:xfrm>
            <a:off x="4098190" y="15414416"/>
            <a:ext cx="2804906" cy="34417"/>
          </a:xfrm>
          <a:prstGeom prst="straightConnector1">
            <a:avLst/>
          </a:prstGeom>
          <a:ln>
            <a:solidFill>
              <a:srgbClr val="FFFF00"/>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4" name="Connector: Elbow 13">
            <a:extLst>
              <a:ext uri="{FF2B5EF4-FFF2-40B4-BE49-F238E27FC236}">
                <a16:creationId xmlns:a16="http://schemas.microsoft.com/office/drawing/2014/main" id="{3FC86215-80DB-D2CA-8655-F15D3CC418E6}"/>
              </a:ext>
            </a:extLst>
          </p:cNvPr>
          <p:cNvCxnSpPr>
            <a:cxnSpLocks/>
          </p:cNvCxnSpPr>
          <p:nvPr/>
        </p:nvCxnSpPr>
        <p:spPr>
          <a:xfrm rot="5400000">
            <a:off x="13287906" y="8180453"/>
            <a:ext cx="2207541" cy="1596997"/>
          </a:xfrm>
          <a:prstGeom prst="bentConnector3">
            <a:avLst>
              <a:gd name="adj1" fmla="val 98654"/>
            </a:avLst>
          </a:prstGeom>
          <a:ln>
            <a:solidFill>
              <a:srgbClr val="FFFF00"/>
            </a:solidFill>
            <a:headEnd type="none" w="med" len="med"/>
            <a:tailEnd type="triangle" w="med" len="med"/>
          </a:ln>
        </p:spPr>
        <p:style>
          <a:lnRef idx="2">
            <a:schemeClr val="accent1"/>
          </a:lnRef>
          <a:fillRef idx="0">
            <a:schemeClr val="accent1"/>
          </a:fillRef>
          <a:effectRef idx="1">
            <a:schemeClr val="accent1"/>
          </a:effectRef>
          <a:fontRef idx="minor">
            <a:schemeClr val="tx1"/>
          </a:fontRef>
        </p:style>
      </p:cxnSp>
      <p:sp>
        <p:nvSpPr>
          <p:cNvPr id="16" name="Slide Number Placeholder 7">
            <a:extLst>
              <a:ext uri="{FF2B5EF4-FFF2-40B4-BE49-F238E27FC236}">
                <a16:creationId xmlns:a16="http://schemas.microsoft.com/office/drawing/2014/main" id="{59525C62-FDFD-B68B-01DD-61ABAFFFCF30}"/>
              </a:ext>
            </a:extLst>
          </p:cNvPr>
          <p:cNvSpPr txBox="1">
            <a:spLocks/>
          </p:cNvSpPr>
          <p:nvPr/>
        </p:nvSpPr>
        <p:spPr>
          <a:xfrm>
            <a:off x="0" y="17314335"/>
            <a:ext cx="5487114" cy="973667"/>
          </a:xfrm>
        </p:spPr>
        <p:txBody>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EE9733D-99D8-554F-89C4-493CCF5EDAC8}" type="slidenum">
              <a:rPr lang="en-US" smtClean="0"/>
              <a:pPr/>
              <a:t>24</a:t>
            </a:fld>
            <a:endParaRPr lang="en-US"/>
          </a:p>
        </p:txBody>
      </p:sp>
      <p:sp>
        <p:nvSpPr>
          <p:cNvPr id="18" name="TextBox 17">
            <a:extLst>
              <a:ext uri="{FF2B5EF4-FFF2-40B4-BE49-F238E27FC236}">
                <a16:creationId xmlns:a16="http://schemas.microsoft.com/office/drawing/2014/main" id="{03F972E2-9BFD-62DC-7A02-D48802719C53}"/>
              </a:ext>
            </a:extLst>
          </p:cNvPr>
          <p:cNvSpPr txBox="1"/>
          <p:nvPr/>
        </p:nvSpPr>
        <p:spPr>
          <a:xfrm>
            <a:off x="548640" y="17300448"/>
            <a:ext cx="569387" cy="461665"/>
          </a:xfrm>
          <a:prstGeom prst="rect">
            <a:avLst/>
          </a:prstGeom>
          <a:noFill/>
        </p:spPr>
        <p:txBody>
          <a:bodyPr wrap="none">
            <a:spAutoFit/>
          </a:bodyPr>
          <a:lstStyle/>
          <a:p>
            <a:pPr>
              <a:defRPr sz="2400">
                <a:solidFill>
                  <a:srgbClr val="B4B9BE"/>
                </a:solidFill>
                <a:latin typeface="Poppins Bold"/>
              </a:defRPr>
            </a:pPr>
            <a:r>
              <a:rPr lang="en-CA"/>
              <a:t>24</a:t>
            </a:r>
            <a:endParaRPr/>
          </a:p>
        </p:txBody>
      </p:sp>
    </p:spTree>
    <p:extLst>
      <p:ext uri="{BB962C8B-B14F-4D97-AF65-F5344CB8AC3E}">
        <p14:creationId xmlns:p14="http://schemas.microsoft.com/office/powerpoint/2010/main" val="2310396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9B4E17A2-D156-F8DD-6F09-E28174AF408F}"/>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660CF22F-E5E8-2385-A28E-0A6DB165BC0D}"/>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B7B43710-D41F-C7DC-3A38-9CD49EF2A822}"/>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6E563766-54EA-B922-465B-E37DA1549E56}"/>
              </a:ext>
            </a:extLst>
          </p:cNvPr>
          <p:cNvPicPr>
            <a:picLocks noChangeAspect="1"/>
          </p:cNvPicPr>
          <p:nvPr/>
        </p:nvPicPr>
        <p:blipFill>
          <a:blip r:embed="rId5"/>
          <a:stretch>
            <a:fillRect/>
          </a:stretch>
        </p:blipFill>
        <p:spPr>
          <a:xfrm>
            <a:off x="1371771" y="2352377"/>
            <a:ext cx="20347943" cy="15392400"/>
          </a:xfrm>
          <a:prstGeom prst="rect">
            <a:avLst/>
          </a:prstGeom>
        </p:spPr>
      </p:pic>
      <p:pic>
        <p:nvPicPr>
          <p:cNvPr id="30" name="Picture 29">
            <a:extLst>
              <a:ext uri="{FF2B5EF4-FFF2-40B4-BE49-F238E27FC236}">
                <a16:creationId xmlns:a16="http://schemas.microsoft.com/office/drawing/2014/main" id="{78A1481E-141B-964E-9195-BF79740F2D6F}"/>
              </a:ext>
            </a:extLst>
          </p:cNvPr>
          <p:cNvPicPr>
            <a:picLocks noChangeAspect="1"/>
          </p:cNvPicPr>
          <p:nvPr/>
        </p:nvPicPr>
        <p:blipFill>
          <a:blip r:embed="rId6"/>
          <a:srcRect b="7660"/>
          <a:stretch>
            <a:fillRect/>
          </a:stretch>
        </p:blipFill>
        <p:spPr>
          <a:xfrm>
            <a:off x="-189" y="2811612"/>
            <a:ext cx="24384000" cy="14256057"/>
          </a:xfrm>
          <a:prstGeom prst="rect">
            <a:avLst/>
          </a:prstGeom>
        </p:spPr>
      </p:pic>
      <p:sp>
        <p:nvSpPr>
          <p:cNvPr id="31" name="Freeform: Shape 30">
            <a:extLst>
              <a:ext uri="{FF2B5EF4-FFF2-40B4-BE49-F238E27FC236}">
                <a16:creationId xmlns:a16="http://schemas.microsoft.com/office/drawing/2014/main" id="{991F2B0B-216C-0F3C-7B64-167D54696A8A}"/>
              </a:ext>
            </a:extLst>
          </p:cNvPr>
          <p:cNvSpPr/>
          <p:nvPr/>
        </p:nvSpPr>
        <p:spPr>
          <a:xfrm>
            <a:off x="-15112" y="5161271"/>
            <a:ext cx="8324075" cy="4721829"/>
          </a:xfrm>
          <a:custGeom>
            <a:avLst/>
            <a:gdLst>
              <a:gd name="connsiteX0" fmla="*/ 3905250 w 3905250"/>
              <a:gd name="connsiteY0" fmla="*/ 0 h 2324100"/>
              <a:gd name="connsiteX1" fmla="*/ 3835400 w 3905250"/>
              <a:gd name="connsiteY1" fmla="*/ 215900 h 2324100"/>
              <a:gd name="connsiteX2" fmla="*/ 3695700 w 3905250"/>
              <a:gd name="connsiteY2" fmla="*/ 577850 h 2324100"/>
              <a:gd name="connsiteX3" fmla="*/ 3403600 w 3905250"/>
              <a:gd name="connsiteY3" fmla="*/ 920750 h 2324100"/>
              <a:gd name="connsiteX4" fmla="*/ 3175000 w 3905250"/>
              <a:gd name="connsiteY4" fmla="*/ 1168400 h 2324100"/>
              <a:gd name="connsiteX5" fmla="*/ 2730500 w 3905250"/>
              <a:gd name="connsiteY5" fmla="*/ 1308100 h 2324100"/>
              <a:gd name="connsiteX6" fmla="*/ 2235200 w 3905250"/>
              <a:gd name="connsiteY6" fmla="*/ 1498600 h 2324100"/>
              <a:gd name="connsiteX7" fmla="*/ 1270000 w 3905250"/>
              <a:gd name="connsiteY7" fmla="*/ 1797050 h 2324100"/>
              <a:gd name="connsiteX8" fmla="*/ 762000 w 3905250"/>
              <a:gd name="connsiteY8" fmla="*/ 1962150 h 2324100"/>
              <a:gd name="connsiteX9" fmla="*/ 0 w 3905250"/>
              <a:gd name="connsiteY9" fmla="*/ 2324100 h 2324100"/>
              <a:gd name="connsiteX0" fmla="*/ 3734982 w 3734982"/>
              <a:gd name="connsiteY0" fmla="*/ 0 h 2090770"/>
              <a:gd name="connsiteX1" fmla="*/ 3665132 w 3734982"/>
              <a:gd name="connsiteY1" fmla="*/ 215900 h 2090770"/>
              <a:gd name="connsiteX2" fmla="*/ 3525432 w 3734982"/>
              <a:gd name="connsiteY2" fmla="*/ 577850 h 2090770"/>
              <a:gd name="connsiteX3" fmla="*/ 3233332 w 3734982"/>
              <a:gd name="connsiteY3" fmla="*/ 920750 h 2090770"/>
              <a:gd name="connsiteX4" fmla="*/ 3004732 w 3734982"/>
              <a:gd name="connsiteY4" fmla="*/ 1168400 h 2090770"/>
              <a:gd name="connsiteX5" fmla="*/ 2560232 w 3734982"/>
              <a:gd name="connsiteY5" fmla="*/ 1308100 h 2090770"/>
              <a:gd name="connsiteX6" fmla="*/ 2064932 w 3734982"/>
              <a:gd name="connsiteY6" fmla="*/ 1498600 h 2090770"/>
              <a:gd name="connsiteX7" fmla="*/ 1099732 w 3734982"/>
              <a:gd name="connsiteY7" fmla="*/ 1797050 h 2090770"/>
              <a:gd name="connsiteX8" fmla="*/ 591732 w 3734982"/>
              <a:gd name="connsiteY8" fmla="*/ 1962150 h 2090770"/>
              <a:gd name="connsiteX9" fmla="*/ 0 w 3734982"/>
              <a:gd name="connsiteY9" fmla="*/ 2090770 h 2090770"/>
              <a:gd name="connsiteX0" fmla="*/ 3917862 w 3917862"/>
              <a:gd name="connsiteY0" fmla="*/ 0 h 2115995"/>
              <a:gd name="connsiteX1" fmla="*/ 3848012 w 3917862"/>
              <a:gd name="connsiteY1" fmla="*/ 215900 h 2115995"/>
              <a:gd name="connsiteX2" fmla="*/ 3708312 w 3917862"/>
              <a:gd name="connsiteY2" fmla="*/ 577850 h 2115995"/>
              <a:gd name="connsiteX3" fmla="*/ 3416212 w 3917862"/>
              <a:gd name="connsiteY3" fmla="*/ 920750 h 2115995"/>
              <a:gd name="connsiteX4" fmla="*/ 3187612 w 3917862"/>
              <a:gd name="connsiteY4" fmla="*/ 1168400 h 2115995"/>
              <a:gd name="connsiteX5" fmla="*/ 2743112 w 3917862"/>
              <a:gd name="connsiteY5" fmla="*/ 1308100 h 2115995"/>
              <a:gd name="connsiteX6" fmla="*/ 2247812 w 3917862"/>
              <a:gd name="connsiteY6" fmla="*/ 1498600 h 2115995"/>
              <a:gd name="connsiteX7" fmla="*/ 1282612 w 3917862"/>
              <a:gd name="connsiteY7" fmla="*/ 1797050 h 2115995"/>
              <a:gd name="connsiteX8" fmla="*/ 774612 w 3917862"/>
              <a:gd name="connsiteY8" fmla="*/ 1962150 h 2115995"/>
              <a:gd name="connsiteX9" fmla="*/ 0 w 3917862"/>
              <a:gd name="connsiteY9" fmla="*/ 2115995 h 2115995"/>
              <a:gd name="connsiteX0" fmla="*/ 3917862 w 3917862"/>
              <a:gd name="connsiteY0" fmla="*/ 0 h 2115995"/>
              <a:gd name="connsiteX1" fmla="*/ 3848012 w 3917862"/>
              <a:gd name="connsiteY1" fmla="*/ 215900 h 2115995"/>
              <a:gd name="connsiteX2" fmla="*/ 3708312 w 3917862"/>
              <a:gd name="connsiteY2" fmla="*/ 577850 h 2115995"/>
              <a:gd name="connsiteX3" fmla="*/ 3416212 w 3917862"/>
              <a:gd name="connsiteY3" fmla="*/ 920750 h 2115995"/>
              <a:gd name="connsiteX4" fmla="*/ 3187612 w 3917862"/>
              <a:gd name="connsiteY4" fmla="*/ 1168400 h 2115995"/>
              <a:gd name="connsiteX5" fmla="*/ 2743112 w 3917862"/>
              <a:gd name="connsiteY5" fmla="*/ 1308100 h 2115995"/>
              <a:gd name="connsiteX6" fmla="*/ 2247812 w 3917862"/>
              <a:gd name="connsiteY6" fmla="*/ 1498600 h 2115995"/>
              <a:gd name="connsiteX7" fmla="*/ 1282612 w 3917862"/>
              <a:gd name="connsiteY7" fmla="*/ 1797050 h 2115995"/>
              <a:gd name="connsiteX8" fmla="*/ 843981 w 3917862"/>
              <a:gd name="connsiteY8" fmla="*/ 1836026 h 2115995"/>
              <a:gd name="connsiteX9" fmla="*/ 0 w 3917862"/>
              <a:gd name="connsiteY9" fmla="*/ 2115995 h 2115995"/>
              <a:gd name="connsiteX0" fmla="*/ 3917862 w 3917862"/>
              <a:gd name="connsiteY0" fmla="*/ 0 h 2115995"/>
              <a:gd name="connsiteX1" fmla="*/ 3848012 w 3917862"/>
              <a:gd name="connsiteY1" fmla="*/ 215900 h 2115995"/>
              <a:gd name="connsiteX2" fmla="*/ 3708312 w 3917862"/>
              <a:gd name="connsiteY2" fmla="*/ 577850 h 2115995"/>
              <a:gd name="connsiteX3" fmla="*/ 3416212 w 3917862"/>
              <a:gd name="connsiteY3" fmla="*/ 920750 h 2115995"/>
              <a:gd name="connsiteX4" fmla="*/ 3187612 w 3917862"/>
              <a:gd name="connsiteY4" fmla="*/ 1168400 h 2115995"/>
              <a:gd name="connsiteX5" fmla="*/ 2743112 w 3917862"/>
              <a:gd name="connsiteY5" fmla="*/ 1308100 h 2115995"/>
              <a:gd name="connsiteX6" fmla="*/ 2247812 w 3917862"/>
              <a:gd name="connsiteY6" fmla="*/ 1498600 h 2115995"/>
              <a:gd name="connsiteX7" fmla="*/ 1326756 w 3917862"/>
              <a:gd name="connsiteY7" fmla="*/ 1664620 h 2115995"/>
              <a:gd name="connsiteX8" fmla="*/ 843981 w 3917862"/>
              <a:gd name="connsiteY8" fmla="*/ 1836026 h 2115995"/>
              <a:gd name="connsiteX9" fmla="*/ 0 w 3917862"/>
              <a:gd name="connsiteY9" fmla="*/ 2115995 h 2115995"/>
              <a:gd name="connsiteX0" fmla="*/ 3917862 w 3917862"/>
              <a:gd name="connsiteY0" fmla="*/ 0 h 2115995"/>
              <a:gd name="connsiteX1" fmla="*/ 3848012 w 3917862"/>
              <a:gd name="connsiteY1" fmla="*/ 215900 h 2115995"/>
              <a:gd name="connsiteX2" fmla="*/ 3708312 w 3917862"/>
              <a:gd name="connsiteY2" fmla="*/ 577850 h 2115995"/>
              <a:gd name="connsiteX3" fmla="*/ 3416212 w 3917862"/>
              <a:gd name="connsiteY3" fmla="*/ 920750 h 2115995"/>
              <a:gd name="connsiteX4" fmla="*/ 3187612 w 3917862"/>
              <a:gd name="connsiteY4" fmla="*/ 1168400 h 2115995"/>
              <a:gd name="connsiteX5" fmla="*/ 2743112 w 3917862"/>
              <a:gd name="connsiteY5" fmla="*/ 1308100 h 2115995"/>
              <a:gd name="connsiteX6" fmla="*/ 2228893 w 3917862"/>
              <a:gd name="connsiteY6" fmla="*/ 1340945 h 2115995"/>
              <a:gd name="connsiteX7" fmla="*/ 1326756 w 3917862"/>
              <a:gd name="connsiteY7" fmla="*/ 1664620 h 2115995"/>
              <a:gd name="connsiteX8" fmla="*/ 843981 w 3917862"/>
              <a:gd name="connsiteY8" fmla="*/ 1836026 h 2115995"/>
              <a:gd name="connsiteX9" fmla="*/ 0 w 3917862"/>
              <a:gd name="connsiteY9" fmla="*/ 2115995 h 2115995"/>
              <a:gd name="connsiteX0" fmla="*/ 3917862 w 3917862"/>
              <a:gd name="connsiteY0" fmla="*/ 0 h 2115995"/>
              <a:gd name="connsiteX1" fmla="*/ 3848012 w 3917862"/>
              <a:gd name="connsiteY1" fmla="*/ 215900 h 2115995"/>
              <a:gd name="connsiteX2" fmla="*/ 3708312 w 3917862"/>
              <a:gd name="connsiteY2" fmla="*/ 577850 h 2115995"/>
              <a:gd name="connsiteX3" fmla="*/ 3416212 w 3917862"/>
              <a:gd name="connsiteY3" fmla="*/ 920750 h 2115995"/>
              <a:gd name="connsiteX4" fmla="*/ 3187612 w 3917862"/>
              <a:gd name="connsiteY4" fmla="*/ 1168400 h 2115995"/>
              <a:gd name="connsiteX5" fmla="*/ 2553926 w 3917862"/>
              <a:gd name="connsiteY5" fmla="*/ 1169363 h 2115995"/>
              <a:gd name="connsiteX6" fmla="*/ 2228893 w 3917862"/>
              <a:gd name="connsiteY6" fmla="*/ 1340945 h 2115995"/>
              <a:gd name="connsiteX7" fmla="*/ 1326756 w 3917862"/>
              <a:gd name="connsiteY7" fmla="*/ 1664620 h 2115995"/>
              <a:gd name="connsiteX8" fmla="*/ 843981 w 3917862"/>
              <a:gd name="connsiteY8" fmla="*/ 1836026 h 2115995"/>
              <a:gd name="connsiteX9" fmla="*/ 0 w 3917862"/>
              <a:gd name="connsiteY9" fmla="*/ 2115995 h 2115995"/>
              <a:gd name="connsiteX0" fmla="*/ 3917862 w 3917862"/>
              <a:gd name="connsiteY0" fmla="*/ 0 h 2115995"/>
              <a:gd name="connsiteX1" fmla="*/ 3848012 w 3917862"/>
              <a:gd name="connsiteY1" fmla="*/ 215900 h 2115995"/>
              <a:gd name="connsiteX2" fmla="*/ 3708312 w 3917862"/>
              <a:gd name="connsiteY2" fmla="*/ 577850 h 2115995"/>
              <a:gd name="connsiteX3" fmla="*/ 3416212 w 3917862"/>
              <a:gd name="connsiteY3" fmla="*/ 920750 h 2115995"/>
              <a:gd name="connsiteX4" fmla="*/ 2651585 w 3917862"/>
              <a:gd name="connsiteY4" fmla="*/ 909846 h 2115995"/>
              <a:gd name="connsiteX5" fmla="*/ 2553926 w 3917862"/>
              <a:gd name="connsiteY5" fmla="*/ 1169363 h 2115995"/>
              <a:gd name="connsiteX6" fmla="*/ 2228893 w 3917862"/>
              <a:gd name="connsiteY6" fmla="*/ 1340945 h 2115995"/>
              <a:gd name="connsiteX7" fmla="*/ 1326756 w 3917862"/>
              <a:gd name="connsiteY7" fmla="*/ 1664620 h 2115995"/>
              <a:gd name="connsiteX8" fmla="*/ 843981 w 3917862"/>
              <a:gd name="connsiteY8" fmla="*/ 1836026 h 2115995"/>
              <a:gd name="connsiteX9" fmla="*/ 0 w 3917862"/>
              <a:gd name="connsiteY9" fmla="*/ 2115995 h 2115995"/>
              <a:gd name="connsiteX0" fmla="*/ 3917862 w 3917862"/>
              <a:gd name="connsiteY0" fmla="*/ 0 h 2115995"/>
              <a:gd name="connsiteX1" fmla="*/ 3848012 w 3917862"/>
              <a:gd name="connsiteY1" fmla="*/ 215900 h 2115995"/>
              <a:gd name="connsiteX2" fmla="*/ 3708312 w 3917862"/>
              <a:gd name="connsiteY2" fmla="*/ 577850 h 2115995"/>
              <a:gd name="connsiteX3" fmla="*/ 2949553 w 3917862"/>
              <a:gd name="connsiteY3" fmla="*/ 662196 h 2115995"/>
              <a:gd name="connsiteX4" fmla="*/ 2651585 w 3917862"/>
              <a:gd name="connsiteY4" fmla="*/ 909846 h 2115995"/>
              <a:gd name="connsiteX5" fmla="*/ 2553926 w 3917862"/>
              <a:gd name="connsiteY5" fmla="*/ 1169363 h 2115995"/>
              <a:gd name="connsiteX6" fmla="*/ 2228893 w 3917862"/>
              <a:gd name="connsiteY6" fmla="*/ 1340945 h 2115995"/>
              <a:gd name="connsiteX7" fmla="*/ 1326756 w 3917862"/>
              <a:gd name="connsiteY7" fmla="*/ 1664620 h 2115995"/>
              <a:gd name="connsiteX8" fmla="*/ 843981 w 3917862"/>
              <a:gd name="connsiteY8" fmla="*/ 1836026 h 2115995"/>
              <a:gd name="connsiteX9" fmla="*/ 0 w 3917862"/>
              <a:gd name="connsiteY9" fmla="*/ 2115995 h 2115995"/>
              <a:gd name="connsiteX0" fmla="*/ 3917862 w 3917862"/>
              <a:gd name="connsiteY0" fmla="*/ 0 h 2115995"/>
              <a:gd name="connsiteX1" fmla="*/ 3848012 w 3917862"/>
              <a:gd name="connsiteY1" fmla="*/ 215900 h 2115995"/>
              <a:gd name="connsiteX2" fmla="*/ 3708312 w 3917862"/>
              <a:gd name="connsiteY2" fmla="*/ 577850 h 2115995"/>
              <a:gd name="connsiteX3" fmla="*/ 3121528 w 3917862"/>
              <a:gd name="connsiteY3" fmla="*/ 345309 h 2115995"/>
              <a:gd name="connsiteX4" fmla="*/ 2949553 w 3917862"/>
              <a:gd name="connsiteY4" fmla="*/ 662196 h 2115995"/>
              <a:gd name="connsiteX5" fmla="*/ 2651585 w 3917862"/>
              <a:gd name="connsiteY5" fmla="*/ 909846 h 2115995"/>
              <a:gd name="connsiteX6" fmla="*/ 2553926 w 3917862"/>
              <a:gd name="connsiteY6" fmla="*/ 1169363 h 2115995"/>
              <a:gd name="connsiteX7" fmla="*/ 2228893 w 3917862"/>
              <a:gd name="connsiteY7" fmla="*/ 1340945 h 2115995"/>
              <a:gd name="connsiteX8" fmla="*/ 1326756 w 3917862"/>
              <a:gd name="connsiteY8" fmla="*/ 1664620 h 2115995"/>
              <a:gd name="connsiteX9" fmla="*/ 843981 w 3917862"/>
              <a:gd name="connsiteY9" fmla="*/ 1836026 h 2115995"/>
              <a:gd name="connsiteX10" fmla="*/ 0 w 3917862"/>
              <a:gd name="connsiteY10" fmla="*/ 2115995 h 2115995"/>
              <a:gd name="connsiteX0" fmla="*/ 3917862 w 3917862"/>
              <a:gd name="connsiteY0" fmla="*/ 0 h 2115995"/>
              <a:gd name="connsiteX1" fmla="*/ 3848012 w 3917862"/>
              <a:gd name="connsiteY1" fmla="*/ 215900 h 2115995"/>
              <a:gd name="connsiteX2" fmla="*/ 3708312 w 3917862"/>
              <a:gd name="connsiteY2" fmla="*/ 577850 h 2115995"/>
              <a:gd name="connsiteX3" fmla="*/ 3121528 w 3917862"/>
              <a:gd name="connsiteY3" fmla="*/ 345309 h 2115995"/>
              <a:gd name="connsiteX4" fmla="*/ 2949553 w 3917862"/>
              <a:gd name="connsiteY4" fmla="*/ 662196 h 2115995"/>
              <a:gd name="connsiteX5" fmla="*/ 2651585 w 3917862"/>
              <a:gd name="connsiteY5" fmla="*/ 909846 h 2115995"/>
              <a:gd name="connsiteX6" fmla="*/ 2434108 w 3917862"/>
              <a:gd name="connsiteY6" fmla="*/ 1219812 h 2115995"/>
              <a:gd name="connsiteX7" fmla="*/ 2228893 w 3917862"/>
              <a:gd name="connsiteY7" fmla="*/ 1340945 h 2115995"/>
              <a:gd name="connsiteX8" fmla="*/ 1326756 w 3917862"/>
              <a:gd name="connsiteY8" fmla="*/ 1664620 h 2115995"/>
              <a:gd name="connsiteX9" fmla="*/ 843981 w 3917862"/>
              <a:gd name="connsiteY9" fmla="*/ 1836026 h 2115995"/>
              <a:gd name="connsiteX10" fmla="*/ 0 w 3917862"/>
              <a:gd name="connsiteY10" fmla="*/ 2115995 h 2115995"/>
              <a:gd name="connsiteX0" fmla="*/ 3917862 w 3917862"/>
              <a:gd name="connsiteY0" fmla="*/ 0 h 2115995"/>
              <a:gd name="connsiteX1" fmla="*/ 3848012 w 3917862"/>
              <a:gd name="connsiteY1" fmla="*/ 215900 h 2115995"/>
              <a:gd name="connsiteX2" fmla="*/ 3121528 w 3917862"/>
              <a:gd name="connsiteY2" fmla="*/ 345309 h 2115995"/>
              <a:gd name="connsiteX3" fmla="*/ 2949553 w 3917862"/>
              <a:gd name="connsiteY3" fmla="*/ 662196 h 2115995"/>
              <a:gd name="connsiteX4" fmla="*/ 2651585 w 3917862"/>
              <a:gd name="connsiteY4" fmla="*/ 909846 h 2115995"/>
              <a:gd name="connsiteX5" fmla="*/ 2434108 w 3917862"/>
              <a:gd name="connsiteY5" fmla="*/ 1219812 h 2115995"/>
              <a:gd name="connsiteX6" fmla="*/ 2228893 w 3917862"/>
              <a:gd name="connsiteY6" fmla="*/ 1340945 h 2115995"/>
              <a:gd name="connsiteX7" fmla="*/ 1326756 w 3917862"/>
              <a:gd name="connsiteY7" fmla="*/ 1664620 h 2115995"/>
              <a:gd name="connsiteX8" fmla="*/ 843981 w 3917862"/>
              <a:gd name="connsiteY8" fmla="*/ 1836026 h 2115995"/>
              <a:gd name="connsiteX9" fmla="*/ 0 w 3917862"/>
              <a:gd name="connsiteY9" fmla="*/ 2115995 h 2115995"/>
              <a:gd name="connsiteX0" fmla="*/ 3917862 w 3917862"/>
              <a:gd name="connsiteY0" fmla="*/ 0 h 2115995"/>
              <a:gd name="connsiteX1" fmla="*/ 3121528 w 3917862"/>
              <a:gd name="connsiteY1" fmla="*/ 345309 h 2115995"/>
              <a:gd name="connsiteX2" fmla="*/ 2949553 w 3917862"/>
              <a:gd name="connsiteY2" fmla="*/ 662196 h 2115995"/>
              <a:gd name="connsiteX3" fmla="*/ 2651585 w 3917862"/>
              <a:gd name="connsiteY3" fmla="*/ 909846 h 2115995"/>
              <a:gd name="connsiteX4" fmla="*/ 2434108 w 3917862"/>
              <a:gd name="connsiteY4" fmla="*/ 1219812 h 2115995"/>
              <a:gd name="connsiteX5" fmla="*/ 2228893 w 3917862"/>
              <a:gd name="connsiteY5" fmla="*/ 1340945 h 2115995"/>
              <a:gd name="connsiteX6" fmla="*/ 1326756 w 3917862"/>
              <a:gd name="connsiteY6" fmla="*/ 1664620 h 2115995"/>
              <a:gd name="connsiteX7" fmla="*/ 843981 w 3917862"/>
              <a:gd name="connsiteY7" fmla="*/ 1836026 h 2115995"/>
              <a:gd name="connsiteX8" fmla="*/ 0 w 3917862"/>
              <a:gd name="connsiteY8" fmla="*/ 2115995 h 2115995"/>
              <a:gd name="connsiteX0" fmla="*/ 3121528 w 3121528"/>
              <a:gd name="connsiteY0" fmla="*/ 0 h 1770686"/>
              <a:gd name="connsiteX1" fmla="*/ 2949553 w 3121528"/>
              <a:gd name="connsiteY1" fmla="*/ 316887 h 1770686"/>
              <a:gd name="connsiteX2" fmla="*/ 2651585 w 3121528"/>
              <a:gd name="connsiteY2" fmla="*/ 564537 h 1770686"/>
              <a:gd name="connsiteX3" fmla="*/ 2434108 w 3121528"/>
              <a:gd name="connsiteY3" fmla="*/ 874503 h 1770686"/>
              <a:gd name="connsiteX4" fmla="*/ 2228893 w 3121528"/>
              <a:gd name="connsiteY4" fmla="*/ 995636 h 1770686"/>
              <a:gd name="connsiteX5" fmla="*/ 1326756 w 3121528"/>
              <a:gd name="connsiteY5" fmla="*/ 1319311 h 1770686"/>
              <a:gd name="connsiteX6" fmla="*/ 843981 w 3121528"/>
              <a:gd name="connsiteY6" fmla="*/ 1490717 h 1770686"/>
              <a:gd name="connsiteX7" fmla="*/ 0 w 3121528"/>
              <a:gd name="connsiteY7" fmla="*/ 1770686 h 1770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21528" h="1770686">
                <a:moveTo>
                  <a:pt x="3121528" y="0"/>
                </a:moveTo>
                <a:lnTo>
                  <a:pt x="2949553" y="316887"/>
                </a:lnTo>
                <a:lnTo>
                  <a:pt x="2651585" y="564537"/>
                </a:lnTo>
                <a:lnTo>
                  <a:pt x="2434108" y="874503"/>
                </a:lnTo>
                <a:lnTo>
                  <a:pt x="2228893" y="995636"/>
                </a:lnTo>
                <a:lnTo>
                  <a:pt x="1326756" y="1319311"/>
                </a:lnTo>
                <a:lnTo>
                  <a:pt x="843981" y="1490717"/>
                </a:lnTo>
                <a:cubicBezTo>
                  <a:pt x="589981" y="1611367"/>
                  <a:pt x="254000" y="1650036"/>
                  <a:pt x="0" y="1770686"/>
                </a:cubicBezTo>
              </a:path>
            </a:pathLst>
          </a:custGeom>
          <a:no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3733">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50C1743A-5EEE-EDDA-F326-E1D37482FAC4}"/>
              </a:ext>
            </a:extLst>
          </p:cNvPr>
          <p:cNvSpPr txBox="1"/>
          <p:nvPr/>
        </p:nvSpPr>
        <p:spPr>
          <a:xfrm>
            <a:off x="14839484" y="4458516"/>
            <a:ext cx="2733441" cy="666786"/>
          </a:xfrm>
          <a:prstGeom prst="rect">
            <a:avLst/>
          </a:prstGeom>
          <a:noFill/>
        </p:spPr>
        <p:txBody>
          <a:bodyPr wrap="none" rtlCol="0">
            <a:spAutoFit/>
          </a:bodyPr>
          <a:lstStyle/>
          <a:p>
            <a:r>
              <a:rPr lang="en-CA" sz="3733" b="1">
                <a:solidFill>
                  <a:schemeClr val="bg1"/>
                </a:solidFill>
                <a:latin typeface="Arial" panose="020B0604020202020204" pitchFamily="34" charset="0"/>
                <a:cs typeface="Arial" panose="020B0604020202020204" pitchFamily="34" charset="0"/>
              </a:rPr>
              <a:t>North Zone</a:t>
            </a:r>
          </a:p>
        </p:txBody>
      </p:sp>
      <p:sp>
        <p:nvSpPr>
          <p:cNvPr id="33" name="TextBox 32">
            <a:extLst>
              <a:ext uri="{FF2B5EF4-FFF2-40B4-BE49-F238E27FC236}">
                <a16:creationId xmlns:a16="http://schemas.microsoft.com/office/drawing/2014/main" id="{F921824F-CC08-CC74-E5AD-EB156562AA08}"/>
              </a:ext>
            </a:extLst>
          </p:cNvPr>
          <p:cNvSpPr txBox="1"/>
          <p:nvPr/>
        </p:nvSpPr>
        <p:spPr>
          <a:xfrm>
            <a:off x="4840662" y="14415350"/>
            <a:ext cx="2523448" cy="666786"/>
          </a:xfrm>
          <a:prstGeom prst="rect">
            <a:avLst/>
          </a:prstGeom>
          <a:noFill/>
        </p:spPr>
        <p:txBody>
          <a:bodyPr wrap="none" rtlCol="0">
            <a:spAutoFit/>
          </a:bodyPr>
          <a:lstStyle/>
          <a:p>
            <a:r>
              <a:rPr lang="en-CA" sz="3733" b="1">
                <a:solidFill>
                  <a:schemeClr val="bg1"/>
                </a:solidFill>
                <a:latin typeface="Arial" panose="020B0604020202020204" pitchFamily="34" charset="0"/>
                <a:cs typeface="Arial" panose="020B0604020202020204" pitchFamily="34" charset="0"/>
              </a:rPr>
              <a:t>2000 Zone</a:t>
            </a:r>
          </a:p>
        </p:txBody>
      </p:sp>
      <p:sp>
        <p:nvSpPr>
          <p:cNvPr id="34" name="TextBox 33">
            <a:extLst>
              <a:ext uri="{FF2B5EF4-FFF2-40B4-BE49-F238E27FC236}">
                <a16:creationId xmlns:a16="http://schemas.microsoft.com/office/drawing/2014/main" id="{67A14907-EC02-2991-6ABF-43EDA3052404}"/>
              </a:ext>
            </a:extLst>
          </p:cNvPr>
          <p:cNvSpPr txBox="1"/>
          <p:nvPr/>
        </p:nvSpPr>
        <p:spPr>
          <a:xfrm>
            <a:off x="12469566" y="13594612"/>
            <a:ext cx="2446504" cy="666786"/>
          </a:xfrm>
          <a:prstGeom prst="rect">
            <a:avLst/>
          </a:prstGeom>
          <a:noFill/>
        </p:spPr>
        <p:txBody>
          <a:bodyPr wrap="none" rtlCol="0">
            <a:spAutoFit/>
          </a:bodyPr>
          <a:lstStyle/>
          <a:p>
            <a:r>
              <a:rPr lang="en-CA" sz="3733" b="1">
                <a:solidFill>
                  <a:schemeClr val="bg1"/>
                </a:solidFill>
                <a:latin typeface="Arial" panose="020B0604020202020204" pitchFamily="34" charset="0"/>
                <a:cs typeface="Arial" panose="020B0604020202020204" pitchFamily="34" charset="0"/>
              </a:rPr>
              <a:t>2450 level</a:t>
            </a:r>
          </a:p>
        </p:txBody>
      </p:sp>
      <p:sp>
        <p:nvSpPr>
          <p:cNvPr id="35" name="TextBox 34">
            <a:extLst>
              <a:ext uri="{FF2B5EF4-FFF2-40B4-BE49-F238E27FC236}">
                <a16:creationId xmlns:a16="http://schemas.microsoft.com/office/drawing/2014/main" id="{C8971715-7FDF-299E-E7D6-48FE84FDFCCF}"/>
              </a:ext>
            </a:extLst>
          </p:cNvPr>
          <p:cNvSpPr txBox="1"/>
          <p:nvPr/>
        </p:nvSpPr>
        <p:spPr>
          <a:xfrm rot="20437137">
            <a:off x="700829" y="8106624"/>
            <a:ext cx="2895344" cy="666786"/>
          </a:xfrm>
          <a:prstGeom prst="rect">
            <a:avLst/>
          </a:prstGeom>
          <a:noFill/>
        </p:spPr>
        <p:txBody>
          <a:bodyPr wrap="none" rtlCol="0">
            <a:spAutoFit/>
          </a:bodyPr>
          <a:lstStyle/>
          <a:p>
            <a:r>
              <a:rPr lang="en-CA" sz="3733" b="1">
                <a:solidFill>
                  <a:schemeClr val="bg1"/>
                </a:solidFill>
                <a:latin typeface="Arial" panose="020B0604020202020204" pitchFamily="34" charset="0"/>
                <a:cs typeface="Arial" panose="020B0604020202020204" pitchFamily="34" charset="0"/>
              </a:rPr>
              <a:t>SIC Contact</a:t>
            </a:r>
          </a:p>
        </p:txBody>
      </p:sp>
      <p:sp>
        <p:nvSpPr>
          <p:cNvPr id="36" name="TextBox 35">
            <a:extLst>
              <a:ext uri="{FF2B5EF4-FFF2-40B4-BE49-F238E27FC236}">
                <a16:creationId xmlns:a16="http://schemas.microsoft.com/office/drawing/2014/main" id="{4E8728DD-B2EC-2837-1DCD-FF9DC1DAC6BE}"/>
              </a:ext>
            </a:extLst>
          </p:cNvPr>
          <p:cNvSpPr txBox="1"/>
          <p:nvPr/>
        </p:nvSpPr>
        <p:spPr>
          <a:xfrm>
            <a:off x="9566206" y="4094750"/>
            <a:ext cx="2601994" cy="666786"/>
          </a:xfrm>
          <a:prstGeom prst="rect">
            <a:avLst/>
          </a:prstGeom>
          <a:noFill/>
        </p:spPr>
        <p:txBody>
          <a:bodyPr wrap="none" rtlCol="0">
            <a:spAutoFit/>
          </a:bodyPr>
          <a:lstStyle/>
          <a:p>
            <a:r>
              <a:rPr lang="en-CA" sz="3733" b="1">
                <a:solidFill>
                  <a:schemeClr val="bg1"/>
                </a:solidFill>
                <a:latin typeface="Arial" panose="020B0604020202020204" pitchFamily="34" charset="0"/>
                <a:cs typeface="Arial" panose="020B0604020202020204" pitchFamily="34" charset="0"/>
              </a:rPr>
              <a:t>Main Shaft</a:t>
            </a:r>
          </a:p>
        </p:txBody>
      </p:sp>
      <p:sp>
        <p:nvSpPr>
          <p:cNvPr id="37" name="TextBox 36">
            <a:extLst>
              <a:ext uri="{FF2B5EF4-FFF2-40B4-BE49-F238E27FC236}">
                <a16:creationId xmlns:a16="http://schemas.microsoft.com/office/drawing/2014/main" id="{08CB5383-3EBF-4113-CAE9-B68363F17953}"/>
              </a:ext>
            </a:extLst>
          </p:cNvPr>
          <p:cNvSpPr txBox="1"/>
          <p:nvPr/>
        </p:nvSpPr>
        <p:spPr>
          <a:xfrm>
            <a:off x="1046279" y="5445112"/>
            <a:ext cx="2204450" cy="1241237"/>
          </a:xfrm>
          <a:prstGeom prst="rect">
            <a:avLst/>
          </a:prstGeom>
          <a:noFill/>
        </p:spPr>
        <p:txBody>
          <a:bodyPr wrap="none" rtlCol="0">
            <a:spAutoFit/>
          </a:bodyPr>
          <a:lstStyle/>
          <a:p>
            <a:pPr algn="ctr"/>
            <a:r>
              <a:rPr lang="en-CA" sz="3733" b="1">
                <a:solidFill>
                  <a:schemeClr val="bg1"/>
                </a:solidFill>
                <a:latin typeface="Arial" panose="020B0604020202020204" pitchFamily="34" charset="0"/>
                <a:cs typeface="Arial" panose="020B0604020202020204" pitchFamily="34" charset="0"/>
              </a:rPr>
              <a:t>Contact</a:t>
            </a:r>
          </a:p>
          <a:p>
            <a:pPr algn="ctr"/>
            <a:r>
              <a:rPr lang="en-CA" sz="3733" b="1">
                <a:solidFill>
                  <a:schemeClr val="bg1"/>
                </a:solidFill>
                <a:latin typeface="Arial" panose="020B0604020202020204" pitchFamily="34" charset="0"/>
                <a:cs typeface="Arial" panose="020B0604020202020204" pitchFamily="34" charset="0"/>
              </a:rPr>
              <a:t>Ni Zones</a:t>
            </a:r>
          </a:p>
        </p:txBody>
      </p:sp>
      <p:sp>
        <p:nvSpPr>
          <p:cNvPr id="38" name="TextBox 37">
            <a:extLst>
              <a:ext uri="{FF2B5EF4-FFF2-40B4-BE49-F238E27FC236}">
                <a16:creationId xmlns:a16="http://schemas.microsoft.com/office/drawing/2014/main" id="{D339313B-6E3C-DE5D-9D5F-CFF8AD3634D4}"/>
              </a:ext>
            </a:extLst>
          </p:cNvPr>
          <p:cNvSpPr txBox="1"/>
          <p:nvPr/>
        </p:nvSpPr>
        <p:spPr>
          <a:xfrm>
            <a:off x="4840662" y="4174012"/>
            <a:ext cx="2629246" cy="666786"/>
          </a:xfrm>
          <a:prstGeom prst="rect">
            <a:avLst/>
          </a:prstGeom>
          <a:noFill/>
        </p:spPr>
        <p:txBody>
          <a:bodyPr wrap="none" rtlCol="0">
            <a:spAutoFit/>
          </a:bodyPr>
          <a:lstStyle/>
          <a:p>
            <a:r>
              <a:rPr lang="en-CA" sz="3733" b="1">
                <a:solidFill>
                  <a:schemeClr val="bg1"/>
                </a:solidFill>
                <a:latin typeface="Arial" panose="020B0604020202020204" pitchFamily="34" charset="0"/>
                <a:cs typeface="Arial" panose="020B0604020202020204" pitchFamily="34" charset="0"/>
              </a:rPr>
              <a:t>Whistle Pit</a:t>
            </a:r>
          </a:p>
        </p:txBody>
      </p:sp>
      <p:sp>
        <p:nvSpPr>
          <p:cNvPr id="39" name="TextBox 38">
            <a:extLst>
              <a:ext uri="{FF2B5EF4-FFF2-40B4-BE49-F238E27FC236}">
                <a16:creationId xmlns:a16="http://schemas.microsoft.com/office/drawing/2014/main" id="{F2820866-E618-B738-7870-908D44BB8EC1}"/>
              </a:ext>
            </a:extLst>
          </p:cNvPr>
          <p:cNvSpPr txBox="1"/>
          <p:nvPr/>
        </p:nvSpPr>
        <p:spPr>
          <a:xfrm>
            <a:off x="13149814" y="3858212"/>
            <a:ext cx="1539204" cy="666786"/>
          </a:xfrm>
          <a:prstGeom prst="rect">
            <a:avLst/>
          </a:prstGeom>
          <a:noFill/>
        </p:spPr>
        <p:txBody>
          <a:bodyPr wrap="none" rtlCol="0">
            <a:spAutoFit/>
          </a:bodyPr>
          <a:lstStyle/>
          <a:p>
            <a:r>
              <a:rPr lang="en-CA" sz="3733" b="1">
                <a:solidFill>
                  <a:schemeClr val="bg1"/>
                </a:solidFill>
                <a:latin typeface="Arial" panose="020B0604020202020204" pitchFamily="34" charset="0"/>
                <a:cs typeface="Arial" panose="020B0604020202020204" pitchFamily="34" charset="0"/>
              </a:rPr>
              <a:t>Portal</a:t>
            </a:r>
          </a:p>
        </p:txBody>
      </p:sp>
      <p:cxnSp>
        <p:nvCxnSpPr>
          <p:cNvPr id="40" name="Straight Arrow Connector 39">
            <a:extLst>
              <a:ext uri="{FF2B5EF4-FFF2-40B4-BE49-F238E27FC236}">
                <a16:creationId xmlns:a16="http://schemas.microsoft.com/office/drawing/2014/main" id="{3C0AF2CD-6AAC-42A1-531F-EEA008462CE3}"/>
              </a:ext>
            </a:extLst>
          </p:cNvPr>
          <p:cNvCxnSpPr>
            <a:stCxn id="39" idx="2"/>
          </p:cNvCxnSpPr>
          <p:nvPr/>
        </p:nvCxnSpPr>
        <p:spPr>
          <a:xfrm flipH="1">
            <a:off x="13491062" y="4524998"/>
            <a:ext cx="428354" cy="645138"/>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E6D7B87E-4BB3-1DF3-C47E-BA98D9FF6BC0}"/>
              </a:ext>
            </a:extLst>
          </p:cNvPr>
          <p:cNvSpPr txBox="1"/>
          <p:nvPr/>
        </p:nvSpPr>
        <p:spPr>
          <a:xfrm>
            <a:off x="6045782" y="8660182"/>
            <a:ext cx="2695824" cy="1241237"/>
          </a:xfrm>
          <a:prstGeom prst="rect">
            <a:avLst/>
          </a:prstGeom>
          <a:noFill/>
        </p:spPr>
        <p:txBody>
          <a:bodyPr wrap="square" rtlCol="0">
            <a:spAutoFit/>
          </a:bodyPr>
          <a:lstStyle/>
          <a:p>
            <a:pPr algn="ctr"/>
            <a:r>
              <a:rPr lang="en-CA" sz="3733" b="1">
                <a:solidFill>
                  <a:schemeClr val="bg1"/>
                </a:solidFill>
                <a:latin typeface="Arial" panose="020B0604020202020204" pitchFamily="34" charset="0"/>
                <a:cs typeface="Arial" panose="020B0604020202020204" pitchFamily="34" charset="0"/>
              </a:rPr>
              <a:t>Gabbro Zone</a:t>
            </a:r>
          </a:p>
        </p:txBody>
      </p:sp>
      <p:grpSp>
        <p:nvGrpSpPr>
          <p:cNvPr id="42" name="Group 41">
            <a:extLst>
              <a:ext uri="{FF2B5EF4-FFF2-40B4-BE49-F238E27FC236}">
                <a16:creationId xmlns:a16="http://schemas.microsoft.com/office/drawing/2014/main" id="{188F9C49-0A12-A419-865C-352F9DD0278E}"/>
              </a:ext>
            </a:extLst>
          </p:cNvPr>
          <p:cNvGrpSpPr/>
          <p:nvPr/>
        </p:nvGrpSpPr>
        <p:grpSpPr>
          <a:xfrm>
            <a:off x="21203802" y="16372236"/>
            <a:ext cx="2536832" cy="666787"/>
            <a:chOff x="11700884" y="6299083"/>
            <a:chExt cx="951312" cy="250045"/>
          </a:xfrm>
        </p:grpSpPr>
        <p:cxnSp>
          <p:nvCxnSpPr>
            <p:cNvPr id="43" name="Straight Connector 42">
              <a:extLst>
                <a:ext uri="{FF2B5EF4-FFF2-40B4-BE49-F238E27FC236}">
                  <a16:creationId xmlns:a16="http://schemas.microsoft.com/office/drawing/2014/main" id="{09EDA23E-617E-7495-A8E8-45944A8BB0B0}"/>
                </a:ext>
              </a:extLst>
            </p:cNvPr>
            <p:cNvCxnSpPr>
              <a:cxnSpLocks/>
            </p:cNvCxnSpPr>
            <p:nvPr/>
          </p:nvCxnSpPr>
          <p:spPr>
            <a:xfrm>
              <a:off x="11700884" y="6300942"/>
              <a:ext cx="95131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F31F6109-962A-5175-4FC0-17DB32EAA637}"/>
                </a:ext>
              </a:extLst>
            </p:cNvPr>
            <p:cNvSpPr txBox="1"/>
            <p:nvPr/>
          </p:nvSpPr>
          <p:spPr>
            <a:xfrm>
              <a:off x="11854977" y="6299083"/>
              <a:ext cx="528510" cy="250045"/>
            </a:xfrm>
            <a:prstGeom prst="rect">
              <a:avLst/>
            </a:prstGeom>
            <a:noFill/>
          </p:spPr>
          <p:txBody>
            <a:bodyPr wrap="none" rtlCol="0">
              <a:spAutoFit/>
            </a:bodyPr>
            <a:lstStyle/>
            <a:p>
              <a:r>
                <a:rPr lang="en-CA" sz="3733" b="1">
                  <a:solidFill>
                    <a:schemeClr val="bg1"/>
                  </a:solidFill>
                  <a:latin typeface="Arial" panose="020B0604020202020204" pitchFamily="34" charset="0"/>
                  <a:cs typeface="Arial" panose="020B0604020202020204" pitchFamily="34" charset="0"/>
                </a:rPr>
                <a:t>200m</a:t>
              </a:r>
            </a:p>
          </p:txBody>
        </p:sp>
      </p:grpSp>
      <p:sp>
        <p:nvSpPr>
          <p:cNvPr id="45" name="TextBox 44">
            <a:extLst>
              <a:ext uri="{FF2B5EF4-FFF2-40B4-BE49-F238E27FC236}">
                <a16:creationId xmlns:a16="http://schemas.microsoft.com/office/drawing/2014/main" id="{C08FF9BF-E9CF-2CAB-2651-08A52F20F5A6}"/>
              </a:ext>
            </a:extLst>
          </p:cNvPr>
          <p:cNvSpPr txBox="1"/>
          <p:nvPr/>
        </p:nvSpPr>
        <p:spPr>
          <a:xfrm>
            <a:off x="-50752" y="2621676"/>
            <a:ext cx="934038" cy="748988"/>
          </a:xfrm>
          <a:prstGeom prst="rect">
            <a:avLst/>
          </a:prstGeom>
          <a:noFill/>
        </p:spPr>
        <p:txBody>
          <a:bodyPr wrap="none" rtlCol="0">
            <a:spAutoFit/>
          </a:bodyPr>
          <a:lstStyle/>
          <a:p>
            <a:r>
              <a:rPr lang="en-CA" sz="4267" b="1">
                <a:solidFill>
                  <a:schemeClr val="bg1"/>
                </a:solidFill>
              </a:rPr>
              <a:t>SW</a:t>
            </a:r>
          </a:p>
        </p:txBody>
      </p:sp>
      <p:sp>
        <p:nvSpPr>
          <p:cNvPr id="46" name="TextBox 45">
            <a:extLst>
              <a:ext uri="{FF2B5EF4-FFF2-40B4-BE49-F238E27FC236}">
                <a16:creationId xmlns:a16="http://schemas.microsoft.com/office/drawing/2014/main" id="{97216903-E6F2-5EDC-0321-304DD6DFC8C0}"/>
              </a:ext>
            </a:extLst>
          </p:cNvPr>
          <p:cNvSpPr txBox="1"/>
          <p:nvPr/>
        </p:nvSpPr>
        <p:spPr>
          <a:xfrm>
            <a:off x="23250119" y="2668039"/>
            <a:ext cx="813043" cy="748988"/>
          </a:xfrm>
          <a:prstGeom prst="rect">
            <a:avLst/>
          </a:prstGeom>
          <a:noFill/>
        </p:spPr>
        <p:txBody>
          <a:bodyPr wrap="none" rtlCol="0">
            <a:spAutoFit/>
          </a:bodyPr>
          <a:lstStyle/>
          <a:p>
            <a:r>
              <a:rPr lang="en-CA" sz="4267" b="1">
                <a:solidFill>
                  <a:schemeClr val="bg1"/>
                </a:solidFill>
              </a:rPr>
              <a:t>NE</a:t>
            </a:r>
          </a:p>
        </p:txBody>
      </p:sp>
      <p:sp>
        <p:nvSpPr>
          <p:cNvPr id="47" name="Rectangle: Rounded Corners 46">
            <a:extLst>
              <a:ext uri="{FF2B5EF4-FFF2-40B4-BE49-F238E27FC236}">
                <a16:creationId xmlns:a16="http://schemas.microsoft.com/office/drawing/2014/main" id="{A8BC9F0B-292F-4364-6E21-6ABFEC77A282}"/>
              </a:ext>
            </a:extLst>
          </p:cNvPr>
          <p:cNvSpPr/>
          <p:nvPr/>
        </p:nvSpPr>
        <p:spPr>
          <a:xfrm>
            <a:off x="7037736" y="6810493"/>
            <a:ext cx="3067152" cy="1576701"/>
          </a:xfrm>
          <a:prstGeom prst="roundRect">
            <a:avLst/>
          </a:prstGeom>
          <a:solidFill>
            <a:schemeClr val="bg2">
              <a:lumMod val="90000"/>
            </a:schemeClr>
          </a:solid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733" b="1">
                <a:solidFill>
                  <a:schemeClr val="tx1"/>
                </a:solidFill>
                <a:latin typeface="Lato Black" panose="020F0A02020204030203" pitchFamily="34" charset="0"/>
              </a:rPr>
              <a:t>FNX4400</a:t>
            </a:r>
          </a:p>
          <a:p>
            <a:pPr algn="ctr"/>
            <a:r>
              <a:rPr lang="en-CA" sz="2667" b="1">
                <a:solidFill>
                  <a:schemeClr val="tx1"/>
                </a:solidFill>
                <a:latin typeface="Lato Black" panose="020F0A02020204030203" pitchFamily="34" charset="0"/>
              </a:rPr>
              <a:t>1.0 Ni, 0.2% Cu, over 103.7 m</a:t>
            </a:r>
          </a:p>
        </p:txBody>
      </p:sp>
      <p:cxnSp>
        <p:nvCxnSpPr>
          <p:cNvPr id="48" name="Straight Arrow Connector 47">
            <a:extLst>
              <a:ext uri="{FF2B5EF4-FFF2-40B4-BE49-F238E27FC236}">
                <a16:creationId xmlns:a16="http://schemas.microsoft.com/office/drawing/2014/main" id="{3E5FF536-A2AE-EAFD-53A7-345063DA14A7}"/>
              </a:ext>
            </a:extLst>
          </p:cNvPr>
          <p:cNvCxnSpPr>
            <a:cxnSpLocks/>
            <a:stCxn id="47" idx="1"/>
          </p:cNvCxnSpPr>
          <p:nvPr/>
        </p:nvCxnSpPr>
        <p:spPr>
          <a:xfrm flipH="1" flipV="1">
            <a:off x="6271826" y="6678864"/>
            <a:ext cx="765912" cy="919981"/>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24608791-3141-5559-4828-E840450AC1F9}"/>
              </a:ext>
            </a:extLst>
          </p:cNvPr>
          <p:cNvSpPr/>
          <p:nvPr/>
        </p:nvSpPr>
        <p:spPr>
          <a:xfrm>
            <a:off x="18271734" y="8771365"/>
            <a:ext cx="3626640" cy="2056787"/>
          </a:xfrm>
          <a:prstGeom prst="roundRect">
            <a:avLst/>
          </a:prstGeom>
          <a:solidFill>
            <a:schemeClr val="bg2">
              <a:lumMod val="90000"/>
            </a:schemeClr>
          </a:solid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733" b="1">
                <a:solidFill>
                  <a:schemeClr val="tx1"/>
                </a:solidFill>
                <a:latin typeface="Lato Black" panose="020F0A02020204030203" pitchFamily="34" charset="0"/>
              </a:rPr>
              <a:t>FNX4205</a:t>
            </a:r>
          </a:p>
          <a:p>
            <a:pPr algn="ctr"/>
            <a:r>
              <a:rPr lang="en-CA" sz="2667" b="1">
                <a:solidFill>
                  <a:schemeClr val="tx1"/>
                </a:solidFill>
                <a:latin typeface="Lato Black" panose="020F0A02020204030203" pitchFamily="34" charset="0"/>
              </a:rPr>
              <a:t>21.0 % Cu, 0.7% Ni, 15.9 g/t </a:t>
            </a:r>
            <a:r>
              <a:rPr lang="en-CA" sz="2667" b="1" err="1">
                <a:solidFill>
                  <a:schemeClr val="tx1"/>
                </a:solidFill>
                <a:latin typeface="Lato Black" panose="020F0A02020204030203" pitchFamily="34" charset="0"/>
              </a:rPr>
              <a:t>Pt+Pd+Au</a:t>
            </a:r>
            <a:r>
              <a:rPr lang="en-CA" sz="2667" b="1">
                <a:solidFill>
                  <a:schemeClr val="tx1"/>
                </a:solidFill>
                <a:latin typeface="Lato Black" panose="020F0A02020204030203" pitchFamily="34" charset="0"/>
              </a:rPr>
              <a:t> over 6.6 m</a:t>
            </a:r>
          </a:p>
        </p:txBody>
      </p:sp>
      <p:cxnSp>
        <p:nvCxnSpPr>
          <p:cNvPr id="50" name="Straight Arrow Connector 49">
            <a:extLst>
              <a:ext uri="{FF2B5EF4-FFF2-40B4-BE49-F238E27FC236}">
                <a16:creationId xmlns:a16="http://schemas.microsoft.com/office/drawing/2014/main" id="{D980193C-C3A0-B492-5ED7-FB55C68756C1}"/>
              </a:ext>
            </a:extLst>
          </p:cNvPr>
          <p:cNvCxnSpPr>
            <a:cxnSpLocks/>
            <a:stCxn id="49" idx="1"/>
          </p:cNvCxnSpPr>
          <p:nvPr/>
        </p:nvCxnSpPr>
        <p:spPr>
          <a:xfrm flipH="1" flipV="1">
            <a:off x="15214763" y="6648174"/>
            <a:ext cx="3056971" cy="3151584"/>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1" name="Rectangle: Rounded Corners 50">
            <a:extLst>
              <a:ext uri="{FF2B5EF4-FFF2-40B4-BE49-F238E27FC236}">
                <a16:creationId xmlns:a16="http://schemas.microsoft.com/office/drawing/2014/main" id="{FE73350B-2905-E3A2-D4C9-EAE6846C51CD}"/>
              </a:ext>
            </a:extLst>
          </p:cNvPr>
          <p:cNvSpPr/>
          <p:nvPr/>
        </p:nvSpPr>
        <p:spPr>
          <a:xfrm>
            <a:off x="18160774" y="5811970"/>
            <a:ext cx="3737600" cy="2056787"/>
          </a:xfrm>
          <a:prstGeom prst="roundRect">
            <a:avLst/>
          </a:prstGeom>
          <a:solidFill>
            <a:schemeClr val="bg2">
              <a:lumMod val="90000"/>
            </a:schemeClr>
          </a:solid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733" b="1">
                <a:solidFill>
                  <a:schemeClr val="tx1"/>
                </a:solidFill>
                <a:latin typeface="Lato Black" panose="020F0A02020204030203" pitchFamily="34" charset="0"/>
              </a:rPr>
              <a:t>FNX4199</a:t>
            </a:r>
          </a:p>
          <a:p>
            <a:pPr algn="ctr"/>
            <a:r>
              <a:rPr lang="en-CA" sz="2667" b="1">
                <a:solidFill>
                  <a:schemeClr val="tx1"/>
                </a:solidFill>
                <a:latin typeface="Lato Black" panose="020F0A02020204030203" pitchFamily="34" charset="0"/>
              </a:rPr>
              <a:t>17.8 % Cu, 1.4% Ni, 10.2 g/t </a:t>
            </a:r>
            <a:r>
              <a:rPr lang="en-CA" sz="2667" b="1" err="1">
                <a:solidFill>
                  <a:schemeClr val="tx1"/>
                </a:solidFill>
                <a:latin typeface="Lato Black" panose="020F0A02020204030203" pitchFamily="34" charset="0"/>
              </a:rPr>
              <a:t>Pt+Pd+Au</a:t>
            </a:r>
            <a:r>
              <a:rPr lang="en-CA" sz="2667" b="1">
                <a:solidFill>
                  <a:schemeClr val="tx1"/>
                </a:solidFill>
                <a:latin typeface="Lato Black" panose="020F0A02020204030203" pitchFamily="34" charset="0"/>
              </a:rPr>
              <a:t> over 7.0 m</a:t>
            </a:r>
          </a:p>
        </p:txBody>
      </p:sp>
      <p:cxnSp>
        <p:nvCxnSpPr>
          <p:cNvPr id="52" name="Straight Arrow Connector 51">
            <a:extLst>
              <a:ext uri="{FF2B5EF4-FFF2-40B4-BE49-F238E27FC236}">
                <a16:creationId xmlns:a16="http://schemas.microsoft.com/office/drawing/2014/main" id="{4515EB8A-9076-6281-3AD9-F3943DA24489}"/>
              </a:ext>
            </a:extLst>
          </p:cNvPr>
          <p:cNvCxnSpPr>
            <a:cxnSpLocks/>
            <a:stCxn id="51" idx="1"/>
          </p:cNvCxnSpPr>
          <p:nvPr/>
        </p:nvCxnSpPr>
        <p:spPr>
          <a:xfrm flipH="1" flipV="1">
            <a:off x="15369471" y="5879559"/>
            <a:ext cx="2791304" cy="960805"/>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3" name="Rectangle: Rounded Corners 52">
            <a:extLst>
              <a:ext uri="{FF2B5EF4-FFF2-40B4-BE49-F238E27FC236}">
                <a16:creationId xmlns:a16="http://schemas.microsoft.com/office/drawing/2014/main" id="{B2347002-204D-88C9-9FE4-7A5769DBA5F8}"/>
              </a:ext>
            </a:extLst>
          </p:cNvPr>
          <p:cNvSpPr/>
          <p:nvPr/>
        </p:nvSpPr>
        <p:spPr>
          <a:xfrm>
            <a:off x="675480" y="10149234"/>
            <a:ext cx="3626640" cy="2056787"/>
          </a:xfrm>
          <a:prstGeom prst="roundRect">
            <a:avLst/>
          </a:prstGeom>
          <a:solidFill>
            <a:schemeClr val="bg2">
              <a:lumMod val="90000"/>
            </a:schemeClr>
          </a:solid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733" b="1">
                <a:solidFill>
                  <a:schemeClr val="tx1"/>
                </a:solidFill>
                <a:latin typeface="Lato Black" panose="020F0A02020204030203" pitchFamily="34" charset="0"/>
              </a:rPr>
              <a:t>FNX40238</a:t>
            </a:r>
          </a:p>
          <a:p>
            <a:pPr algn="ctr"/>
            <a:r>
              <a:rPr lang="en-CA" sz="2667" b="1">
                <a:solidFill>
                  <a:schemeClr val="tx1"/>
                </a:solidFill>
                <a:latin typeface="Lato Black" panose="020F0A02020204030203" pitchFamily="34" charset="0"/>
              </a:rPr>
              <a:t>23.4 % Cu, 1.2% Ni, 12.9 g/t </a:t>
            </a:r>
            <a:r>
              <a:rPr lang="en-CA" sz="2667" b="1" err="1">
                <a:solidFill>
                  <a:schemeClr val="tx1"/>
                </a:solidFill>
                <a:latin typeface="Lato Black" panose="020F0A02020204030203" pitchFamily="34" charset="0"/>
              </a:rPr>
              <a:t>Pt+Pd+Au</a:t>
            </a:r>
            <a:r>
              <a:rPr lang="en-CA" sz="2667" b="1">
                <a:solidFill>
                  <a:schemeClr val="tx1"/>
                </a:solidFill>
                <a:latin typeface="Lato Black" panose="020F0A02020204030203" pitchFamily="34" charset="0"/>
              </a:rPr>
              <a:t> over 2.2 m</a:t>
            </a:r>
          </a:p>
        </p:txBody>
      </p:sp>
      <p:cxnSp>
        <p:nvCxnSpPr>
          <p:cNvPr id="54" name="Straight Arrow Connector 53">
            <a:extLst>
              <a:ext uri="{FF2B5EF4-FFF2-40B4-BE49-F238E27FC236}">
                <a16:creationId xmlns:a16="http://schemas.microsoft.com/office/drawing/2014/main" id="{12FB997A-860B-0F12-4C53-BA6528A8CC64}"/>
              </a:ext>
            </a:extLst>
          </p:cNvPr>
          <p:cNvCxnSpPr>
            <a:cxnSpLocks/>
            <a:stCxn id="53" idx="3"/>
          </p:cNvCxnSpPr>
          <p:nvPr/>
        </p:nvCxnSpPr>
        <p:spPr>
          <a:xfrm flipV="1">
            <a:off x="4302120" y="10431744"/>
            <a:ext cx="1949611" cy="745885"/>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56" name="Text 23">
            <a:extLst>
              <a:ext uri="{FF2B5EF4-FFF2-40B4-BE49-F238E27FC236}">
                <a16:creationId xmlns:a16="http://schemas.microsoft.com/office/drawing/2014/main" id="{84FCFCEA-E3EF-519F-0EBA-27208EFD9A56}"/>
              </a:ext>
            </a:extLst>
          </p:cNvPr>
          <p:cNvSpPr/>
          <p:nvPr/>
        </p:nvSpPr>
        <p:spPr>
          <a:xfrm>
            <a:off x="4037646" y="809605"/>
            <a:ext cx="20347942"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Podolsky Mine</a:t>
            </a:r>
            <a:endParaRPr lang="en-US" sz="9000">
              <a:latin typeface="Lato Black" panose="020F0A02020204030203" pitchFamily="34" charset="0"/>
            </a:endParaRPr>
          </a:p>
          <a:p>
            <a:pPr algn="ctr">
              <a:lnSpc>
                <a:spcPts val="7200"/>
              </a:lnSpc>
            </a:pPr>
            <a:r>
              <a:rPr lang="en-US" sz="5600">
                <a:solidFill>
                  <a:srgbClr val="DED0B9"/>
                </a:solidFill>
                <a:latin typeface="Lato Black" panose="020F0A02020204030203" pitchFamily="34" charset="0"/>
                <a:ea typeface="Poppins Black" pitchFamily="34" charset="-122"/>
                <a:cs typeface="Poppins Black" pitchFamily="34" charset="-120"/>
              </a:rPr>
              <a:t>Past-Producing Copper-Nickel-Precious Metals Mine</a:t>
            </a:r>
          </a:p>
        </p:txBody>
      </p:sp>
      <p:sp>
        <p:nvSpPr>
          <p:cNvPr id="58" name="TextBox 57">
            <a:extLst>
              <a:ext uri="{FF2B5EF4-FFF2-40B4-BE49-F238E27FC236}">
                <a16:creationId xmlns:a16="http://schemas.microsoft.com/office/drawing/2014/main" id="{ACB7DD1C-67E6-61F4-C34A-EF328E9D0C37}"/>
              </a:ext>
            </a:extLst>
          </p:cNvPr>
          <p:cNvSpPr txBox="1"/>
          <p:nvPr/>
        </p:nvSpPr>
        <p:spPr>
          <a:xfrm>
            <a:off x="3186163" y="17415383"/>
            <a:ext cx="19095425" cy="677108"/>
          </a:xfrm>
          <a:prstGeom prst="rect">
            <a:avLst/>
          </a:prstGeom>
          <a:noFill/>
        </p:spPr>
        <p:txBody>
          <a:bodyPr wrap="square" lIns="243840" tIns="121920" rIns="243840" bIns="121920" rtlCol="0" anchor="t">
            <a:spAutoFit/>
          </a:bodyPr>
          <a:lstStyle/>
          <a:p>
            <a:pPr>
              <a:spcAft>
                <a:spcPts val="600"/>
              </a:spcAft>
            </a:pPr>
            <a:r>
              <a:rPr lang="en-US" sz="2800">
                <a:solidFill>
                  <a:schemeClr val="bg1"/>
                </a:solidFill>
                <a:latin typeface="Lato Black" panose="020F0A02020204030203" pitchFamily="34" charset="0"/>
                <a:cs typeface="Poppins Medium" panose="00000600000000000000" pitchFamily="2" charset="0"/>
              </a:rPr>
              <a:t>Ramp exists to within 150 </a:t>
            </a:r>
            <a:r>
              <a:rPr lang="en-US" sz="2800" err="1">
                <a:solidFill>
                  <a:schemeClr val="bg1"/>
                </a:solidFill>
                <a:latin typeface="Lato Black" panose="020F0A02020204030203" pitchFamily="34" charset="0"/>
                <a:cs typeface="Poppins Medium" panose="00000600000000000000" pitchFamily="2" charset="0"/>
              </a:rPr>
              <a:t>metres</a:t>
            </a:r>
            <a:r>
              <a:rPr lang="en-US" sz="2800">
                <a:solidFill>
                  <a:schemeClr val="bg1"/>
                </a:solidFill>
                <a:latin typeface="Lato Black" panose="020F0A02020204030203" pitchFamily="34" charset="0"/>
                <a:cs typeface="Poppins Medium" panose="00000600000000000000" pitchFamily="2" charset="0"/>
              </a:rPr>
              <a:t> of the North Zone which is permitted for a bulk sample.</a:t>
            </a:r>
          </a:p>
        </p:txBody>
      </p:sp>
      <p:pic>
        <p:nvPicPr>
          <p:cNvPr id="60" name="Picture 59" descr="A white letter on a black background&#10;&#10;AI-generated content may be incorrect.">
            <a:extLst>
              <a:ext uri="{FF2B5EF4-FFF2-40B4-BE49-F238E27FC236}">
                <a16:creationId xmlns:a16="http://schemas.microsoft.com/office/drawing/2014/main" id="{5CF7D6EF-455B-56AD-2D34-99A822B2F9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08467" y="17297395"/>
            <a:ext cx="830699" cy="830699"/>
          </a:xfrm>
          <a:prstGeom prst="rect">
            <a:avLst/>
          </a:prstGeom>
        </p:spPr>
      </p:pic>
      <p:sp>
        <p:nvSpPr>
          <p:cNvPr id="62" name="TextBox 61">
            <a:extLst>
              <a:ext uri="{FF2B5EF4-FFF2-40B4-BE49-F238E27FC236}">
                <a16:creationId xmlns:a16="http://schemas.microsoft.com/office/drawing/2014/main" id="{C0D5D758-D522-A05D-BDE8-C9A5336337FB}"/>
              </a:ext>
            </a:extLst>
          </p:cNvPr>
          <p:cNvSpPr txBox="1"/>
          <p:nvPr/>
        </p:nvSpPr>
        <p:spPr>
          <a:xfrm>
            <a:off x="548640" y="17300448"/>
            <a:ext cx="561372" cy="461665"/>
          </a:xfrm>
          <a:prstGeom prst="rect">
            <a:avLst/>
          </a:prstGeom>
          <a:noFill/>
        </p:spPr>
        <p:txBody>
          <a:bodyPr wrap="none">
            <a:spAutoFit/>
          </a:bodyPr>
          <a:lstStyle/>
          <a:p>
            <a:pPr>
              <a:defRPr sz="2400">
                <a:solidFill>
                  <a:srgbClr val="B4B9BE"/>
                </a:solidFill>
                <a:latin typeface="Poppins Bold"/>
              </a:defRPr>
            </a:pPr>
            <a:r>
              <a:rPr lang="en-CA"/>
              <a:t>25</a:t>
            </a:r>
            <a:endParaRPr/>
          </a:p>
        </p:txBody>
      </p:sp>
    </p:spTree>
    <p:extLst>
      <p:ext uri="{BB962C8B-B14F-4D97-AF65-F5344CB8AC3E}">
        <p14:creationId xmlns:p14="http://schemas.microsoft.com/office/powerpoint/2010/main" val="33099039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9A533-1320-6426-A17E-BF455BCB95CB}"/>
            </a:ext>
          </a:extLst>
        </p:cNvPr>
        <p:cNvGrpSpPr/>
        <p:nvPr/>
      </p:nvGrpSpPr>
      <p:grpSpPr>
        <a:xfrm>
          <a:off x="0" y="0"/>
          <a:ext cx="0" cy="0"/>
          <a:chOff x="0" y="0"/>
          <a:chExt cx="0" cy="0"/>
        </a:xfrm>
      </p:grpSpPr>
      <p:pic>
        <p:nvPicPr>
          <p:cNvPr id="2" name="Picture 1" descr="image.png">
            <a:extLst>
              <a:ext uri="{FF2B5EF4-FFF2-40B4-BE49-F238E27FC236}">
                <a16:creationId xmlns:a16="http://schemas.microsoft.com/office/drawing/2014/main" id="{67698502-EC2E-70C3-7CBE-80C076F86B68}"/>
              </a:ext>
            </a:extLst>
          </p:cNvPr>
          <p:cNvPicPr>
            <a:picLocks noChangeAspect="1"/>
          </p:cNvPicPr>
          <p:nvPr/>
        </p:nvPicPr>
        <p:blipFill>
          <a:blip r:embed="rId2"/>
          <a:stretch>
            <a:fillRect/>
          </a:stretch>
        </p:blipFill>
        <p:spPr>
          <a:xfrm>
            <a:off x="0" y="0"/>
            <a:ext cx="24387048" cy="18288000"/>
          </a:xfrm>
          <a:prstGeom prst="rect">
            <a:avLst/>
          </a:prstGeom>
        </p:spPr>
      </p:pic>
      <p:pic>
        <p:nvPicPr>
          <p:cNvPr id="37" name="Image 1" descr=" ">
            <a:extLst>
              <a:ext uri="{FF2B5EF4-FFF2-40B4-BE49-F238E27FC236}">
                <a16:creationId xmlns:a16="http://schemas.microsoft.com/office/drawing/2014/main" id="{D923FA04-4634-48C1-1F9C-99791A316B62}"/>
              </a:ext>
            </a:extLst>
          </p:cNvPr>
          <p:cNvPicPr>
            <a:picLocks noChangeAspect="1"/>
          </p:cNvPicPr>
          <p:nvPr/>
        </p:nvPicPr>
        <p:blipFill>
          <a:blip r:embed="rId3"/>
          <a:stretch>
            <a:fillRect/>
          </a:stretch>
        </p:blipFill>
        <p:spPr>
          <a:xfrm>
            <a:off x="-18899" y="3769964"/>
            <a:ext cx="14848156" cy="14503400"/>
          </a:xfrm>
          <a:prstGeom prst="rect">
            <a:avLst/>
          </a:prstGeom>
        </p:spPr>
      </p:pic>
      <p:pic>
        <p:nvPicPr>
          <p:cNvPr id="3" name="Picture 2" descr="image.png">
            <a:extLst>
              <a:ext uri="{FF2B5EF4-FFF2-40B4-BE49-F238E27FC236}">
                <a16:creationId xmlns:a16="http://schemas.microsoft.com/office/drawing/2014/main" id="{563F7A4F-3431-AED4-1494-A34575C7DC73}"/>
              </a:ext>
            </a:extLst>
          </p:cNvPr>
          <p:cNvPicPr>
            <a:picLocks noChangeAspect="1"/>
          </p:cNvPicPr>
          <p:nvPr/>
        </p:nvPicPr>
        <p:blipFill>
          <a:blip r:embed="rId4"/>
          <a:stretch>
            <a:fillRect/>
          </a:stretch>
        </p:blipFill>
        <p:spPr>
          <a:xfrm>
            <a:off x="546168" y="17348200"/>
            <a:ext cx="749394" cy="457200"/>
          </a:xfrm>
          <a:prstGeom prst="rect">
            <a:avLst/>
          </a:prstGeom>
        </p:spPr>
      </p:pic>
      <p:pic>
        <p:nvPicPr>
          <p:cNvPr id="4" name="Picture 3" descr="image.png">
            <a:extLst>
              <a:ext uri="{FF2B5EF4-FFF2-40B4-BE49-F238E27FC236}">
                <a16:creationId xmlns:a16="http://schemas.microsoft.com/office/drawing/2014/main" id="{413695BB-5CF4-DC7B-B5C8-ABED5A8A1D1B}"/>
              </a:ext>
            </a:extLst>
          </p:cNvPr>
          <p:cNvPicPr>
            <a:picLocks noChangeAspect="1"/>
          </p:cNvPicPr>
          <p:nvPr/>
        </p:nvPicPr>
        <p:blipFill>
          <a:blip r:embed="rId5"/>
          <a:stretch>
            <a:fillRect/>
          </a:stretch>
        </p:blipFill>
        <p:spPr>
          <a:xfrm>
            <a:off x="1587" y="14636"/>
            <a:ext cx="24384000" cy="5410200"/>
          </a:xfrm>
          <a:prstGeom prst="rect">
            <a:avLst/>
          </a:prstGeom>
        </p:spPr>
      </p:pic>
      <p:sp>
        <p:nvSpPr>
          <p:cNvPr id="5" name="TextBox 4">
            <a:extLst>
              <a:ext uri="{FF2B5EF4-FFF2-40B4-BE49-F238E27FC236}">
                <a16:creationId xmlns:a16="http://schemas.microsoft.com/office/drawing/2014/main" id="{BA3AE836-BA9C-69C6-9D72-7E6F8C783EDF}"/>
              </a:ext>
            </a:extLst>
          </p:cNvPr>
          <p:cNvSpPr txBox="1"/>
          <p:nvPr/>
        </p:nvSpPr>
        <p:spPr>
          <a:xfrm>
            <a:off x="548640" y="17300448"/>
            <a:ext cx="580608" cy="461665"/>
          </a:xfrm>
          <a:prstGeom prst="rect">
            <a:avLst/>
          </a:prstGeom>
          <a:noFill/>
        </p:spPr>
        <p:txBody>
          <a:bodyPr wrap="none">
            <a:spAutoFit/>
          </a:bodyPr>
          <a:lstStyle/>
          <a:p>
            <a:pPr>
              <a:defRPr sz="2400">
                <a:solidFill>
                  <a:srgbClr val="B4B9BE"/>
                </a:solidFill>
                <a:latin typeface="Poppins Bold"/>
              </a:defRPr>
            </a:pPr>
            <a:r>
              <a:t>0</a:t>
            </a:r>
            <a:r>
              <a:rPr lang="en-US"/>
              <a:t>6</a:t>
            </a:r>
            <a:endParaRPr/>
          </a:p>
        </p:txBody>
      </p:sp>
      <p:sp>
        <p:nvSpPr>
          <p:cNvPr id="7" name="Rectangle 6">
            <a:extLst>
              <a:ext uri="{FF2B5EF4-FFF2-40B4-BE49-F238E27FC236}">
                <a16:creationId xmlns:a16="http://schemas.microsoft.com/office/drawing/2014/main" id="{E1F3256B-504F-2841-1D30-3808B17F540E}"/>
              </a:ext>
            </a:extLst>
          </p:cNvPr>
          <p:cNvSpPr/>
          <p:nvPr/>
        </p:nvSpPr>
        <p:spPr>
          <a:xfrm>
            <a:off x="1347952" y="3991508"/>
            <a:ext cx="3200400" cy="987551"/>
          </a:xfrm>
          <a:prstGeom prst="rect">
            <a:avLst/>
          </a:prstGeom>
          <a:solidFill>
            <a:srgbClr val="DCDEDF"/>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a:extLst>
              <a:ext uri="{FF2B5EF4-FFF2-40B4-BE49-F238E27FC236}">
                <a16:creationId xmlns:a16="http://schemas.microsoft.com/office/drawing/2014/main" id="{5CE8F79A-B6C5-F16D-1F85-B1CB5A40A218}"/>
              </a:ext>
            </a:extLst>
          </p:cNvPr>
          <p:cNvSpPr/>
          <p:nvPr/>
        </p:nvSpPr>
        <p:spPr>
          <a:xfrm>
            <a:off x="4716360" y="3968648"/>
            <a:ext cx="10972800" cy="987551"/>
          </a:xfrm>
          <a:prstGeom prst="rect">
            <a:avLst/>
          </a:prstGeom>
          <a:solidFill>
            <a:srgbClr val="DCDEDF"/>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ight Arrow 10">
            <a:extLst>
              <a:ext uri="{FF2B5EF4-FFF2-40B4-BE49-F238E27FC236}">
                <a16:creationId xmlns:a16="http://schemas.microsoft.com/office/drawing/2014/main" id="{3FE091C8-A790-9A2E-15F0-CDC54C1A3088}"/>
              </a:ext>
            </a:extLst>
          </p:cNvPr>
          <p:cNvSpPr/>
          <p:nvPr/>
        </p:nvSpPr>
        <p:spPr>
          <a:xfrm>
            <a:off x="15917762" y="4189039"/>
            <a:ext cx="1874519" cy="685800"/>
          </a:xfrm>
          <a:prstGeom prst="rightArrow">
            <a:avLst/>
          </a:prstGeom>
          <a:solidFill>
            <a:srgbClr val="FFFFFF"/>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ounded Rectangle 12">
            <a:extLst>
              <a:ext uri="{FF2B5EF4-FFF2-40B4-BE49-F238E27FC236}">
                <a16:creationId xmlns:a16="http://schemas.microsoft.com/office/drawing/2014/main" id="{4A1CB085-3D01-DA55-4444-64B4B0EC2501}"/>
              </a:ext>
            </a:extLst>
          </p:cNvPr>
          <p:cNvSpPr/>
          <p:nvPr/>
        </p:nvSpPr>
        <p:spPr>
          <a:xfrm>
            <a:off x="1408544" y="16054232"/>
            <a:ext cx="21305520" cy="658368"/>
          </a:xfrm>
          <a:prstGeom prst="roundRect">
            <a:avLst/>
          </a:prstGeom>
          <a:gradFill flip="none" rotWithShape="1">
            <a:gsLst>
              <a:gs pos="3000">
                <a:srgbClr val="10253F"/>
              </a:gs>
              <a:gs pos="99000">
                <a:schemeClr val="accent1">
                  <a:lumMod val="30000"/>
                  <a:lumOff val="70000"/>
                  <a:alpha val="79000"/>
                </a:schemeClr>
              </a:gs>
            </a:gsLst>
            <a:lin ang="0" scaled="1"/>
            <a:tileRect/>
          </a:gradFill>
          <a:ln>
            <a:solidFill>
              <a:srgbClr val="BEC3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a:extLst>
              <a:ext uri="{FF2B5EF4-FFF2-40B4-BE49-F238E27FC236}">
                <a16:creationId xmlns:a16="http://schemas.microsoft.com/office/drawing/2014/main" id="{95F9B14B-A263-8556-C006-C4121319A63D}"/>
              </a:ext>
            </a:extLst>
          </p:cNvPr>
          <p:cNvSpPr/>
          <p:nvPr/>
        </p:nvSpPr>
        <p:spPr>
          <a:xfrm>
            <a:off x="1408544" y="16054232"/>
            <a:ext cx="164592" cy="658368"/>
          </a:xfrm>
          <a:prstGeom prst="rect">
            <a:avLst/>
          </a:prstGeom>
          <a:solidFill>
            <a:srgbClr val="C38C69"/>
          </a:solidFill>
          <a:ln>
            <a:solidFill>
              <a:srgbClr val="B291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ounded Rectangle 16">
            <a:extLst>
              <a:ext uri="{FF2B5EF4-FFF2-40B4-BE49-F238E27FC236}">
                <a16:creationId xmlns:a16="http://schemas.microsoft.com/office/drawing/2014/main" id="{117F633A-EB31-2022-4CE7-65C8D1BB03BA}"/>
              </a:ext>
            </a:extLst>
          </p:cNvPr>
          <p:cNvSpPr/>
          <p:nvPr/>
        </p:nvSpPr>
        <p:spPr>
          <a:xfrm>
            <a:off x="4717516" y="13722512"/>
            <a:ext cx="17996548" cy="1874519"/>
          </a:xfrm>
          <a:prstGeom prst="roundRect">
            <a:avLst/>
          </a:prstGeom>
          <a:gradFill>
            <a:gsLst>
              <a:gs pos="57000">
                <a:srgbClr val="10253F"/>
              </a:gs>
              <a:gs pos="99000">
                <a:schemeClr val="accent1">
                  <a:lumMod val="30000"/>
                  <a:lumOff val="70000"/>
                  <a:alpha val="79000"/>
                </a:schemeClr>
              </a:gs>
            </a:gsLst>
            <a:lin ang="0" scaled="1"/>
          </a:gradFill>
          <a:ln>
            <a:solidFill>
              <a:srgbClr val="BEC3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a:extLst>
              <a:ext uri="{FF2B5EF4-FFF2-40B4-BE49-F238E27FC236}">
                <a16:creationId xmlns:a16="http://schemas.microsoft.com/office/drawing/2014/main" id="{8A5F346A-AF2C-344E-483F-76262EB2B78D}"/>
              </a:ext>
            </a:extLst>
          </p:cNvPr>
          <p:cNvSpPr/>
          <p:nvPr/>
        </p:nvSpPr>
        <p:spPr>
          <a:xfrm>
            <a:off x="4723244" y="13722512"/>
            <a:ext cx="164592" cy="1874519"/>
          </a:xfrm>
          <a:prstGeom prst="rect">
            <a:avLst/>
          </a:prstGeom>
          <a:solidFill>
            <a:srgbClr val="EBD3B4"/>
          </a:solidFill>
          <a:ln>
            <a:solidFill>
              <a:srgbClr val="B291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ounded Rectangle 20">
            <a:extLst>
              <a:ext uri="{FF2B5EF4-FFF2-40B4-BE49-F238E27FC236}">
                <a16:creationId xmlns:a16="http://schemas.microsoft.com/office/drawing/2014/main" id="{E603308F-6676-3AC5-1170-F4035DEECE90}"/>
              </a:ext>
            </a:extLst>
          </p:cNvPr>
          <p:cNvSpPr/>
          <p:nvPr/>
        </p:nvSpPr>
        <p:spPr>
          <a:xfrm>
            <a:off x="4731232" y="11459372"/>
            <a:ext cx="17937112" cy="1874519"/>
          </a:xfrm>
          <a:prstGeom prst="roundRect">
            <a:avLst/>
          </a:prstGeom>
          <a:gradFill>
            <a:gsLst>
              <a:gs pos="58000">
                <a:srgbClr val="10253F"/>
              </a:gs>
              <a:gs pos="99000">
                <a:schemeClr val="accent1">
                  <a:lumMod val="30000"/>
                  <a:lumOff val="70000"/>
                  <a:alpha val="79000"/>
                </a:schemeClr>
              </a:gs>
            </a:gsLst>
            <a:lin ang="0" scaled="1"/>
          </a:gradFill>
          <a:ln>
            <a:solidFill>
              <a:srgbClr val="BEC3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a:extLst>
              <a:ext uri="{FF2B5EF4-FFF2-40B4-BE49-F238E27FC236}">
                <a16:creationId xmlns:a16="http://schemas.microsoft.com/office/drawing/2014/main" id="{C207F42E-B5D7-435A-A0AA-5160DF94A199}"/>
              </a:ext>
            </a:extLst>
          </p:cNvPr>
          <p:cNvSpPr/>
          <p:nvPr/>
        </p:nvSpPr>
        <p:spPr>
          <a:xfrm>
            <a:off x="4717516" y="11455332"/>
            <a:ext cx="164592" cy="1874519"/>
          </a:xfrm>
          <a:prstGeom prst="rect">
            <a:avLst/>
          </a:prstGeom>
          <a:solidFill>
            <a:srgbClr val="EBD3B4"/>
          </a:solidFill>
          <a:ln>
            <a:solidFill>
              <a:srgbClr val="B2916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28">
            <a:extLst>
              <a:ext uri="{FF2B5EF4-FFF2-40B4-BE49-F238E27FC236}">
                <a16:creationId xmlns:a16="http://schemas.microsoft.com/office/drawing/2014/main" id="{E5E2797E-0E87-4321-7D46-178597F53D96}"/>
              </a:ext>
            </a:extLst>
          </p:cNvPr>
          <p:cNvSpPr/>
          <p:nvPr/>
        </p:nvSpPr>
        <p:spPr>
          <a:xfrm>
            <a:off x="14214715" y="7356214"/>
            <a:ext cx="8458200" cy="1871314"/>
          </a:xfrm>
          <a:prstGeom prst="roundRect">
            <a:avLst/>
          </a:prstGeom>
          <a:gradFill>
            <a:gsLst>
              <a:gs pos="38000">
                <a:srgbClr val="10253F"/>
              </a:gs>
              <a:gs pos="84000">
                <a:srgbClr val="6C7D96"/>
              </a:gs>
              <a:gs pos="100000">
                <a:schemeClr val="accent1">
                  <a:lumMod val="30000"/>
                  <a:lumOff val="70000"/>
                  <a:alpha val="79000"/>
                </a:schemeClr>
              </a:gs>
            </a:gsLst>
            <a:lin ang="0" scaled="1"/>
          </a:gradFill>
          <a:ln>
            <a:solidFill>
              <a:srgbClr val="BEC3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a:extLst>
              <a:ext uri="{FF2B5EF4-FFF2-40B4-BE49-F238E27FC236}">
                <a16:creationId xmlns:a16="http://schemas.microsoft.com/office/drawing/2014/main" id="{D642FFFF-C1B4-47F9-65A6-EA6393D95EB6}"/>
              </a:ext>
            </a:extLst>
          </p:cNvPr>
          <p:cNvSpPr/>
          <p:nvPr/>
        </p:nvSpPr>
        <p:spPr>
          <a:xfrm>
            <a:off x="14233004" y="7356214"/>
            <a:ext cx="178308" cy="1837774"/>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a:extLst>
              <a:ext uri="{FF2B5EF4-FFF2-40B4-BE49-F238E27FC236}">
                <a16:creationId xmlns:a16="http://schemas.microsoft.com/office/drawing/2014/main" id="{94B435BE-2D85-31C0-384C-138BE96CB5F0}"/>
              </a:ext>
            </a:extLst>
          </p:cNvPr>
          <p:cNvSpPr txBox="1"/>
          <p:nvPr/>
        </p:nvSpPr>
        <p:spPr>
          <a:xfrm>
            <a:off x="14438744" y="8036043"/>
            <a:ext cx="7726679" cy="584775"/>
          </a:xfrm>
          <a:prstGeom prst="rect">
            <a:avLst/>
          </a:prstGeom>
          <a:noFill/>
        </p:spPr>
        <p:txBody>
          <a:bodyPr wrap="square" anchor="ctr">
            <a:spAutoFit/>
          </a:bodyPr>
          <a:lstStyle/>
          <a:p>
            <a:pPr algn="l">
              <a:defRPr sz="2400" b="1">
                <a:solidFill>
                  <a:srgbClr val="FFFFFF"/>
                </a:solidFill>
                <a:latin typeface="Poppins Bold"/>
              </a:defRPr>
            </a:pPr>
            <a:r>
              <a:rPr sz="3200">
                <a:latin typeface="Lato Black" panose="020F0A02020204030203" pitchFamily="34" charset="0"/>
              </a:rPr>
              <a:t>SHAKESPEARE</a:t>
            </a:r>
          </a:p>
        </p:txBody>
      </p:sp>
      <p:sp>
        <p:nvSpPr>
          <p:cNvPr id="32" name="TextBox 31">
            <a:extLst>
              <a:ext uri="{FF2B5EF4-FFF2-40B4-BE49-F238E27FC236}">
                <a16:creationId xmlns:a16="http://schemas.microsoft.com/office/drawing/2014/main" id="{C99C4144-2528-9C01-4145-F12C828D2767}"/>
              </a:ext>
            </a:extLst>
          </p:cNvPr>
          <p:cNvSpPr txBox="1"/>
          <p:nvPr/>
        </p:nvSpPr>
        <p:spPr>
          <a:xfrm>
            <a:off x="17597997" y="8106912"/>
            <a:ext cx="5111496" cy="461665"/>
          </a:xfrm>
          <a:prstGeom prst="rect">
            <a:avLst/>
          </a:prstGeom>
          <a:noFill/>
        </p:spPr>
        <p:txBody>
          <a:bodyPr wrap="square" anchor="t">
            <a:spAutoFit/>
          </a:bodyPr>
          <a:lstStyle/>
          <a:p>
            <a:pPr algn="l">
              <a:defRPr sz="1800" b="0">
                <a:solidFill>
                  <a:srgbClr val="DCDEDF"/>
                </a:solidFill>
                <a:latin typeface="Poppins Bold"/>
              </a:defRPr>
            </a:pPr>
            <a:r>
              <a:rPr sz="2400">
                <a:latin typeface="Lato Black" panose="020F0A02020204030203" pitchFamily="34" charset="0"/>
              </a:rPr>
              <a:t>Permitted for a 4,500 </a:t>
            </a:r>
            <a:r>
              <a:rPr sz="2400" err="1">
                <a:latin typeface="Lato Black" panose="020F0A02020204030203" pitchFamily="34" charset="0"/>
              </a:rPr>
              <a:t>tpd</a:t>
            </a:r>
            <a:r>
              <a:rPr sz="2400">
                <a:latin typeface="Lato Black" panose="020F0A02020204030203" pitchFamily="34" charset="0"/>
              </a:rPr>
              <a:t> mill</a:t>
            </a:r>
          </a:p>
        </p:txBody>
      </p:sp>
      <p:sp>
        <p:nvSpPr>
          <p:cNvPr id="33" name="Rounded Rectangle 32">
            <a:extLst>
              <a:ext uri="{FF2B5EF4-FFF2-40B4-BE49-F238E27FC236}">
                <a16:creationId xmlns:a16="http://schemas.microsoft.com/office/drawing/2014/main" id="{429A56E5-D3B2-11A7-F747-DB52A2A81E40}"/>
              </a:ext>
            </a:extLst>
          </p:cNvPr>
          <p:cNvSpPr/>
          <p:nvPr/>
        </p:nvSpPr>
        <p:spPr>
          <a:xfrm>
            <a:off x="18457899" y="6246824"/>
            <a:ext cx="4251960" cy="868632"/>
          </a:xfrm>
          <a:prstGeom prst="roundRect">
            <a:avLst/>
          </a:prstGeom>
          <a:gradFill>
            <a:gsLst>
              <a:gs pos="58000">
                <a:srgbClr val="10253F"/>
              </a:gs>
              <a:gs pos="99000">
                <a:schemeClr val="accent1">
                  <a:lumMod val="30000"/>
                  <a:lumOff val="70000"/>
                  <a:alpha val="79000"/>
                </a:schemeClr>
              </a:gs>
            </a:gsLst>
            <a:lin ang="0" scaled="1"/>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a:extLst>
              <a:ext uri="{FF2B5EF4-FFF2-40B4-BE49-F238E27FC236}">
                <a16:creationId xmlns:a16="http://schemas.microsoft.com/office/drawing/2014/main" id="{EFA07AF4-7799-9A42-F56A-66587F3A8641}"/>
              </a:ext>
            </a:extLst>
          </p:cNvPr>
          <p:cNvSpPr txBox="1"/>
          <p:nvPr/>
        </p:nvSpPr>
        <p:spPr>
          <a:xfrm>
            <a:off x="18063977" y="6451582"/>
            <a:ext cx="4251960" cy="461665"/>
          </a:xfrm>
          <a:prstGeom prst="rect">
            <a:avLst/>
          </a:prstGeom>
          <a:noFill/>
        </p:spPr>
        <p:txBody>
          <a:bodyPr wrap="square" anchor="ctr">
            <a:spAutoFit/>
          </a:bodyPr>
          <a:lstStyle/>
          <a:p>
            <a:pPr algn="ctr">
              <a:defRPr sz="2400" b="1">
                <a:solidFill>
                  <a:srgbClr val="0C2643"/>
                </a:solidFill>
                <a:latin typeface="Poppins Bold"/>
              </a:defRPr>
            </a:pPr>
            <a:r>
              <a:rPr sz="2400">
                <a:solidFill>
                  <a:schemeClr val="bg1"/>
                </a:solidFill>
                <a:latin typeface="Lato Black" panose="020F0A02020204030203" pitchFamily="34" charset="0"/>
              </a:rPr>
              <a:t>OTHER PROPERTIES</a:t>
            </a:r>
          </a:p>
        </p:txBody>
      </p:sp>
      <p:sp>
        <p:nvSpPr>
          <p:cNvPr id="8" name="TextBox 7">
            <a:extLst>
              <a:ext uri="{FF2B5EF4-FFF2-40B4-BE49-F238E27FC236}">
                <a16:creationId xmlns:a16="http://schemas.microsoft.com/office/drawing/2014/main" id="{BFC72173-EBDF-F97A-9FAE-875FD9A73F26}"/>
              </a:ext>
            </a:extLst>
          </p:cNvPr>
          <p:cNvSpPr txBox="1"/>
          <p:nvPr/>
        </p:nvSpPr>
        <p:spPr>
          <a:xfrm>
            <a:off x="1271914" y="4277524"/>
            <a:ext cx="3200400" cy="461665"/>
          </a:xfrm>
          <a:prstGeom prst="rect">
            <a:avLst/>
          </a:prstGeom>
          <a:noFill/>
        </p:spPr>
        <p:txBody>
          <a:bodyPr wrap="square" anchor="ctr">
            <a:spAutoFit/>
          </a:bodyPr>
          <a:lstStyle/>
          <a:p>
            <a:pPr algn="ctr">
              <a:defRPr sz="2400" b="1">
                <a:solidFill>
                  <a:srgbClr val="0C2643"/>
                </a:solidFill>
                <a:latin typeface="Poppins Bold"/>
              </a:defRPr>
            </a:pPr>
            <a:r>
              <a:rPr>
                <a:latin typeface="Lato Black" panose="020F0A02020204030203" pitchFamily="34" charset="0"/>
              </a:rPr>
              <a:t>PRODUCTION</a:t>
            </a:r>
          </a:p>
        </p:txBody>
      </p:sp>
      <p:sp>
        <p:nvSpPr>
          <p:cNvPr id="10" name="TextBox 9">
            <a:extLst>
              <a:ext uri="{FF2B5EF4-FFF2-40B4-BE49-F238E27FC236}">
                <a16:creationId xmlns:a16="http://schemas.microsoft.com/office/drawing/2014/main" id="{0EEB0DBC-C74C-E431-15F5-B18A500F33CD}"/>
              </a:ext>
            </a:extLst>
          </p:cNvPr>
          <p:cNvSpPr txBox="1"/>
          <p:nvPr/>
        </p:nvSpPr>
        <p:spPr>
          <a:xfrm>
            <a:off x="4335729" y="4252980"/>
            <a:ext cx="10972800" cy="461665"/>
          </a:xfrm>
          <a:prstGeom prst="rect">
            <a:avLst/>
          </a:prstGeom>
          <a:noFill/>
        </p:spPr>
        <p:txBody>
          <a:bodyPr wrap="square" anchor="ctr">
            <a:spAutoFit/>
          </a:bodyPr>
          <a:lstStyle/>
          <a:p>
            <a:pPr algn="ctr">
              <a:defRPr sz="2400" b="1">
                <a:solidFill>
                  <a:srgbClr val="0C2643"/>
                </a:solidFill>
                <a:latin typeface="Poppins Bold"/>
              </a:defRPr>
            </a:pPr>
            <a:r>
              <a:rPr>
                <a:latin typeface="Lato Black" panose="020F0A02020204030203" pitchFamily="34" charset="0"/>
              </a:rPr>
              <a:t>PERMITTED, PAST-PRODUCING DEVELOPMENT PROJECTS</a:t>
            </a:r>
          </a:p>
        </p:txBody>
      </p:sp>
      <p:sp>
        <p:nvSpPr>
          <p:cNvPr id="15" name="TextBox 14">
            <a:extLst>
              <a:ext uri="{FF2B5EF4-FFF2-40B4-BE49-F238E27FC236}">
                <a16:creationId xmlns:a16="http://schemas.microsoft.com/office/drawing/2014/main" id="{CFC191A9-9B62-9BED-3FFF-CD6838225C80}"/>
              </a:ext>
            </a:extLst>
          </p:cNvPr>
          <p:cNvSpPr txBox="1"/>
          <p:nvPr/>
        </p:nvSpPr>
        <p:spPr>
          <a:xfrm>
            <a:off x="1744561" y="16086898"/>
            <a:ext cx="9875520" cy="584775"/>
          </a:xfrm>
          <a:prstGeom prst="rect">
            <a:avLst/>
          </a:prstGeom>
          <a:noFill/>
        </p:spPr>
        <p:txBody>
          <a:bodyPr wrap="square" anchor="ctr">
            <a:spAutoFit/>
          </a:bodyPr>
          <a:lstStyle/>
          <a:p>
            <a:pPr algn="l">
              <a:defRPr sz="2400" b="1">
                <a:solidFill>
                  <a:srgbClr val="FFFFFF"/>
                </a:solidFill>
                <a:latin typeface="Poppins Bold"/>
              </a:defRPr>
            </a:pPr>
            <a:r>
              <a:rPr sz="3200">
                <a:latin typeface="Lato Black" panose="020F0A02020204030203" pitchFamily="34" charset="0"/>
              </a:rPr>
              <a:t>McCREEDY WEST</a:t>
            </a:r>
          </a:p>
        </p:txBody>
      </p:sp>
      <p:sp>
        <p:nvSpPr>
          <p:cNvPr id="16" name="TextBox 15">
            <a:extLst>
              <a:ext uri="{FF2B5EF4-FFF2-40B4-BE49-F238E27FC236}">
                <a16:creationId xmlns:a16="http://schemas.microsoft.com/office/drawing/2014/main" id="{D3B1AE34-831C-F426-FC19-7F264616C0A6}"/>
              </a:ext>
            </a:extLst>
          </p:cNvPr>
          <p:cNvSpPr txBox="1"/>
          <p:nvPr/>
        </p:nvSpPr>
        <p:spPr>
          <a:xfrm>
            <a:off x="5323307" y="16175107"/>
            <a:ext cx="8481060" cy="461665"/>
          </a:xfrm>
          <a:prstGeom prst="rect">
            <a:avLst/>
          </a:prstGeom>
          <a:noFill/>
        </p:spPr>
        <p:txBody>
          <a:bodyPr wrap="square" anchor="t">
            <a:spAutoFit/>
          </a:bodyPr>
          <a:lstStyle/>
          <a:p>
            <a:pPr algn="l">
              <a:defRPr sz="1800" b="0">
                <a:solidFill>
                  <a:srgbClr val="DCDEDF"/>
                </a:solidFill>
                <a:latin typeface="Poppins Bold"/>
              </a:defRPr>
            </a:pPr>
            <a:r>
              <a:rPr sz="2400">
                <a:latin typeface="Lato Black" panose="020F0A02020204030203" pitchFamily="34" charset="0"/>
              </a:rPr>
              <a:t>Producing copper</a:t>
            </a:r>
            <a:r>
              <a:rPr lang="en-US" sz="2400">
                <a:latin typeface="Lato Black" panose="020F0A02020204030203" pitchFamily="34" charset="0"/>
              </a:rPr>
              <a:t>-nickel-precious metals</a:t>
            </a:r>
            <a:r>
              <a:rPr sz="2400">
                <a:latin typeface="Lato Black" panose="020F0A02020204030203" pitchFamily="34" charset="0"/>
              </a:rPr>
              <a:t> mine</a:t>
            </a:r>
          </a:p>
        </p:txBody>
      </p:sp>
      <p:sp>
        <p:nvSpPr>
          <p:cNvPr id="19" name="TextBox 18">
            <a:extLst>
              <a:ext uri="{FF2B5EF4-FFF2-40B4-BE49-F238E27FC236}">
                <a16:creationId xmlns:a16="http://schemas.microsoft.com/office/drawing/2014/main" id="{D4752A27-D968-82F6-E91E-7E284E6A0C82}"/>
              </a:ext>
            </a:extLst>
          </p:cNvPr>
          <p:cNvSpPr txBox="1"/>
          <p:nvPr/>
        </p:nvSpPr>
        <p:spPr>
          <a:xfrm>
            <a:off x="4974704" y="14407279"/>
            <a:ext cx="17373600" cy="584775"/>
          </a:xfrm>
          <a:prstGeom prst="rect">
            <a:avLst/>
          </a:prstGeom>
          <a:noFill/>
        </p:spPr>
        <p:txBody>
          <a:bodyPr wrap="square" anchor="ctr">
            <a:spAutoFit/>
          </a:bodyPr>
          <a:lstStyle/>
          <a:p>
            <a:pPr algn="l">
              <a:defRPr sz="2400" b="1">
                <a:solidFill>
                  <a:srgbClr val="FFFFFF"/>
                </a:solidFill>
                <a:latin typeface="Poppins Bold"/>
              </a:defRPr>
            </a:pPr>
            <a:r>
              <a:rPr sz="3200">
                <a:latin typeface="Lato Black" panose="020F0A02020204030203" pitchFamily="34" charset="0"/>
              </a:rPr>
              <a:t>LEVACK</a:t>
            </a:r>
          </a:p>
        </p:txBody>
      </p:sp>
      <p:sp>
        <p:nvSpPr>
          <p:cNvPr id="20" name="TextBox 19">
            <a:extLst>
              <a:ext uri="{FF2B5EF4-FFF2-40B4-BE49-F238E27FC236}">
                <a16:creationId xmlns:a16="http://schemas.microsoft.com/office/drawing/2014/main" id="{794A3082-4408-F538-C0FF-60636EDC6D21}"/>
              </a:ext>
            </a:extLst>
          </p:cNvPr>
          <p:cNvSpPr txBox="1"/>
          <p:nvPr/>
        </p:nvSpPr>
        <p:spPr>
          <a:xfrm>
            <a:off x="6747484" y="14457089"/>
            <a:ext cx="15254503" cy="461665"/>
          </a:xfrm>
          <a:prstGeom prst="rect">
            <a:avLst/>
          </a:prstGeom>
          <a:noFill/>
        </p:spPr>
        <p:txBody>
          <a:bodyPr wrap="square" anchor="t">
            <a:spAutoFit/>
          </a:bodyPr>
          <a:lstStyle/>
          <a:p>
            <a:pPr algn="l">
              <a:defRPr sz="1800" b="0">
                <a:solidFill>
                  <a:srgbClr val="DCDEDF"/>
                </a:solidFill>
                <a:latin typeface="Poppins Bold"/>
              </a:defRPr>
            </a:pPr>
            <a:r>
              <a:rPr sz="2400">
                <a:latin typeface="Lato Black" panose="020F0A02020204030203" pitchFamily="34" charset="0"/>
              </a:rPr>
              <a:t>PEA completion in </a:t>
            </a:r>
            <a:r>
              <a:rPr lang="en-US" sz="2400">
                <a:latin typeface="Lato Black" panose="020F0A02020204030203" pitchFamily="34" charset="0"/>
              </a:rPr>
              <a:t>F</a:t>
            </a:r>
            <a:r>
              <a:rPr sz="2400">
                <a:latin typeface="Lato Black" panose="020F0A02020204030203" pitchFamily="34" charset="0"/>
              </a:rPr>
              <a:t>all 2026</a:t>
            </a:r>
            <a:r>
              <a:rPr lang="en-US" sz="2400">
                <a:latin typeface="Lato Black" panose="020F0A02020204030203" pitchFamily="34" charset="0"/>
              </a:rPr>
              <a:t> followed by production restart decision</a:t>
            </a:r>
            <a:endParaRPr sz="2400">
              <a:latin typeface="Lato Black" panose="020F0A02020204030203" pitchFamily="34" charset="0"/>
            </a:endParaRPr>
          </a:p>
        </p:txBody>
      </p:sp>
      <p:sp>
        <p:nvSpPr>
          <p:cNvPr id="23" name="TextBox 22">
            <a:extLst>
              <a:ext uri="{FF2B5EF4-FFF2-40B4-BE49-F238E27FC236}">
                <a16:creationId xmlns:a16="http://schemas.microsoft.com/office/drawing/2014/main" id="{CC7A4827-D798-D010-EE2E-1AE8BC0F501E}"/>
              </a:ext>
            </a:extLst>
          </p:cNvPr>
          <p:cNvSpPr txBox="1"/>
          <p:nvPr/>
        </p:nvSpPr>
        <p:spPr>
          <a:xfrm>
            <a:off x="5067250" y="12130748"/>
            <a:ext cx="14538959" cy="584775"/>
          </a:xfrm>
          <a:prstGeom prst="rect">
            <a:avLst/>
          </a:prstGeom>
          <a:noFill/>
        </p:spPr>
        <p:txBody>
          <a:bodyPr wrap="square" anchor="ctr">
            <a:spAutoFit/>
          </a:bodyPr>
          <a:lstStyle/>
          <a:p>
            <a:pPr algn="l">
              <a:defRPr sz="2400" b="1">
                <a:solidFill>
                  <a:srgbClr val="FFFFFF"/>
                </a:solidFill>
                <a:latin typeface="Poppins Bold"/>
              </a:defRPr>
            </a:pPr>
            <a:r>
              <a:rPr sz="3200">
                <a:latin typeface="Lato Black" panose="020F0A02020204030203" pitchFamily="34" charset="0"/>
              </a:rPr>
              <a:t>CREAN HILL</a:t>
            </a:r>
          </a:p>
        </p:txBody>
      </p:sp>
      <p:sp>
        <p:nvSpPr>
          <p:cNvPr id="24" name="TextBox 23">
            <a:extLst>
              <a:ext uri="{FF2B5EF4-FFF2-40B4-BE49-F238E27FC236}">
                <a16:creationId xmlns:a16="http://schemas.microsoft.com/office/drawing/2014/main" id="{2810C9D7-742E-A868-03C9-73CB251BF14E}"/>
              </a:ext>
            </a:extLst>
          </p:cNvPr>
          <p:cNvSpPr txBox="1"/>
          <p:nvPr/>
        </p:nvSpPr>
        <p:spPr>
          <a:xfrm>
            <a:off x="7519573" y="12196576"/>
            <a:ext cx="11958620" cy="461665"/>
          </a:xfrm>
          <a:prstGeom prst="rect">
            <a:avLst/>
          </a:prstGeom>
          <a:noFill/>
        </p:spPr>
        <p:txBody>
          <a:bodyPr wrap="square" anchor="t">
            <a:spAutoFit/>
          </a:bodyPr>
          <a:lstStyle/>
          <a:p>
            <a:pPr algn="l">
              <a:defRPr sz="1800" b="0">
                <a:solidFill>
                  <a:srgbClr val="DCDEDF"/>
                </a:solidFill>
                <a:latin typeface="Poppins Bold"/>
              </a:defRPr>
            </a:pPr>
            <a:r>
              <a:rPr sz="2400">
                <a:latin typeface="Lato Black" panose="020F0A02020204030203" pitchFamily="34" charset="0"/>
              </a:rPr>
              <a:t>PFS completion in </a:t>
            </a:r>
            <a:r>
              <a:rPr lang="en-US" sz="2400">
                <a:latin typeface="Lato Black" panose="020F0A02020204030203" pitchFamily="34" charset="0"/>
              </a:rPr>
              <a:t>F</a:t>
            </a:r>
            <a:r>
              <a:rPr sz="2400">
                <a:latin typeface="Lato Black" panose="020F0A02020204030203" pitchFamily="34" charset="0"/>
              </a:rPr>
              <a:t>all 2026</a:t>
            </a:r>
            <a:r>
              <a:rPr lang="en-US" sz="2400">
                <a:latin typeface="Lato Black" panose="020F0A02020204030203" pitchFamily="34" charset="0"/>
              </a:rPr>
              <a:t> followed by construction decision</a:t>
            </a:r>
            <a:endParaRPr sz="2400">
              <a:latin typeface="Lato Black" panose="020F0A02020204030203" pitchFamily="34" charset="0"/>
            </a:endParaRPr>
          </a:p>
        </p:txBody>
      </p:sp>
      <p:sp>
        <p:nvSpPr>
          <p:cNvPr id="25" name="Rounded Rectangle 24">
            <a:extLst>
              <a:ext uri="{FF2B5EF4-FFF2-40B4-BE49-F238E27FC236}">
                <a16:creationId xmlns:a16="http://schemas.microsoft.com/office/drawing/2014/main" id="{194AF4C9-ACD6-36F3-9C73-7EE54288187C}"/>
              </a:ext>
            </a:extLst>
          </p:cNvPr>
          <p:cNvSpPr/>
          <p:nvPr/>
        </p:nvSpPr>
        <p:spPr>
          <a:xfrm>
            <a:off x="11177753" y="9558998"/>
            <a:ext cx="11475720" cy="1508760"/>
          </a:xfrm>
          <a:prstGeom prst="roundRect">
            <a:avLst/>
          </a:prstGeom>
          <a:gradFill>
            <a:gsLst>
              <a:gs pos="18000">
                <a:srgbClr val="10253F"/>
              </a:gs>
              <a:gs pos="81000">
                <a:srgbClr val="6C7D96"/>
              </a:gs>
              <a:gs pos="99000">
                <a:schemeClr val="accent1">
                  <a:lumMod val="30000"/>
                  <a:lumOff val="70000"/>
                  <a:alpha val="79000"/>
                </a:schemeClr>
              </a:gs>
            </a:gsLst>
            <a:lin ang="0" scaled="1"/>
          </a:gradFill>
          <a:ln>
            <a:solidFill>
              <a:srgbClr val="BEC3C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a:extLst>
              <a:ext uri="{FF2B5EF4-FFF2-40B4-BE49-F238E27FC236}">
                <a16:creationId xmlns:a16="http://schemas.microsoft.com/office/drawing/2014/main" id="{47653D77-CFCC-1B92-E430-A6DEEE902D67}"/>
              </a:ext>
            </a:extLst>
          </p:cNvPr>
          <p:cNvSpPr txBox="1"/>
          <p:nvPr/>
        </p:nvSpPr>
        <p:spPr>
          <a:xfrm>
            <a:off x="11480660" y="10072253"/>
            <a:ext cx="10744200" cy="584775"/>
          </a:xfrm>
          <a:prstGeom prst="rect">
            <a:avLst/>
          </a:prstGeom>
          <a:noFill/>
        </p:spPr>
        <p:txBody>
          <a:bodyPr wrap="square" anchor="ctr">
            <a:spAutoFit/>
          </a:bodyPr>
          <a:lstStyle/>
          <a:p>
            <a:pPr algn="l">
              <a:defRPr sz="2400" b="1">
                <a:solidFill>
                  <a:srgbClr val="FFFFFF"/>
                </a:solidFill>
                <a:latin typeface="Poppins Bold"/>
              </a:defRPr>
            </a:pPr>
            <a:r>
              <a:rPr sz="3200">
                <a:latin typeface="Lato Black" panose="020F0A02020204030203" pitchFamily="34" charset="0"/>
              </a:rPr>
              <a:t>PODOLSKY</a:t>
            </a:r>
          </a:p>
        </p:txBody>
      </p:sp>
      <p:sp>
        <p:nvSpPr>
          <p:cNvPr id="28" name="TextBox 27">
            <a:extLst>
              <a:ext uri="{FF2B5EF4-FFF2-40B4-BE49-F238E27FC236}">
                <a16:creationId xmlns:a16="http://schemas.microsoft.com/office/drawing/2014/main" id="{379BAF5F-8883-6B7A-E1DD-53D93021EB83}"/>
              </a:ext>
            </a:extLst>
          </p:cNvPr>
          <p:cNvSpPr txBox="1"/>
          <p:nvPr/>
        </p:nvSpPr>
        <p:spPr>
          <a:xfrm>
            <a:off x="14057649" y="10141888"/>
            <a:ext cx="10744200" cy="461665"/>
          </a:xfrm>
          <a:prstGeom prst="rect">
            <a:avLst/>
          </a:prstGeom>
          <a:noFill/>
        </p:spPr>
        <p:txBody>
          <a:bodyPr wrap="square" anchor="t">
            <a:spAutoFit/>
          </a:bodyPr>
          <a:lstStyle/>
          <a:p>
            <a:pPr algn="l">
              <a:defRPr sz="1800" b="0">
                <a:solidFill>
                  <a:srgbClr val="DCDEDF"/>
                </a:solidFill>
                <a:latin typeface="Poppins Bold"/>
              </a:defRPr>
            </a:pPr>
            <a:r>
              <a:rPr lang="en-US" sz="2400">
                <a:latin typeface="Lato Black" panose="020F0A02020204030203" pitchFamily="34" charset="0"/>
              </a:rPr>
              <a:t>Strategic e</a:t>
            </a:r>
            <a:r>
              <a:rPr sz="2400">
                <a:latin typeface="Lato Black" panose="020F0A02020204030203" pitchFamily="34" charset="0"/>
              </a:rPr>
              <a:t>xisting shaft &amp; ramp to North Zone</a:t>
            </a:r>
          </a:p>
        </p:txBody>
      </p:sp>
      <p:sp>
        <p:nvSpPr>
          <p:cNvPr id="39" name="Text 17">
            <a:extLst>
              <a:ext uri="{FF2B5EF4-FFF2-40B4-BE49-F238E27FC236}">
                <a16:creationId xmlns:a16="http://schemas.microsoft.com/office/drawing/2014/main" id="{E66C04F6-3834-21CE-6575-709BA20B4156}"/>
              </a:ext>
            </a:extLst>
          </p:cNvPr>
          <p:cNvSpPr/>
          <p:nvPr/>
        </p:nvSpPr>
        <p:spPr>
          <a:xfrm>
            <a:off x="3314700" y="647765"/>
            <a:ext cx="20939761" cy="2149122"/>
          </a:xfrm>
          <a:prstGeom prst="rect">
            <a:avLst/>
          </a:prstGeom>
          <a:noFill/>
          <a:ln/>
        </p:spPr>
        <p:txBody>
          <a:bodyPr wrap="square" lIns="0" tIns="0" rIns="0" bIns="0" rtlCol="0" anchor="ctr"/>
          <a:lstStyle/>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A Clear Pathway to Multi-Asset </a:t>
            </a: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Copper-Nickel-Precious Metals Production </a:t>
            </a:r>
            <a:r>
              <a:rPr lang="en-US" sz="5600">
                <a:solidFill>
                  <a:srgbClr val="DED0B9"/>
                </a:solidFill>
                <a:latin typeface="Lato Black" panose="020F0A02020204030203" pitchFamily="34" charset="0"/>
                <a:cs typeface="Poppins Black" pitchFamily="34" charset="-120"/>
              </a:rPr>
              <a:t>in Sudbury</a:t>
            </a:r>
            <a:endParaRPr lang="en-US" sz="7600">
              <a:solidFill>
                <a:srgbClr val="DED0B9"/>
              </a:solidFill>
              <a:latin typeface="Lato Black" panose="020F0A02020204030203" pitchFamily="34" charset="0"/>
            </a:endParaRPr>
          </a:p>
        </p:txBody>
      </p:sp>
      <p:sp>
        <p:nvSpPr>
          <p:cNvPr id="41" name="Rectangle 40">
            <a:extLst>
              <a:ext uri="{FF2B5EF4-FFF2-40B4-BE49-F238E27FC236}">
                <a16:creationId xmlns:a16="http://schemas.microsoft.com/office/drawing/2014/main" id="{57A3D21D-AEC7-9831-A67A-A8360EFFFD72}"/>
              </a:ext>
            </a:extLst>
          </p:cNvPr>
          <p:cNvSpPr/>
          <p:nvPr/>
        </p:nvSpPr>
        <p:spPr>
          <a:xfrm>
            <a:off x="18020883" y="3717792"/>
            <a:ext cx="4632590" cy="1691640"/>
          </a:xfrm>
          <a:prstGeom prst="rect">
            <a:avLst/>
          </a:prstGeom>
          <a:solidFill>
            <a:srgbClr val="DCDEDF"/>
          </a:solid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a:extLst>
              <a:ext uri="{FF2B5EF4-FFF2-40B4-BE49-F238E27FC236}">
                <a16:creationId xmlns:a16="http://schemas.microsoft.com/office/drawing/2014/main" id="{8913E256-A41B-6FD2-32A2-9026BF7F1483}"/>
              </a:ext>
            </a:extLst>
          </p:cNvPr>
          <p:cNvSpPr txBox="1"/>
          <p:nvPr/>
        </p:nvSpPr>
        <p:spPr>
          <a:xfrm>
            <a:off x="18742101" y="3799198"/>
            <a:ext cx="3190153" cy="1569660"/>
          </a:xfrm>
          <a:prstGeom prst="rect">
            <a:avLst/>
          </a:prstGeom>
          <a:noFill/>
          <a:ln w="38100">
            <a:noFill/>
          </a:ln>
        </p:spPr>
        <p:txBody>
          <a:bodyPr wrap="square" anchor="ctr">
            <a:spAutoFit/>
          </a:bodyPr>
          <a:lstStyle/>
          <a:p>
            <a:pPr algn="ctr">
              <a:defRPr sz="1400" b="1">
                <a:solidFill>
                  <a:srgbClr val="FFFFFF"/>
                </a:solidFill>
                <a:latin typeface="Poppins Bold"/>
              </a:defRPr>
            </a:pPr>
            <a:r>
              <a:rPr sz="2400" b="1">
                <a:solidFill>
                  <a:srgbClr val="0C2643"/>
                </a:solidFill>
                <a:latin typeface="Lato Black" panose="020F0A02020204030203" pitchFamily="34" charset="0"/>
              </a:rPr>
              <a:t>EXPLORATION  </a:t>
            </a:r>
            <a:endParaRPr lang="en-US" sz="2400" b="1">
              <a:solidFill>
                <a:srgbClr val="0C2643"/>
              </a:solidFill>
              <a:latin typeface="Lato Black" panose="020F0A02020204030203" pitchFamily="34" charset="0"/>
            </a:endParaRPr>
          </a:p>
          <a:p>
            <a:pPr algn="ctr">
              <a:defRPr sz="1400" b="1">
                <a:solidFill>
                  <a:srgbClr val="FFFFFF"/>
                </a:solidFill>
                <a:latin typeface="Poppins Bold"/>
              </a:defRPr>
            </a:pPr>
            <a:r>
              <a:rPr sz="2400" b="1">
                <a:solidFill>
                  <a:srgbClr val="0C2643"/>
                </a:solidFill>
                <a:latin typeface="Lato Black" panose="020F0A02020204030203" pitchFamily="34" charset="0"/>
              </a:rPr>
              <a:t>&amp;  </a:t>
            </a:r>
            <a:endParaRPr lang="en-US" sz="2400" b="1">
              <a:solidFill>
                <a:srgbClr val="0C2643"/>
              </a:solidFill>
              <a:latin typeface="Lato Black" panose="020F0A02020204030203" pitchFamily="34" charset="0"/>
            </a:endParaRPr>
          </a:p>
          <a:p>
            <a:pPr algn="ctr">
              <a:defRPr sz="1400" b="1">
                <a:solidFill>
                  <a:srgbClr val="FFFFFF"/>
                </a:solidFill>
                <a:latin typeface="Poppins Bold"/>
              </a:defRPr>
            </a:pPr>
            <a:r>
              <a:rPr sz="2400" b="1">
                <a:solidFill>
                  <a:srgbClr val="0C2643"/>
                </a:solidFill>
                <a:latin typeface="Lato Black" panose="020F0A02020204030203" pitchFamily="34" charset="0"/>
              </a:rPr>
              <a:t>ACQUISITION</a:t>
            </a:r>
            <a:br>
              <a:rPr sz="2400" b="1">
                <a:solidFill>
                  <a:srgbClr val="0C2643"/>
                </a:solidFill>
                <a:latin typeface="Lato Black" panose="020F0A02020204030203" pitchFamily="34" charset="0"/>
              </a:rPr>
            </a:br>
            <a:r>
              <a:rPr sz="2400" b="1">
                <a:solidFill>
                  <a:srgbClr val="0C2643"/>
                </a:solidFill>
                <a:latin typeface="Lato Black" panose="020F0A02020204030203" pitchFamily="34" charset="0"/>
              </a:rPr>
              <a:t>OF OTHER ASSETS</a:t>
            </a:r>
          </a:p>
        </p:txBody>
      </p:sp>
      <p:sp>
        <p:nvSpPr>
          <p:cNvPr id="26" name="Rectangle 25">
            <a:extLst>
              <a:ext uri="{FF2B5EF4-FFF2-40B4-BE49-F238E27FC236}">
                <a16:creationId xmlns:a16="http://schemas.microsoft.com/office/drawing/2014/main" id="{D7D5CCB7-43A9-3718-9FE5-D4759B0FE237}"/>
              </a:ext>
            </a:extLst>
          </p:cNvPr>
          <p:cNvSpPr/>
          <p:nvPr/>
        </p:nvSpPr>
        <p:spPr>
          <a:xfrm>
            <a:off x="11169764" y="9561992"/>
            <a:ext cx="164592" cy="150876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Rectangle 46">
            <a:extLst>
              <a:ext uri="{FF2B5EF4-FFF2-40B4-BE49-F238E27FC236}">
                <a16:creationId xmlns:a16="http://schemas.microsoft.com/office/drawing/2014/main" id="{F9B73D36-7116-ECA1-49FD-BE11D08ABAE5}"/>
              </a:ext>
            </a:extLst>
          </p:cNvPr>
          <p:cNvSpPr/>
          <p:nvPr/>
        </p:nvSpPr>
        <p:spPr>
          <a:xfrm>
            <a:off x="18458228" y="6222648"/>
            <a:ext cx="89535" cy="902410"/>
          </a:xfrm>
          <a:prstGeom prst="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Freeform: Shape 64">
            <a:extLst>
              <a:ext uri="{FF2B5EF4-FFF2-40B4-BE49-F238E27FC236}">
                <a16:creationId xmlns:a16="http://schemas.microsoft.com/office/drawing/2014/main" id="{F804F152-5159-256F-3278-810A12F0C7B2}"/>
              </a:ext>
            </a:extLst>
          </p:cNvPr>
          <p:cNvSpPr/>
          <p:nvPr/>
        </p:nvSpPr>
        <p:spPr>
          <a:xfrm>
            <a:off x="1014197" y="5952136"/>
            <a:ext cx="8549640" cy="10241280"/>
          </a:xfrm>
          <a:custGeom>
            <a:avLst/>
            <a:gdLst>
              <a:gd name="csX0" fmla="*/ 0 w 8549640"/>
              <a:gd name="csY0" fmla="*/ 10241280 h 10241280"/>
              <a:gd name="csX1" fmla="*/ 1303020 w 8549640"/>
              <a:gd name="csY1" fmla="*/ 5349240 h 10241280"/>
              <a:gd name="csX2" fmla="*/ 4983480 w 8549640"/>
              <a:gd name="csY2" fmla="*/ 1851660 h 10241280"/>
              <a:gd name="csX3" fmla="*/ 8549640 w 8549640"/>
              <a:gd name="csY3" fmla="*/ 0 h 10241280"/>
            </a:gdLst>
            <a:ahLst/>
            <a:cxnLst>
              <a:cxn ang="0">
                <a:pos x="csX0" y="csY0"/>
              </a:cxn>
              <a:cxn ang="0">
                <a:pos x="csX1" y="csY1"/>
              </a:cxn>
              <a:cxn ang="0">
                <a:pos x="csX2" y="csY2"/>
              </a:cxn>
              <a:cxn ang="0">
                <a:pos x="csX3" y="csY3"/>
              </a:cxn>
            </a:cxnLst>
            <a:rect l="l" t="t" r="r" b="b"/>
            <a:pathLst>
              <a:path w="8549640" h="10241280">
                <a:moveTo>
                  <a:pt x="0" y="10241280"/>
                </a:moveTo>
                <a:cubicBezTo>
                  <a:pt x="236220" y="8494395"/>
                  <a:pt x="472440" y="6747510"/>
                  <a:pt x="1303020" y="5349240"/>
                </a:cubicBezTo>
                <a:cubicBezTo>
                  <a:pt x="2133600" y="3950970"/>
                  <a:pt x="3775710" y="2743200"/>
                  <a:pt x="4983480" y="1851660"/>
                </a:cubicBezTo>
                <a:cubicBezTo>
                  <a:pt x="6191250" y="960120"/>
                  <a:pt x="7370445" y="480060"/>
                  <a:pt x="8549640" y="0"/>
                </a:cubicBezTo>
              </a:path>
            </a:pathLst>
          </a:custGeom>
          <a:noFill/>
          <a:ln w="317500" cap="sq" cmpd="sng">
            <a:gradFill flip="none" rotWithShape="1">
              <a:gsLst>
                <a:gs pos="50000">
                  <a:srgbClr val="10253F"/>
                </a:gs>
                <a:gs pos="100000">
                  <a:schemeClr val="accent1">
                    <a:lumMod val="30000"/>
                    <a:lumOff val="70000"/>
                  </a:schemeClr>
                </a:gs>
              </a:gsLst>
              <a:lin ang="10800000" scaled="1"/>
              <a:tileRect/>
            </a:gradFill>
            <a:round/>
            <a:tailEnd type="triangle" w="med"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TextBox 66">
            <a:extLst>
              <a:ext uri="{FF2B5EF4-FFF2-40B4-BE49-F238E27FC236}">
                <a16:creationId xmlns:a16="http://schemas.microsoft.com/office/drawing/2014/main" id="{CFCA3B00-53D4-4FD8-F7F5-17930DD21D76}"/>
              </a:ext>
            </a:extLst>
          </p:cNvPr>
          <p:cNvSpPr txBox="1"/>
          <p:nvPr/>
        </p:nvSpPr>
        <p:spPr>
          <a:xfrm rot="19238270">
            <a:off x="2089853" y="7107167"/>
            <a:ext cx="5739071" cy="1077218"/>
          </a:xfrm>
          <a:prstGeom prst="rect">
            <a:avLst/>
          </a:prstGeom>
          <a:noFill/>
        </p:spPr>
        <p:txBody>
          <a:bodyPr wrap="none" rtlCol="0">
            <a:spAutoFit/>
          </a:bodyPr>
          <a:lstStyle/>
          <a:p>
            <a:pPr algn="ctr"/>
            <a:r>
              <a:rPr lang="en-US" sz="3200">
                <a:solidFill>
                  <a:srgbClr val="10253F"/>
                </a:solidFill>
                <a:latin typeface="Lato Black" panose="020F0A02020204030203" pitchFamily="34" charset="0"/>
                <a:cs typeface="Poppins Black" pitchFamily="34" charset="-120"/>
              </a:rPr>
              <a:t>Increasing Copper Equivalent </a:t>
            </a:r>
          </a:p>
          <a:p>
            <a:pPr algn="ctr"/>
            <a:r>
              <a:rPr lang="en-US" sz="3200">
                <a:solidFill>
                  <a:srgbClr val="10253F"/>
                </a:solidFill>
                <a:latin typeface="Lato Black" panose="020F0A02020204030203" pitchFamily="34" charset="0"/>
                <a:cs typeface="Poppins Black" pitchFamily="34" charset="-120"/>
              </a:rPr>
              <a:t>Production</a:t>
            </a:r>
          </a:p>
        </p:txBody>
      </p:sp>
    </p:spTree>
    <p:extLst>
      <p:ext uri="{BB962C8B-B14F-4D97-AF65-F5344CB8AC3E}">
        <p14:creationId xmlns:p14="http://schemas.microsoft.com/office/powerpoint/2010/main" val="3088693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4BD7DD8B-60EF-F27F-DAEC-F905A951DFD2}"/>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1BF39DC5-8648-BB43-8109-B4C9C132F891}"/>
              </a:ext>
            </a:extLst>
          </p:cNvPr>
          <p:cNvPicPr>
            <a:picLocks noChangeAspect="1"/>
          </p:cNvPicPr>
          <p:nvPr/>
        </p:nvPicPr>
        <p:blipFill>
          <a:blip r:embed="rId3"/>
          <a:srcRect t="15947" b="8651"/>
          <a:stretch>
            <a:fillRect/>
          </a:stretch>
        </p:blipFill>
        <p:spPr>
          <a:xfrm>
            <a:off x="0" y="3340100"/>
            <a:ext cx="24416592" cy="14933264"/>
          </a:xfrm>
          <a:prstGeom prst="rect">
            <a:avLst/>
          </a:prstGeom>
        </p:spPr>
      </p:pic>
      <p:pic>
        <p:nvPicPr>
          <p:cNvPr id="13" name="Image 10" descr=" ">
            <a:extLst>
              <a:ext uri="{FF2B5EF4-FFF2-40B4-BE49-F238E27FC236}">
                <a16:creationId xmlns:a16="http://schemas.microsoft.com/office/drawing/2014/main" id="{2B17F072-2D50-3F88-571F-68ECA5DB3E01}"/>
              </a:ext>
            </a:extLst>
          </p:cNvPr>
          <p:cNvPicPr>
            <a:picLocks noChangeAspect="1"/>
          </p:cNvPicPr>
          <p:nvPr/>
        </p:nvPicPr>
        <p:blipFill>
          <a:blip r:embed="rId4">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72CC9407-6957-02F2-F4B3-2503AEFC6F0D}"/>
              </a:ext>
            </a:extLst>
          </p:cNvPr>
          <p:cNvPicPr>
            <a:picLocks noChangeAspect="1"/>
          </p:cNvPicPr>
          <p:nvPr/>
        </p:nvPicPr>
        <p:blipFill>
          <a:blip r:embed="rId5"/>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43CB1E0F-9FAA-F3FD-339E-DD60D5CF268C}"/>
              </a:ext>
            </a:extLst>
          </p:cNvPr>
          <p:cNvPicPr>
            <a:picLocks noChangeAspect="1"/>
          </p:cNvPicPr>
          <p:nvPr/>
        </p:nvPicPr>
        <p:blipFill>
          <a:blip r:embed="rId6"/>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53053765-AC34-BACE-BBF0-8E0C5B31F094}"/>
              </a:ext>
            </a:extLst>
          </p:cNvPr>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MAGNA MINING</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Upcoming Catalysts</a:t>
            </a:r>
            <a:endParaRPr lang="en-US" sz="7600">
              <a:solidFill>
                <a:srgbClr val="DED0B9"/>
              </a:solidFill>
              <a:latin typeface="Lato Black" panose="020F0A02020204030203" pitchFamily="34" charset="0"/>
            </a:endParaRPr>
          </a:p>
        </p:txBody>
      </p:sp>
      <p:graphicFrame>
        <p:nvGraphicFramePr>
          <p:cNvPr id="6" name="Table 5">
            <a:extLst>
              <a:ext uri="{FF2B5EF4-FFF2-40B4-BE49-F238E27FC236}">
                <a16:creationId xmlns:a16="http://schemas.microsoft.com/office/drawing/2014/main" id="{8B20D720-FFC1-B030-E6B1-5217C650BA69}"/>
              </a:ext>
            </a:extLst>
          </p:cNvPr>
          <p:cNvGraphicFramePr>
            <a:graphicFrameLocks noGrp="1"/>
          </p:cNvGraphicFramePr>
          <p:nvPr>
            <p:extLst>
              <p:ext uri="{D42A27DB-BD31-4B8C-83A1-F6EECF244321}">
                <p14:modId xmlns:p14="http://schemas.microsoft.com/office/powerpoint/2010/main" val="182213600"/>
              </p:ext>
            </p:extLst>
          </p:nvPr>
        </p:nvGraphicFramePr>
        <p:xfrm>
          <a:off x="2330245" y="3818175"/>
          <a:ext cx="19733342" cy="10315401"/>
        </p:xfrm>
        <a:graphic>
          <a:graphicData uri="http://schemas.openxmlformats.org/drawingml/2006/table">
            <a:tbl>
              <a:tblPr/>
              <a:tblGrid>
                <a:gridCol w="19733342">
                  <a:extLst>
                    <a:ext uri="{9D8B030D-6E8A-4147-A177-3AD203B41FA5}">
                      <a16:colId xmlns:a16="http://schemas.microsoft.com/office/drawing/2014/main" val="2500545599"/>
                    </a:ext>
                  </a:extLst>
                </a:gridCol>
              </a:tblGrid>
              <a:tr h="2237227">
                <a:tc>
                  <a:txBody>
                    <a:bodyPr/>
                    <a:lstStyle/>
                    <a:p>
                      <a:pPr algn="l" fontAlgn="b"/>
                      <a:r>
                        <a:rPr lang="en-CA" sz="3200" b="0" i="0" u="none" strike="noStrike">
                          <a:solidFill>
                            <a:srgbClr val="000000"/>
                          </a:solidFill>
                          <a:effectLst/>
                          <a:latin typeface="Calibri" panose="020F0502020204030204" pitchFamily="34" charset="0"/>
                        </a:rPr>
                        <a:t> </a:t>
                      </a:r>
                    </a:p>
                  </a:txBody>
                  <a:tcPr marL="1755" marR="1755" marT="175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alpha val="74902"/>
                      </a:srgbClr>
                    </a:solidFill>
                  </a:tcPr>
                </a:tc>
                <a:extLst>
                  <a:ext uri="{0D108BD9-81ED-4DB2-BD59-A6C34878D82A}">
                    <a16:rowId xmlns:a16="http://schemas.microsoft.com/office/drawing/2014/main" val="2527230764"/>
                  </a:ext>
                </a:extLst>
              </a:tr>
              <a:tr h="2015704">
                <a:tc>
                  <a:txBody>
                    <a:bodyPr/>
                    <a:lstStyle/>
                    <a:p>
                      <a:pPr algn="l" fontAlgn="b"/>
                      <a:r>
                        <a:rPr lang="en-CA" sz="3200" b="0" i="0" u="none" strike="noStrike">
                          <a:solidFill>
                            <a:srgbClr val="000000"/>
                          </a:solidFill>
                          <a:effectLst/>
                          <a:latin typeface="Calibri" panose="020F0502020204030204" pitchFamily="34" charset="0"/>
                        </a:rPr>
                        <a:t> </a:t>
                      </a:r>
                    </a:p>
                  </a:txBody>
                  <a:tcPr marL="1755" marR="1755" marT="175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11E41">
                        <a:alpha val="74902"/>
                      </a:srgbClr>
                    </a:solidFill>
                  </a:tcPr>
                </a:tc>
                <a:extLst>
                  <a:ext uri="{0D108BD9-81ED-4DB2-BD59-A6C34878D82A}">
                    <a16:rowId xmlns:a16="http://schemas.microsoft.com/office/drawing/2014/main" val="4265042843"/>
                  </a:ext>
                </a:extLst>
              </a:tr>
              <a:tr h="1942352">
                <a:tc>
                  <a:txBody>
                    <a:bodyPr/>
                    <a:lstStyle/>
                    <a:p>
                      <a:pPr algn="l" fontAlgn="b"/>
                      <a:r>
                        <a:rPr lang="en-CA" sz="3200" b="0" i="0" u="none" strike="noStrike">
                          <a:solidFill>
                            <a:srgbClr val="000000"/>
                          </a:solidFill>
                          <a:effectLst/>
                          <a:latin typeface="Calibri" panose="020F0502020204030204" pitchFamily="34" charset="0"/>
                        </a:rPr>
                        <a:t> </a:t>
                      </a:r>
                    </a:p>
                  </a:txBody>
                  <a:tcPr marL="1755" marR="1755" marT="175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11E41">
                        <a:alpha val="74902"/>
                      </a:srgbClr>
                    </a:solidFill>
                  </a:tcPr>
                </a:tc>
                <a:extLst>
                  <a:ext uri="{0D108BD9-81ED-4DB2-BD59-A6C34878D82A}">
                    <a16:rowId xmlns:a16="http://schemas.microsoft.com/office/drawing/2014/main" val="1768675988"/>
                  </a:ext>
                </a:extLst>
              </a:tr>
              <a:tr h="2025635">
                <a:tc>
                  <a:txBody>
                    <a:bodyPr/>
                    <a:lstStyle/>
                    <a:p>
                      <a:pPr algn="l" fontAlgn="b"/>
                      <a:r>
                        <a:rPr lang="en-CA" sz="3200" b="0" i="0" u="none" strike="noStrike">
                          <a:solidFill>
                            <a:srgbClr val="000000"/>
                          </a:solidFill>
                          <a:effectLst/>
                          <a:latin typeface="Calibri" panose="020F0502020204030204" pitchFamily="34" charset="0"/>
                        </a:rPr>
                        <a:t> </a:t>
                      </a:r>
                    </a:p>
                  </a:txBody>
                  <a:tcPr marL="1755" marR="1755" marT="175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11E41">
                        <a:alpha val="74902"/>
                      </a:srgbClr>
                    </a:solidFill>
                  </a:tcPr>
                </a:tc>
                <a:extLst>
                  <a:ext uri="{0D108BD9-81ED-4DB2-BD59-A6C34878D82A}">
                    <a16:rowId xmlns:a16="http://schemas.microsoft.com/office/drawing/2014/main" val="1562860994"/>
                  </a:ext>
                </a:extLst>
              </a:tr>
              <a:tr h="2094483">
                <a:tc>
                  <a:txBody>
                    <a:bodyPr/>
                    <a:lstStyle/>
                    <a:p>
                      <a:pPr algn="l" fontAlgn="b"/>
                      <a:endParaRPr lang="en-CA" sz="3200" b="0" i="0" u="none" strike="noStrike">
                        <a:solidFill>
                          <a:srgbClr val="000000"/>
                        </a:solidFill>
                        <a:effectLst/>
                        <a:latin typeface="Calibri" panose="020F0502020204030204" pitchFamily="34" charset="0"/>
                      </a:endParaRPr>
                    </a:p>
                  </a:txBody>
                  <a:tcPr marL="1755" marR="1755" marT="175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011E41">
                        <a:alpha val="74902"/>
                      </a:srgbClr>
                    </a:solidFill>
                  </a:tcPr>
                </a:tc>
                <a:extLst>
                  <a:ext uri="{0D108BD9-81ED-4DB2-BD59-A6C34878D82A}">
                    <a16:rowId xmlns:a16="http://schemas.microsoft.com/office/drawing/2014/main" val="2831006325"/>
                  </a:ext>
                </a:extLst>
              </a:tr>
            </a:tbl>
          </a:graphicData>
        </a:graphic>
      </p:graphicFrame>
      <p:pic>
        <p:nvPicPr>
          <p:cNvPr id="8" name="Picture 7" descr="Logo&#10;&#10;Description automatically generated">
            <a:extLst>
              <a:ext uri="{FF2B5EF4-FFF2-40B4-BE49-F238E27FC236}">
                <a16:creationId xmlns:a16="http://schemas.microsoft.com/office/drawing/2014/main" id="{A264BDBE-D3C9-1158-EA53-D3D3A53DD40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67683" y="4170291"/>
            <a:ext cx="6245845" cy="1561461"/>
          </a:xfrm>
          <a:prstGeom prst="rect">
            <a:avLst/>
          </a:prstGeom>
        </p:spPr>
      </p:pic>
      <p:sp>
        <p:nvSpPr>
          <p:cNvPr id="10" name="object 49">
            <a:extLst>
              <a:ext uri="{FF2B5EF4-FFF2-40B4-BE49-F238E27FC236}">
                <a16:creationId xmlns:a16="http://schemas.microsoft.com/office/drawing/2014/main" id="{4FBC885F-3FDD-AAD2-C600-DDCB210D7F76}"/>
              </a:ext>
            </a:extLst>
          </p:cNvPr>
          <p:cNvSpPr txBox="1"/>
          <p:nvPr/>
        </p:nvSpPr>
        <p:spPr>
          <a:xfrm>
            <a:off x="2551598" y="10725080"/>
            <a:ext cx="19251380" cy="681021"/>
          </a:xfrm>
          <a:prstGeom prst="rect">
            <a:avLst/>
          </a:prstGeom>
        </p:spPr>
        <p:txBody>
          <a:bodyPr vert="horz" wrap="square" lIns="0" tIns="24131" rIns="0" bIns="0" rtlCol="0" anchor="t">
            <a:spAutoFit/>
          </a:bodyPr>
          <a:lstStyle/>
          <a:p>
            <a:pPr marL="25400" algn="ctr">
              <a:spcBef>
                <a:spcPts val="189"/>
              </a:spcBef>
            </a:pPr>
            <a:r>
              <a:rPr lang="en-US" sz="4267" b="1">
                <a:solidFill>
                  <a:srgbClr val="FFFFFF"/>
                </a:solidFill>
                <a:latin typeface="Lato Black" panose="020F0A02020204030203" pitchFamily="34" charset="0"/>
                <a:cs typeface="Poppins Medium" panose="00000600000000000000" pitchFamily="2" charset="0"/>
              </a:rPr>
              <a:t>LEVACK PEA &amp; CREAN HILL PFS IN OCTOBER 2026 + RE-START DECISIONS</a:t>
            </a:r>
          </a:p>
        </p:txBody>
      </p:sp>
      <p:sp>
        <p:nvSpPr>
          <p:cNvPr id="12" name="object 51">
            <a:extLst>
              <a:ext uri="{FF2B5EF4-FFF2-40B4-BE49-F238E27FC236}">
                <a16:creationId xmlns:a16="http://schemas.microsoft.com/office/drawing/2014/main" id="{6F39E276-753F-7DE5-8742-67A0426FB28D}"/>
              </a:ext>
            </a:extLst>
          </p:cNvPr>
          <p:cNvSpPr txBox="1"/>
          <p:nvPr/>
        </p:nvSpPr>
        <p:spPr>
          <a:xfrm>
            <a:off x="3020415" y="8734248"/>
            <a:ext cx="18313752" cy="681021"/>
          </a:xfrm>
          <a:prstGeom prst="rect">
            <a:avLst/>
          </a:prstGeom>
        </p:spPr>
        <p:txBody>
          <a:bodyPr vert="horz" wrap="square" lIns="0" tIns="24131" rIns="0" bIns="0" rtlCol="0" anchor="t">
            <a:spAutoFit/>
          </a:bodyPr>
          <a:lstStyle/>
          <a:p>
            <a:pPr marL="25400" algn="ctr">
              <a:spcBef>
                <a:spcPts val="189"/>
              </a:spcBef>
            </a:pPr>
            <a:r>
              <a:rPr lang="en-US" sz="4267" b="1" spc="-21">
                <a:solidFill>
                  <a:srgbClr val="FFFFFF"/>
                </a:solidFill>
                <a:latin typeface="Lato Black" panose="020F0A02020204030203" pitchFamily="34" charset="0"/>
                <a:cs typeface="Poppins Medium" panose="00000600000000000000" pitchFamily="2" charset="0"/>
              </a:rPr>
              <a:t>CONTINUED OPERATIONAL MOMENTUM AT McCREEDY WEST</a:t>
            </a:r>
          </a:p>
        </p:txBody>
      </p:sp>
      <p:sp>
        <p:nvSpPr>
          <p:cNvPr id="15" name="TextBox 14">
            <a:extLst>
              <a:ext uri="{FF2B5EF4-FFF2-40B4-BE49-F238E27FC236}">
                <a16:creationId xmlns:a16="http://schemas.microsoft.com/office/drawing/2014/main" id="{DA0C735D-D0C8-D969-D6E4-BFAA2E6E8A8B}"/>
              </a:ext>
            </a:extLst>
          </p:cNvPr>
          <p:cNvSpPr txBox="1"/>
          <p:nvPr/>
        </p:nvSpPr>
        <p:spPr>
          <a:xfrm>
            <a:off x="2861442" y="12628919"/>
            <a:ext cx="18631693" cy="902876"/>
          </a:xfrm>
          <a:prstGeom prst="rect">
            <a:avLst/>
          </a:prstGeom>
          <a:noFill/>
        </p:spPr>
        <p:txBody>
          <a:bodyPr wrap="square" lIns="243840" tIns="121920" rIns="243840" bIns="121920" anchor="t">
            <a:spAutoFit/>
          </a:bodyPr>
          <a:lstStyle/>
          <a:p>
            <a:pPr marL="25400" algn="ctr">
              <a:spcBef>
                <a:spcPts val="189"/>
              </a:spcBef>
            </a:pPr>
            <a:r>
              <a:rPr lang="en-US" sz="4267" b="1">
                <a:solidFill>
                  <a:srgbClr val="FFFFFF"/>
                </a:solidFill>
                <a:latin typeface="Lato Black" panose="020F0A02020204030203" pitchFamily="34" charset="0"/>
                <a:cs typeface="Poppins Medium" panose="00000600000000000000" pitchFamily="2" charset="0"/>
              </a:rPr>
              <a:t>POTENTIAL SYNERGISTIC ACQUISITIONS</a:t>
            </a:r>
          </a:p>
        </p:txBody>
      </p:sp>
      <p:sp>
        <p:nvSpPr>
          <p:cNvPr id="17" name="object 49">
            <a:extLst>
              <a:ext uri="{FF2B5EF4-FFF2-40B4-BE49-F238E27FC236}">
                <a16:creationId xmlns:a16="http://schemas.microsoft.com/office/drawing/2014/main" id="{AEA4A8B6-EF2A-52FA-2AB3-A69CB6981FC7}"/>
              </a:ext>
            </a:extLst>
          </p:cNvPr>
          <p:cNvSpPr txBox="1"/>
          <p:nvPr/>
        </p:nvSpPr>
        <p:spPr>
          <a:xfrm>
            <a:off x="2861442" y="6739031"/>
            <a:ext cx="18070637" cy="681021"/>
          </a:xfrm>
          <a:prstGeom prst="rect">
            <a:avLst/>
          </a:prstGeom>
        </p:spPr>
        <p:txBody>
          <a:bodyPr vert="horz" wrap="square" lIns="0" tIns="24131" rIns="0" bIns="0" rtlCol="0" anchor="t">
            <a:spAutoFit/>
          </a:bodyPr>
          <a:lstStyle/>
          <a:p>
            <a:pPr marL="25400" algn="ctr">
              <a:spcBef>
                <a:spcPts val="189"/>
              </a:spcBef>
            </a:pPr>
            <a:r>
              <a:rPr lang="en-US" sz="4267" b="1">
                <a:solidFill>
                  <a:srgbClr val="FFFFFF"/>
                </a:solidFill>
                <a:latin typeface="Lato Black" panose="020F0A02020204030203" pitchFamily="34" charset="0"/>
                <a:cs typeface="Poppins Medium" panose="00000600000000000000" pitchFamily="2" charset="0"/>
              </a:rPr>
              <a:t>NEAR TERM LEVACK EXPLORATION RESULTS - FOOTWALL TARGETS </a:t>
            </a:r>
          </a:p>
        </p:txBody>
      </p:sp>
      <p:sp>
        <p:nvSpPr>
          <p:cNvPr id="21" name="TextBox 20">
            <a:extLst>
              <a:ext uri="{FF2B5EF4-FFF2-40B4-BE49-F238E27FC236}">
                <a16:creationId xmlns:a16="http://schemas.microsoft.com/office/drawing/2014/main" id="{9E3F103B-FEAC-47A3-306E-49947B0ADB66}"/>
              </a:ext>
            </a:extLst>
          </p:cNvPr>
          <p:cNvSpPr txBox="1"/>
          <p:nvPr/>
        </p:nvSpPr>
        <p:spPr>
          <a:xfrm>
            <a:off x="548640" y="17300448"/>
            <a:ext cx="526106" cy="461665"/>
          </a:xfrm>
          <a:prstGeom prst="rect">
            <a:avLst/>
          </a:prstGeom>
          <a:noFill/>
        </p:spPr>
        <p:txBody>
          <a:bodyPr wrap="none">
            <a:spAutoFit/>
          </a:bodyPr>
          <a:lstStyle/>
          <a:p>
            <a:pPr>
              <a:defRPr sz="2400">
                <a:solidFill>
                  <a:srgbClr val="B4B9BE"/>
                </a:solidFill>
                <a:latin typeface="Poppins Bold"/>
              </a:defRPr>
            </a:pPr>
            <a:r>
              <a:rPr lang="en-CA"/>
              <a:t>27</a:t>
            </a:r>
            <a:endParaRPr/>
          </a:p>
        </p:txBody>
      </p:sp>
    </p:spTree>
    <p:extLst>
      <p:ext uri="{BB962C8B-B14F-4D97-AF65-F5344CB8AC3E}">
        <p14:creationId xmlns:p14="http://schemas.microsoft.com/office/powerpoint/2010/main" val="39348466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D2A8D7B5-6AD2-0A48-5323-BEB3E2D174A9}"/>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DBA34F88-40A0-DB73-B1CC-4DEB59DDDF4F}"/>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2A4DB2F4-3A45-91FD-3E48-7E878B35AE1F}"/>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4DC8A830-817C-E439-C224-521DD4399221}"/>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8FC9ABD1-613B-09A8-EABB-059AB01FB606}"/>
              </a:ext>
            </a:extLst>
          </p:cNvPr>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MAGNA MINING</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cs typeface="Poppins Black" pitchFamily="34" charset="-120"/>
              </a:rPr>
              <a:t>Summary</a:t>
            </a:r>
            <a:endParaRPr lang="en-US" sz="7600">
              <a:solidFill>
                <a:srgbClr val="DED0B9"/>
              </a:solidFill>
              <a:latin typeface="Lato Black" panose="020F0A02020204030203" pitchFamily="34" charset="0"/>
            </a:endParaRPr>
          </a:p>
        </p:txBody>
      </p:sp>
      <p:sp>
        <p:nvSpPr>
          <p:cNvPr id="4" name="TextBox 3">
            <a:extLst>
              <a:ext uri="{FF2B5EF4-FFF2-40B4-BE49-F238E27FC236}">
                <a16:creationId xmlns:a16="http://schemas.microsoft.com/office/drawing/2014/main" id="{3D27BE61-D969-43E3-AB20-CD5B06383D05}"/>
              </a:ext>
            </a:extLst>
          </p:cNvPr>
          <p:cNvSpPr txBox="1"/>
          <p:nvPr/>
        </p:nvSpPr>
        <p:spPr>
          <a:xfrm>
            <a:off x="1543825" y="4135069"/>
            <a:ext cx="22841762" cy="10664458"/>
          </a:xfrm>
          <a:prstGeom prst="rect">
            <a:avLst/>
          </a:prstGeom>
          <a:noFill/>
        </p:spPr>
        <p:txBody>
          <a:bodyPr wrap="square" lIns="243840" tIns="121920" rIns="243840" bIns="121920" rtlCol="0" anchor="t">
            <a:spAutoFit/>
          </a:bodyPr>
          <a:lstStyle/>
          <a:p>
            <a:pPr>
              <a:spcAft>
                <a:spcPts val="600"/>
              </a:spcAft>
            </a:pPr>
            <a:r>
              <a:rPr lang="en-US" sz="3600">
                <a:solidFill>
                  <a:schemeClr val="bg1"/>
                </a:solidFill>
                <a:latin typeface="Lato Black" panose="020F0A02020204030203" pitchFamily="34" charset="0"/>
                <a:cs typeface="Poppins Medium" panose="00000600000000000000" pitchFamily="2" charset="0"/>
              </a:rPr>
              <a:t>McCreedy West Mine operational improvements leading to improved cash flow </a:t>
            </a:r>
          </a:p>
          <a:p>
            <a:pPr>
              <a:spcAft>
                <a:spcPts val="600"/>
              </a:spcAft>
            </a:pPr>
            <a:endParaRPr lang="en-US" sz="3600">
              <a:solidFill>
                <a:schemeClr val="bg1"/>
              </a:solidFill>
              <a:latin typeface="Lato Black" panose="020F0A02020204030203" pitchFamily="34" charset="0"/>
              <a:cs typeface="Poppins Medium" panose="00000600000000000000" pitchFamily="2" charset="0"/>
            </a:endParaRPr>
          </a:p>
          <a:p>
            <a:pPr>
              <a:spcAft>
                <a:spcPts val="600"/>
              </a:spcAft>
            </a:pPr>
            <a:r>
              <a:rPr lang="en-US" sz="3600">
                <a:solidFill>
                  <a:schemeClr val="bg1"/>
                </a:solidFill>
                <a:latin typeface="Lato Black" panose="020F0A02020204030203" pitchFamily="34" charset="0"/>
                <a:cs typeface="Poppins Medium" panose="00000600000000000000" pitchFamily="2" charset="0"/>
              </a:rPr>
              <a:t>Levack Mine re-start preparations well underway, funded by cash flow and cash on hand </a:t>
            </a:r>
          </a:p>
          <a:p>
            <a:pPr>
              <a:spcAft>
                <a:spcPts val="600"/>
              </a:spcAft>
            </a:pPr>
            <a:endParaRPr lang="en-US" sz="3600">
              <a:solidFill>
                <a:schemeClr val="bg1"/>
              </a:solidFill>
              <a:latin typeface="Lato Black" panose="020F0A02020204030203" pitchFamily="34" charset="0"/>
              <a:cs typeface="Poppins Medium" panose="00000600000000000000" pitchFamily="2" charset="0"/>
            </a:endParaRPr>
          </a:p>
          <a:p>
            <a:pPr>
              <a:spcAft>
                <a:spcPts val="600"/>
              </a:spcAft>
            </a:pPr>
            <a:r>
              <a:rPr lang="en-US" sz="3600">
                <a:solidFill>
                  <a:schemeClr val="bg1"/>
                </a:solidFill>
                <a:latin typeface="Lato Black" panose="020F0A02020204030203" pitchFamily="34" charset="0"/>
                <a:cs typeface="Poppins Medium" panose="00000600000000000000" pitchFamily="2" charset="0"/>
              </a:rPr>
              <a:t>Continued exploration success at Levack with the new R2 Footwall Zone taking shape with underground rehabilitation and development providing optimal  platforms for delineation drilling</a:t>
            </a:r>
          </a:p>
          <a:p>
            <a:pPr>
              <a:spcAft>
                <a:spcPts val="600"/>
              </a:spcAft>
            </a:pPr>
            <a:endParaRPr lang="en-US" sz="3600">
              <a:solidFill>
                <a:schemeClr val="bg1"/>
              </a:solidFill>
              <a:latin typeface="Lato Black" panose="020F0A02020204030203" pitchFamily="34" charset="0"/>
              <a:cs typeface="Poppins Medium" panose="00000600000000000000" pitchFamily="2" charset="0"/>
            </a:endParaRPr>
          </a:p>
          <a:p>
            <a:pPr>
              <a:spcAft>
                <a:spcPts val="600"/>
              </a:spcAft>
            </a:pPr>
            <a:r>
              <a:rPr lang="en-US" sz="3600">
                <a:solidFill>
                  <a:schemeClr val="bg1"/>
                </a:solidFill>
                <a:latin typeface="Lato Black" panose="020F0A02020204030203" pitchFamily="34" charset="0"/>
                <a:cs typeface="Poppins Medium" panose="00000600000000000000" pitchFamily="2" charset="0"/>
              </a:rPr>
              <a:t>Results from the Levack PEA and Crean Hill PFS in October 2026 to inform the Company-wide, multi-year production profile</a:t>
            </a:r>
          </a:p>
          <a:p>
            <a:pPr>
              <a:spcAft>
                <a:spcPts val="600"/>
              </a:spcAft>
            </a:pPr>
            <a:endParaRPr lang="en-US" sz="3600">
              <a:solidFill>
                <a:schemeClr val="bg1"/>
              </a:solidFill>
              <a:latin typeface="Lato Black" panose="020F0A02020204030203" pitchFamily="34" charset="0"/>
              <a:cs typeface="Poppins Medium" panose="00000600000000000000" pitchFamily="2" charset="0"/>
            </a:endParaRPr>
          </a:p>
          <a:p>
            <a:pPr>
              <a:spcAft>
                <a:spcPts val="600"/>
              </a:spcAft>
            </a:pPr>
            <a:r>
              <a:rPr lang="en-US" sz="3600">
                <a:solidFill>
                  <a:schemeClr val="bg1"/>
                </a:solidFill>
                <a:latin typeface="Lato Black" panose="020F0A02020204030203" pitchFamily="34" charset="0"/>
                <a:cs typeface="Poppins Medium" panose="00000600000000000000" pitchFamily="2" charset="0"/>
              </a:rPr>
              <a:t>Graduated to the Toronto Stock Exchange (TSX) as of June 23, 2026 </a:t>
            </a:r>
          </a:p>
          <a:p>
            <a:pPr>
              <a:spcAft>
                <a:spcPts val="600"/>
              </a:spcAft>
            </a:pPr>
            <a:endParaRPr lang="en-US" sz="3600">
              <a:solidFill>
                <a:schemeClr val="bg1"/>
              </a:solidFill>
              <a:latin typeface="Lato Black" panose="020F0A02020204030203" pitchFamily="34" charset="0"/>
              <a:cs typeface="Poppins Medium" panose="00000600000000000000" pitchFamily="2" charset="0"/>
            </a:endParaRPr>
          </a:p>
          <a:p>
            <a:pPr>
              <a:spcAft>
                <a:spcPts val="600"/>
              </a:spcAft>
            </a:pPr>
            <a:r>
              <a:rPr lang="en-US" sz="3600">
                <a:solidFill>
                  <a:schemeClr val="bg1"/>
                </a:solidFill>
                <a:latin typeface="Lato Black" panose="020F0A02020204030203" pitchFamily="34" charset="0"/>
                <a:cs typeface="Poppins Medium" panose="00000600000000000000" pitchFamily="2" charset="0"/>
              </a:rPr>
              <a:t>$140 million strategic investment by </a:t>
            </a:r>
            <a:r>
              <a:rPr lang="en-US" sz="3600" err="1">
                <a:solidFill>
                  <a:schemeClr val="bg1"/>
                </a:solidFill>
                <a:latin typeface="Lato Black" panose="020F0A02020204030203" pitchFamily="34" charset="0"/>
                <a:cs typeface="Poppins Medium" panose="00000600000000000000" pitchFamily="2" charset="0"/>
              </a:rPr>
              <a:t>Alpayana</a:t>
            </a:r>
            <a:r>
              <a:rPr lang="en-US" sz="3600">
                <a:solidFill>
                  <a:schemeClr val="bg1"/>
                </a:solidFill>
                <a:latin typeface="Lato Black" panose="020F0A02020204030203" pitchFamily="34" charset="0"/>
                <a:cs typeface="Poppins Medium" panose="00000600000000000000" pitchFamily="2" charset="0"/>
              </a:rPr>
              <a:t> for a 19.9% equity stake</a:t>
            </a:r>
          </a:p>
          <a:p>
            <a:pPr>
              <a:spcAft>
                <a:spcPts val="600"/>
              </a:spcAft>
            </a:pPr>
            <a:endParaRPr lang="en-US" sz="3600">
              <a:solidFill>
                <a:schemeClr val="bg1"/>
              </a:solidFill>
              <a:latin typeface="Lato Black" panose="020F0A02020204030203" pitchFamily="34" charset="0"/>
              <a:cs typeface="Poppins Medium" panose="00000600000000000000" pitchFamily="2" charset="0"/>
            </a:endParaRPr>
          </a:p>
          <a:p>
            <a:pPr>
              <a:spcAft>
                <a:spcPts val="600"/>
              </a:spcAft>
            </a:pPr>
            <a:r>
              <a:rPr lang="en-US" sz="3600">
                <a:solidFill>
                  <a:schemeClr val="bg1"/>
                </a:solidFill>
                <a:latin typeface="Lato Black" panose="020F0A02020204030203" pitchFamily="34" charset="0"/>
                <a:cs typeface="Poppins Medium" panose="00000600000000000000" pitchFamily="2" charset="0"/>
              </a:rPr>
              <a:t>Well-funded with ~$175 million in cash and cash equivalents*</a:t>
            </a:r>
            <a:br>
              <a:rPr lang="en-US" sz="3600">
                <a:solidFill>
                  <a:schemeClr val="bg1"/>
                </a:solidFill>
                <a:latin typeface="Lato Black" panose="020F0A02020204030203" pitchFamily="34" charset="0"/>
                <a:cs typeface="Poppins Medium" panose="00000600000000000000" pitchFamily="2" charset="0"/>
              </a:rPr>
            </a:br>
            <a:endParaRPr lang="en-US" sz="3600">
              <a:solidFill>
                <a:schemeClr val="bg1"/>
              </a:solidFill>
              <a:latin typeface="Lato Black" panose="020F0A02020204030203" pitchFamily="34" charset="0"/>
              <a:cs typeface="Poppins Medium" panose="00000600000000000000" pitchFamily="2" charset="0"/>
            </a:endParaRPr>
          </a:p>
          <a:p>
            <a:pPr>
              <a:spcAft>
                <a:spcPts val="600"/>
              </a:spcAft>
            </a:pPr>
            <a:r>
              <a:rPr lang="en-US" sz="3600">
                <a:solidFill>
                  <a:schemeClr val="bg1"/>
                </a:solidFill>
                <a:latin typeface="Lato Black" panose="020F0A02020204030203" pitchFamily="34" charset="0"/>
                <a:cs typeface="Poppins Medium" panose="00000600000000000000" pitchFamily="2" charset="0"/>
              </a:rPr>
              <a:t>Sudbury-focused M&amp;A continues to be a key focus </a:t>
            </a:r>
            <a:endParaRPr lang="en-US" sz="2800">
              <a:solidFill>
                <a:schemeClr val="bg1"/>
              </a:solidFill>
              <a:latin typeface="Lato Black" panose="020F0A02020204030203" pitchFamily="34" charset="0"/>
              <a:cs typeface="Poppins Medium" panose="00000600000000000000" pitchFamily="2" charset="0"/>
            </a:endParaRPr>
          </a:p>
        </p:txBody>
      </p:sp>
      <p:sp>
        <p:nvSpPr>
          <p:cNvPr id="6" name="TextBox 5">
            <a:extLst>
              <a:ext uri="{FF2B5EF4-FFF2-40B4-BE49-F238E27FC236}">
                <a16:creationId xmlns:a16="http://schemas.microsoft.com/office/drawing/2014/main" id="{0AB4B4C6-35FA-D1F0-96B0-D9777FCF1FB9}"/>
              </a:ext>
            </a:extLst>
          </p:cNvPr>
          <p:cNvSpPr txBox="1"/>
          <p:nvPr/>
        </p:nvSpPr>
        <p:spPr>
          <a:xfrm>
            <a:off x="1087418" y="17754521"/>
            <a:ext cx="22885214" cy="533479"/>
          </a:xfrm>
          <a:prstGeom prst="rect">
            <a:avLst/>
          </a:prstGeom>
          <a:noFill/>
        </p:spPr>
        <p:txBody>
          <a:bodyPr wrap="square" lIns="243840" tIns="121920" rIns="243840" bIns="121920" rtlCol="0" anchor="t">
            <a:spAutoFit/>
          </a:bodyPr>
          <a:lstStyle/>
          <a:p>
            <a:r>
              <a:rPr lang="en-US" sz="2800" i="1" baseline="30000">
                <a:solidFill>
                  <a:schemeClr val="bg1"/>
                </a:solidFill>
                <a:latin typeface="Poppins Medium" panose="00000600000000000000" pitchFamily="2" charset="0"/>
                <a:ea typeface="Calibri"/>
                <a:cs typeface="Poppins Medium" panose="00000600000000000000" pitchFamily="2" charset="0"/>
              </a:rPr>
              <a:t>* </a:t>
            </a:r>
            <a:r>
              <a:rPr lang="en-US" sz="2800" i="1" baseline="30000">
                <a:solidFill>
                  <a:schemeClr val="bg1"/>
                </a:solidFill>
                <a:latin typeface="Lato" panose="020F0502020204030203" pitchFamily="34" charset="0"/>
                <a:ea typeface="Calibri"/>
                <a:cs typeface="Poppins Medium" panose="00000600000000000000" pitchFamily="2" charset="0"/>
              </a:rPr>
              <a:t>Cash &amp; cash equivalents as of Q2 2026 Financial Statements plus the net proceeds from the C$140 million strategic investment by </a:t>
            </a:r>
            <a:r>
              <a:rPr lang="en-US" sz="2800" i="1" baseline="30000" err="1">
                <a:solidFill>
                  <a:schemeClr val="bg1"/>
                </a:solidFill>
                <a:latin typeface="Lato" panose="020F0502020204030203" pitchFamily="34" charset="0"/>
                <a:ea typeface="Calibri"/>
                <a:cs typeface="Poppins Medium" panose="00000600000000000000" pitchFamily="2" charset="0"/>
              </a:rPr>
              <a:t>Alpayana</a:t>
            </a:r>
            <a:r>
              <a:rPr lang="en-US" sz="2800" i="1" baseline="30000">
                <a:solidFill>
                  <a:schemeClr val="bg1"/>
                </a:solidFill>
                <a:latin typeface="Lato" panose="020F0502020204030203" pitchFamily="34" charset="0"/>
                <a:ea typeface="Calibri"/>
                <a:cs typeface="Poppins Medium" panose="00000600000000000000" pitchFamily="2" charset="0"/>
              </a:rPr>
              <a:t> which closed on August 28, 2026. </a:t>
            </a:r>
          </a:p>
        </p:txBody>
      </p:sp>
      <p:pic>
        <p:nvPicPr>
          <p:cNvPr id="8" name="Picture 7" descr="A white letter on a black background&#10;&#10;AI-generated content may be incorrect.">
            <a:extLst>
              <a:ext uri="{FF2B5EF4-FFF2-40B4-BE49-F238E27FC236}">
                <a16:creationId xmlns:a16="http://schemas.microsoft.com/office/drawing/2014/main" id="{BEF4D39C-A269-97ED-4502-E77CFB15F8D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3792" y="4077036"/>
            <a:ext cx="830699" cy="830699"/>
          </a:xfrm>
          <a:prstGeom prst="rect">
            <a:avLst/>
          </a:prstGeom>
        </p:spPr>
      </p:pic>
      <p:pic>
        <p:nvPicPr>
          <p:cNvPr id="10" name="Picture 9" descr="A white letter on a black background&#10;&#10;AI-generated content may be incorrect.">
            <a:extLst>
              <a:ext uri="{FF2B5EF4-FFF2-40B4-BE49-F238E27FC236}">
                <a16:creationId xmlns:a16="http://schemas.microsoft.com/office/drawing/2014/main" id="{74854CAC-7B99-103F-1BCD-DA337ABEDE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3792" y="5382650"/>
            <a:ext cx="830699" cy="830699"/>
          </a:xfrm>
          <a:prstGeom prst="rect">
            <a:avLst/>
          </a:prstGeom>
        </p:spPr>
      </p:pic>
      <p:pic>
        <p:nvPicPr>
          <p:cNvPr id="12" name="Picture 11" descr="A white letter on a black background&#10;&#10;AI-generated content may be incorrect.">
            <a:extLst>
              <a:ext uri="{FF2B5EF4-FFF2-40B4-BE49-F238E27FC236}">
                <a16:creationId xmlns:a16="http://schemas.microsoft.com/office/drawing/2014/main" id="{AB25DE34-06B6-4EE6-AC9D-27DE97BCBC3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864" y="6592263"/>
            <a:ext cx="830699" cy="830699"/>
          </a:xfrm>
          <a:prstGeom prst="rect">
            <a:avLst/>
          </a:prstGeom>
        </p:spPr>
      </p:pic>
      <p:pic>
        <p:nvPicPr>
          <p:cNvPr id="15" name="Picture 14" descr="A white letter on a black background&#10;&#10;AI-generated content may be incorrect.">
            <a:extLst>
              <a:ext uri="{FF2B5EF4-FFF2-40B4-BE49-F238E27FC236}">
                <a16:creationId xmlns:a16="http://schemas.microsoft.com/office/drawing/2014/main" id="{A73924BF-9D36-74B5-345A-68A0F608E8A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3792" y="8368582"/>
            <a:ext cx="830699" cy="830699"/>
          </a:xfrm>
          <a:prstGeom prst="rect">
            <a:avLst/>
          </a:prstGeom>
        </p:spPr>
      </p:pic>
      <p:pic>
        <p:nvPicPr>
          <p:cNvPr id="17" name="Picture 16" descr="A white letter on a black background&#10;&#10;AI-generated content may be incorrect.">
            <a:extLst>
              <a:ext uri="{FF2B5EF4-FFF2-40B4-BE49-F238E27FC236}">
                <a16:creationId xmlns:a16="http://schemas.microsoft.com/office/drawing/2014/main" id="{F8C1AD7F-B829-CE86-935F-5C8064C89A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5314" y="10242144"/>
            <a:ext cx="830699" cy="830699"/>
          </a:xfrm>
          <a:prstGeom prst="rect">
            <a:avLst/>
          </a:prstGeom>
        </p:spPr>
      </p:pic>
      <p:pic>
        <p:nvPicPr>
          <p:cNvPr id="19" name="Picture 18" descr="A white letter on a black background&#10;&#10;AI-generated content may be incorrect.">
            <a:extLst>
              <a:ext uri="{FF2B5EF4-FFF2-40B4-BE49-F238E27FC236}">
                <a16:creationId xmlns:a16="http://schemas.microsoft.com/office/drawing/2014/main" id="{1688D9EA-8D75-AF14-3313-574A29BA3B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9856" y="11468114"/>
            <a:ext cx="830699" cy="830699"/>
          </a:xfrm>
          <a:prstGeom prst="rect">
            <a:avLst/>
          </a:prstGeom>
        </p:spPr>
      </p:pic>
      <p:pic>
        <p:nvPicPr>
          <p:cNvPr id="21" name="Picture 20" descr="A white letter on a black background&#10;&#10;AI-generated content may be incorrect.">
            <a:extLst>
              <a:ext uri="{FF2B5EF4-FFF2-40B4-BE49-F238E27FC236}">
                <a16:creationId xmlns:a16="http://schemas.microsoft.com/office/drawing/2014/main" id="{5BDF4F1F-DEDC-94AE-8F88-ED95C22866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9855" y="12730776"/>
            <a:ext cx="830699" cy="830699"/>
          </a:xfrm>
          <a:prstGeom prst="rect">
            <a:avLst/>
          </a:prstGeom>
        </p:spPr>
      </p:pic>
      <p:pic>
        <p:nvPicPr>
          <p:cNvPr id="23" name="Picture 22" descr="A white letter on a black background&#10;&#10;AI-generated content may be incorrect.">
            <a:extLst>
              <a:ext uri="{FF2B5EF4-FFF2-40B4-BE49-F238E27FC236}">
                <a16:creationId xmlns:a16="http://schemas.microsoft.com/office/drawing/2014/main" id="{301D5789-A315-C0E3-33B3-8DC7561C9B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21354" y="13941392"/>
            <a:ext cx="830699" cy="830699"/>
          </a:xfrm>
          <a:prstGeom prst="rect">
            <a:avLst/>
          </a:prstGeom>
        </p:spPr>
      </p:pic>
      <p:sp>
        <p:nvSpPr>
          <p:cNvPr id="25" name="TextBox 24">
            <a:extLst>
              <a:ext uri="{FF2B5EF4-FFF2-40B4-BE49-F238E27FC236}">
                <a16:creationId xmlns:a16="http://schemas.microsoft.com/office/drawing/2014/main" id="{3E2D46D4-95CF-7DB1-E297-9582708F1FEE}"/>
              </a:ext>
            </a:extLst>
          </p:cNvPr>
          <p:cNvSpPr txBox="1"/>
          <p:nvPr/>
        </p:nvSpPr>
        <p:spPr>
          <a:xfrm>
            <a:off x="548640" y="17300448"/>
            <a:ext cx="559769" cy="461665"/>
          </a:xfrm>
          <a:prstGeom prst="rect">
            <a:avLst/>
          </a:prstGeom>
          <a:noFill/>
        </p:spPr>
        <p:txBody>
          <a:bodyPr wrap="none">
            <a:spAutoFit/>
          </a:bodyPr>
          <a:lstStyle/>
          <a:p>
            <a:pPr>
              <a:defRPr sz="2400">
                <a:solidFill>
                  <a:srgbClr val="B4B9BE"/>
                </a:solidFill>
                <a:latin typeface="Poppins Bold"/>
              </a:defRPr>
            </a:pPr>
            <a:r>
              <a:rPr lang="en-CA"/>
              <a:t>28</a:t>
            </a:r>
            <a:endParaRPr/>
          </a:p>
        </p:txBody>
      </p:sp>
    </p:spTree>
    <p:extLst>
      <p:ext uri="{BB962C8B-B14F-4D97-AF65-F5344CB8AC3E}">
        <p14:creationId xmlns:p14="http://schemas.microsoft.com/office/powerpoint/2010/main" val="1551109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E9E1B072-EF79-289E-0A41-594DC524C755}"/>
            </a:ext>
          </a:extLst>
        </p:cNvPr>
        <p:cNvGrpSpPr/>
        <p:nvPr/>
      </p:nvGrpSpPr>
      <p:grpSpPr>
        <a:xfrm>
          <a:off x="0" y="0"/>
          <a:ext cx="0" cy="0"/>
          <a:chOff x="0" y="0"/>
          <a:chExt cx="0" cy="0"/>
        </a:xfrm>
      </p:grpSpPr>
      <p:pic>
        <p:nvPicPr>
          <p:cNvPr id="2" name="Image 0" descr=" ">
            <a:extLst>
              <a:ext uri="{FF2B5EF4-FFF2-40B4-BE49-F238E27FC236}">
                <a16:creationId xmlns:a16="http://schemas.microsoft.com/office/drawing/2014/main" id="{1F961554-EA67-B9BA-65E0-600893535EF1}"/>
              </a:ext>
            </a:extLst>
          </p:cNvPr>
          <p:cNvPicPr>
            <a:picLocks noChangeAspect="1"/>
          </p:cNvPicPr>
          <p:nvPr/>
        </p:nvPicPr>
        <p:blipFill>
          <a:blip r:embed="rId3"/>
          <a:stretch>
            <a:fillRect/>
          </a:stretch>
        </p:blipFill>
        <p:spPr>
          <a:xfrm>
            <a:off x="-1461" y="14636"/>
            <a:ext cx="24387048" cy="18288000"/>
          </a:xfrm>
          <a:prstGeom prst="rect">
            <a:avLst/>
          </a:prstGeom>
        </p:spPr>
      </p:pic>
      <p:sp>
        <p:nvSpPr>
          <p:cNvPr id="3" name="Shape 0">
            <a:extLst>
              <a:ext uri="{FF2B5EF4-FFF2-40B4-BE49-F238E27FC236}">
                <a16:creationId xmlns:a16="http://schemas.microsoft.com/office/drawing/2014/main" id="{3982C6CC-FDBE-DED4-9DE0-78F42DEB5229}"/>
              </a:ext>
            </a:extLst>
          </p:cNvPr>
          <p:cNvSpPr/>
          <p:nvPr/>
        </p:nvSpPr>
        <p:spPr>
          <a:xfrm>
            <a:off x="1384473" y="4279900"/>
            <a:ext cx="21618102" cy="12166600"/>
          </a:xfrm>
          <a:prstGeom prst="rect">
            <a:avLst/>
          </a:prstGeom>
          <a:noFill/>
          <a:ln/>
        </p:spPr>
        <p:txBody>
          <a:bodyPr/>
          <a:lstStyle/>
          <a:p>
            <a:endParaRPr lang="en-CA"/>
          </a:p>
        </p:txBody>
      </p:sp>
      <p:pic>
        <p:nvPicPr>
          <p:cNvPr id="27" name="Image 14" descr=" ">
            <a:extLst>
              <a:ext uri="{FF2B5EF4-FFF2-40B4-BE49-F238E27FC236}">
                <a16:creationId xmlns:a16="http://schemas.microsoft.com/office/drawing/2014/main" id="{02A084F5-C848-E344-23A4-0CCAD660957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469143" y="4422705"/>
            <a:ext cx="2850886" cy="2055354"/>
          </a:xfrm>
          <a:prstGeom prst="rect">
            <a:avLst/>
          </a:prstGeom>
        </p:spPr>
      </p:pic>
      <p:pic>
        <p:nvPicPr>
          <p:cNvPr id="44" name="Image 26" descr=" ">
            <a:extLst>
              <a:ext uri="{FF2B5EF4-FFF2-40B4-BE49-F238E27FC236}">
                <a16:creationId xmlns:a16="http://schemas.microsoft.com/office/drawing/2014/main" id="{AD104AD4-1601-AE80-9B56-04189010117B}"/>
              </a:ext>
            </a:extLst>
          </p:cNvPr>
          <p:cNvPicPr>
            <a:picLocks noChangeAspect="1"/>
          </p:cNvPicPr>
          <p:nvPr/>
        </p:nvPicPr>
        <p:blipFill>
          <a:blip r:embed="rId5"/>
          <a:stretch>
            <a:fillRect/>
          </a:stretch>
        </p:blipFill>
        <p:spPr>
          <a:xfrm>
            <a:off x="546168" y="17348200"/>
            <a:ext cx="749394" cy="457200"/>
          </a:xfrm>
          <a:prstGeom prst="rect">
            <a:avLst/>
          </a:prstGeom>
        </p:spPr>
      </p:pic>
      <p:pic>
        <p:nvPicPr>
          <p:cNvPr id="47" name="Picture 46">
            <a:extLst>
              <a:ext uri="{FF2B5EF4-FFF2-40B4-BE49-F238E27FC236}">
                <a16:creationId xmlns:a16="http://schemas.microsoft.com/office/drawing/2014/main" id="{A776AD82-9373-0680-5053-4F1BB69F68E8}"/>
              </a:ext>
            </a:extLst>
          </p:cNvPr>
          <p:cNvPicPr>
            <a:picLocks noChangeAspect="1"/>
          </p:cNvPicPr>
          <p:nvPr/>
        </p:nvPicPr>
        <p:blipFill>
          <a:blip r:embed="rId6"/>
          <a:stretch>
            <a:fillRect/>
          </a:stretch>
        </p:blipFill>
        <p:spPr>
          <a:xfrm>
            <a:off x="1587" y="14636"/>
            <a:ext cx="24384000" cy="5410200"/>
          </a:xfrm>
          <a:prstGeom prst="rect">
            <a:avLst/>
          </a:prstGeom>
        </p:spPr>
      </p:pic>
      <p:sp>
        <p:nvSpPr>
          <p:cNvPr id="45" name="Text 16">
            <a:extLst>
              <a:ext uri="{FF2B5EF4-FFF2-40B4-BE49-F238E27FC236}">
                <a16:creationId xmlns:a16="http://schemas.microsoft.com/office/drawing/2014/main" id="{5DA9BBFF-109C-25D3-DD39-50A504F16626}"/>
              </a:ext>
            </a:extLst>
          </p:cNvPr>
          <p:cNvSpPr/>
          <p:nvPr/>
        </p:nvSpPr>
        <p:spPr>
          <a:xfrm>
            <a:off x="546168"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ea typeface="Poppins Bold" pitchFamily="34" charset="-122"/>
                <a:cs typeface="Poppins Bold" pitchFamily="34" charset="-120"/>
              </a:rPr>
              <a:t>29</a:t>
            </a:r>
            <a:endParaRPr lang="en-US" sz="2400"/>
          </a:p>
        </p:txBody>
      </p:sp>
      <p:sp>
        <p:nvSpPr>
          <p:cNvPr id="46" name="Text 17">
            <a:extLst>
              <a:ext uri="{FF2B5EF4-FFF2-40B4-BE49-F238E27FC236}">
                <a16:creationId xmlns:a16="http://schemas.microsoft.com/office/drawing/2014/main" id="{E95DDD73-05CB-0187-4CE6-FB6591227227}"/>
              </a:ext>
            </a:extLst>
          </p:cNvPr>
          <p:cNvSpPr/>
          <p:nvPr/>
        </p:nvSpPr>
        <p:spPr>
          <a:xfrm>
            <a:off x="5593035" y="804561"/>
            <a:ext cx="13709041" cy="2149122"/>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ea typeface="Poppins Black" pitchFamily="34" charset="-122"/>
                <a:cs typeface="Poppins Black" pitchFamily="34" charset="-120"/>
              </a:rPr>
              <a:t>MAGNA MINING</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Capital Structure</a:t>
            </a:r>
            <a:r>
              <a:rPr lang="en-US" sz="6800">
                <a:solidFill>
                  <a:srgbClr val="DED0B9"/>
                </a:solidFill>
                <a:latin typeface="Lato Black" panose="020F0A02020204030203" pitchFamily="34" charset="0"/>
                <a:ea typeface="Poppins Black" pitchFamily="34" charset="-122"/>
                <a:cs typeface="Poppins Black" pitchFamily="34" charset="-120"/>
              </a:rPr>
              <a:t> </a:t>
            </a:r>
            <a:endParaRPr lang="en-US" sz="7600">
              <a:solidFill>
                <a:srgbClr val="DED0B9"/>
              </a:solidFill>
              <a:latin typeface="Lato Black" panose="020F0A02020204030203" pitchFamily="34" charset="0"/>
            </a:endParaRPr>
          </a:p>
        </p:txBody>
      </p:sp>
      <p:graphicFrame>
        <p:nvGraphicFramePr>
          <p:cNvPr id="37" name="Table 36">
            <a:extLst>
              <a:ext uri="{FF2B5EF4-FFF2-40B4-BE49-F238E27FC236}">
                <a16:creationId xmlns:a16="http://schemas.microsoft.com/office/drawing/2014/main" id="{89462D7D-7E9F-43D6-DE6B-1DF17B1A740A}"/>
              </a:ext>
            </a:extLst>
          </p:cNvPr>
          <p:cNvGraphicFramePr>
            <a:graphicFrameLocks noGrp="1"/>
          </p:cNvGraphicFramePr>
          <p:nvPr>
            <p:extLst>
              <p:ext uri="{D42A27DB-BD31-4B8C-83A1-F6EECF244321}">
                <p14:modId xmlns:p14="http://schemas.microsoft.com/office/powerpoint/2010/main" val="937633305"/>
              </p:ext>
            </p:extLst>
          </p:nvPr>
        </p:nvGraphicFramePr>
        <p:xfrm>
          <a:off x="1598900" y="3054169"/>
          <a:ext cx="10061350" cy="8092648"/>
        </p:xfrm>
        <a:graphic>
          <a:graphicData uri="http://schemas.openxmlformats.org/drawingml/2006/table">
            <a:tbl>
              <a:tblPr firstRow="1" bandRow="1"/>
              <a:tblGrid>
                <a:gridCol w="5734172">
                  <a:extLst>
                    <a:ext uri="{9D8B030D-6E8A-4147-A177-3AD203B41FA5}">
                      <a16:colId xmlns:a16="http://schemas.microsoft.com/office/drawing/2014/main" val="778494924"/>
                    </a:ext>
                  </a:extLst>
                </a:gridCol>
                <a:gridCol w="4327178">
                  <a:extLst>
                    <a:ext uri="{9D8B030D-6E8A-4147-A177-3AD203B41FA5}">
                      <a16:colId xmlns:a16="http://schemas.microsoft.com/office/drawing/2014/main" val="695859298"/>
                    </a:ext>
                  </a:extLst>
                </a:gridCol>
              </a:tblGrid>
              <a:tr h="1184352">
                <a:tc gridSpan="2">
                  <a:txBody>
                    <a:bodyPr/>
                    <a:lstStyle/>
                    <a:p>
                      <a:pPr algn="ctr" rtl="0" fontAlgn="t"/>
                      <a:endParaRPr lang="en-CA" sz="200" b="0" i="0" u="none" strike="noStrike">
                        <a:solidFill>
                          <a:srgbClr val="000000"/>
                        </a:solidFill>
                        <a:effectLst/>
                        <a:latin typeface="Arial"/>
                      </a:endParaRPr>
                    </a:p>
                  </a:txBody>
                  <a:tcPr marL="4763" marR="4763" marT="4763"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003358"/>
                      </a:solidFill>
                      <a:prstDash val="solid"/>
                      <a:round/>
                      <a:headEnd type="none" w="med" len="med"/>
                      <a:tailEnd type="none" w="med" len="med"/>
                    </a:lnB>
                    <a:solidFill>
                      <a:srgbClr val="F2F2F2">
                        <a:alpha val="74902"/>
                      </a:srgbClr>
                    </a:solidFill>
                  </a:tcPr>
                </a:tc>
                <a:tc hMerge="1">
                  <a:txBody>
                    <a:bodyPr/>
                    <a:lstStyle/>
                    <a:p>
                      <a:endParaRPr lang="en-CA"/>
                    </a:p>
                  </a:txBody>
                  <a:tcPr/>
                </a:tc>
                <a:extLst>
                  <a:ext uri="{0D108BD9-81ED-4DB2-BD59-A6C34878D82A}">
                    <a16:rowId xmlns:a16="http://schemas.microsoft.com/office/drawing/2014/main" val="3410648040"/>
                  </a:ext>
                </a:extLst>
              </a:tr>
              <a:tr h="863537">
                <a:tc>
                  <a:txBody>
                    <a:bodyPr/>
                    <a:lstStyle/>
                    <a:p>
                      <a:pPr algn="ctr" rtl="0" fontAlgn="ctr"/>
                      <a:r>
                        <a:rPr lang="en-CA" sz="2400" b="0" i="0" u="none" strike="noStrike">
                          <a:solidFill>
                            <a:schemeClr val="bg1"/>
                          </a:solidFill>
                          <a:effectLst/>
                          <a:latin typeface="Lato Black" panose="020F0A02020204030203" pitchFamily="34" charset="0"/>
                          <a:cs typeface="Poppins Medium" panose="00000600000000000000" pitchFamily="2" charset="0"/>
                        </a:rPr>
                        <a:t>Issued &amp; Outstanding </a:t>
                      </a:r>
                      <a:endParaRPr lang="en-CA" sz="2400" b="0" i="0" u="none" strike="noStrike" baseline="30000">
                        <a:solidFill>
                          <a:schemeClr val="bg1"/>
                        </a:solidFill>
                        <a:effectLst/>
                        <a:latin typeface="Lato Black" panose="020F0A02020204030203" pitchFamily="34" charset="0"/>
                        <a:cs typeface="Poppins Medium" panose="00000600000000000000" pitchFamily="2" charset="0"/>
                      </a:endParaRPr>
                    </a:p>
                  </a:txBody>
                  <a:tcPr marL="4763" marR="4763" marT="4763" marB="0" anchor="ctr">
                    <a:lnL w="127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03358"/>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tc>
                  <a:txBody>
                    <a:bodyPr/>
                    <a:lstStyle/>
                    <a:p>
                      <a:pPr algn="ctr"/>
                      <a:r>
                        <a:rPr lang="en-US" sz="2400" b="0">
                          <a:solidFill>
                            <a:schemeClr val="bg1"/>
                          </a:solidFill>
                          <a:latin typeface="Lato Black" panose="020F0A02020204030203" pitchFamily="34" charset="0"/>
                          <a:cs typeface="Poppins Medium" panose="00000600000000000000" pitchFamily="2" charset="0"/>
                        </a:rPr>
                        <a:t>313,451,861</a:t>
                      </a:r>
                      <a:endParaRPr lang="en-CA" sz="2400" b="0">
                        <a:solidFill>
                          <a:schemeClr val="bg1"/>
                        </a:solidFill>
                        <a:latin typeface="Lato Black" panose="020F0A02020204030203" pitchFamily="34" charset="0"/>
                        <a:cs typeface="Poppins Medium" panose="00000600000000000000" pitchFamily="2" charset="0"/>
                      </a:endParaRPr>
                    </a:p>
                  </a:txBody>
                  <a:tcPr marL="4763" marR="4763" marT="4763" marB="0" anchor="ctr">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003358"/>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extLst>
                  <a:ext uri="{0D108BD9-81ED-4DB2-BD59-A6C34878D82A}">
                    <a16:rowId xmlns:a16="http://schemas.microsoft.com/office/drawing/2014/main" val="1421221825"/>
                  </a:ext>
                </a:extLst>
              </a:tr>
              <a:tr h="863537">
                <a:tc>
                  <a:txBody>
                    <a:bodyPr/>
                    <a:lstStyle/>
                    <a:p>
                      <a:pPr algn="ctr" rtl="0" fontAlgn="ctr"/>
                      <a:r>
                        <a:rPr lang="en-CA" sz="2400" b="0" i="0" u="none" strike="noStrike">
                          <a:solidFill>
                            <a:schemeClr val="bg1"/>
                          </a:solidFill>
                          <a:effectLst/>
                          <a:latin typeface="Lato Black" panose="020F0A02020204030203" pitchFamily="34" charset="0"/>
                          <a:cs typeface="Poppins Medium" panose="00000600000000000000" pitchFamily="2" charset="0"/>
                        </a:rPr>
                        <a:t>Options, RSUs &amp; DSUs </a:t>
                      </a:r>
                    </a:p>
                  </a:txBody>
                  <a:tcPr marL="4763" marR="4763" marT="4763" marB="0" anchor="ctr">
                    <a:lnL w="127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tc>
                  <a:txBody>
                    <a:bodyPr/>
                    <a:lstStyle/>
                    <a:p>
                      <a:pPr algn="ctr"/>
                      <a:r>
                        <a:rPr lang="en-US" sz="2400" b="0">
                          <a:solidFill>
                            <a:schemeClr val="bg1"/>
                          </a:solidFill>
                          <a:latin typeface="Lato Black" panose="020F0A02020204030203" pitchFamily="34" charset="0"/>
                          <a:cs typeface="Poppins Medium" panose="00000600000000000000" pitchFamily="2" charset="0"/>
                        </a:rPr>
                        <a:t>14,177,470</a:t>
                      </a:r>
                      <a:endParaRPr lang="en-CA" sz="2400" b="0">
                        <a:solidFill>
                          <a:schemeClr val="bg1"/>
                        </a:solidFill>
                        <a:latin typeface="Lato Black" panose="020F0A02020204030203" pitchFamily="34" charset="0"/>
                        <a:cs typeface="Poppins Medium" panose="00000600000000000000" pitchFamily="2" charset="0"/>
                      </a:endParaRPr>
                    </a:p>
                  </a:txBody>
                  <a:tcPr marL="4763" marR="4763" marT="4763" marB="0" anchor="ctr">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extLst>
                  <a:ext uri="{0D108BD9-81ED-4DB2-BD59-A6C34878D82A}">
                    <a16:rowId xmlns:a16="http://schemas.microsoft.com/office/drawing/2014/main" val="502974703"/>
                  </a:ext>
                </a:extLst>
              </a:tr>
              <a:tr h="863537">
                <a:tc>
                  <a:txBody>
                    <a:bodyPr/>
                    <a:lstStyle/>
                    <a:p>
                      <a:pPr algn="ctr" rtl="0" fontAlgn="ctr"/>
                      <a:r>
                        <a:rPr lang="en-CA" sz="2400" b="0" i="0" u="none" strike="noStrike">
                          <a:solidFill>
                            <a:schemeClr val="bg1"/>
                          </a:solidFill>
                          <a:effectLst/>
                          <a:latin typeface="Lato Black" panose="020F0A02020204030203" pitchFamily="34" charset="0"/>
                          <a:cs typeface="Poppins Medium" panose="00000600000000000000" pitchFamily="2" charset="0"/>
                        </a:rPr>
                        <a:t>Warrants </a:t>
                      </a:r>
                    </a:p>
                  </a:txBody>
                  <a:tcPr marL="4763" marR="4763" marT="4763" marB="0" anchor="ctr">
                    <a:lnL w="127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tc>
                  <a:txBody>
                    <a:bodyPr/>
                    <a:lstStyle/>
                    <a:p>
                      <a:pPr algn="ctr"/>
                      <a:r>
                        <a:rPr lang="en-US" sz="2400" b="0">
                          <a:solidFill>
                            <a:schemeClr val="bg1"/>
                          </a:solidFill>
                          <a:latin typeface="Lato Black" panose="020F0A02020204030203" pitchFamily="34" charset="0"/>
                          <a:cs typeface="Poppins Medium" panose="00000600000000000000" pitchFamily="2" charset="0"/>
                        </a:rPr>
                        <a:t>0</a:t>
                      </a:r>
                      <a:endParaRPr lang="en-CA" sz="2400" b="0">
                        <a:solidFill>
                          <a:schemeClr val="bg1"/>
                        </a:solidFill>
                        <a:latin typeface="Lato Black" panose="020F0A02020204030203" pitchFamily="34" charset="0"/>
                        <a:cs typeface="Poppins Medium" panose="00000600000000000000" pitchFamily="2" charset="0"/>
                      </a:endParaRPr>
                    </a:p>
                  </a:txBody>
                  <a:tcPr marL="4763" marR="4763" marT="4763" marB="0" anchor="ctr">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extLst>
                  <a:ext uri="{0D108BD9-81ED-4DB2-BD59-A6C34878D82A}">
                    <a16:rowId xmlns:a16="http://schemas.microsoft.com/office/drawing/2014/main" val="3042134742"/>
                  </a:ext>
                </a:extLst>
              </a:tr>
              <a:tr h="863537">
                <a:tc>
                  <a:txBody>
                    <a:bodyPr/>
                    <a:lstStyle/>
                    <a:p>
                      <a:pPr algn="ctr" rtl="0" fontAlgn="ctr"/>
                      <a:r>
                        <a:rPr lang="en-CA" sz="2400" b="0" i="0" u="none" strike="noStrike">
                          <a:solidFill>
                            <a:schemeClr val="bg1"/>
                          </a:solidFill>
                          <a:effectLst/>
                          <a:latin typeface="Lato Black" panose="020F0A02020204030203" pitchFamily="34" charset="0"/>
                          <a:cs typeface="Poppins Medium" panose="00000600000000000000" pitchFamily="2" charset="0"/>
                        </a:rPr>
                        <a:t>Fully Diluted </a:t>
                      </a:r>
                    </a:p>
                  </a:txBody>
                  <a:tcPr marL="4763" marR="4763" marT="4763" marB="0" anchor="ctr">
                    <a:lnL w="127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tc>
                  <a:txBody>
                    <a:bodyPr/>
                    <a:lstStyle/>
                    <a:p>
                      <a:pPr algn="ctr"/>
                      <a:r>
                        <a:rPr lang="en-US" sz="2400" b="0">
                          <a:solidFill>
                            <a:schemeClr val="bg1"/>
                          </a:solidFill>
                          <a:latin typeface="Lato Black" panose="020F0A02020204030203" pitchFamily="34" charset="0"/>
                          <a:cs typeface="Poppins Medium" panose="00000600000000000000" pitchFamily="2" charset="0"/>
                        </a:rPr>
                        <a:t>327,629,331</a:t>
                      </a:r>
                      <a:endParaRPr lang="en-CA" sz="2400" b="0">
                        <a:solidFill>
                          <a:schemeClr val="bg1"/>
                        </a:solidFill>
                        <a:latin typeface="Lato Black" panose="020F0A02020204030203" pitchFamily="34" charset="0"/>
                        <a:cs typeface="Poppins Medium" panose="00000600000000000000" pitchFamily="2" charset="0"/>
                      </a:endParaRPr>
                    </a:p>
                  </a:txBody>
                  <a:tcPr marL="4763" marR="4763" marT="4763" marB="0" anchor="ctr">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extLst>
                  <a:ext uri="{0D108BD9-81ED-4DB2-BD59-A6C34878D82A}">
                    <a16:rowId xmlns:a16="http://schemas.microsoft.com/office/drawing/2014/main" val="3835896783"/>
                  </a:ext>
                </a:extLst>
              </a:tr>
              <a:tr h="863537">
                <a:tc>
                  <a:txBody>
                    <a:bodyPr/>
                    <a:lstStyle/>
                    <a:p>
                      <a:pPr algn="ctr" rtl="0" fontAlgn="ctr"/>
                      <a:r>
                        <a:rPr lang="en-CA" sz="2400" b="0" i="0" u="none" strike="noStrike">
                          <a:solidFill>
                            <a:schemeClr val="bg1"/>
                          </a:solidFill>
                          <a:effectLst/>
                          <a:latin typeface="Lato Black" panose="020F0A02020204030203" pitchFamily="34" charset="0"/>
                          <a:cs typeface="Poppins Medium" panose="00000600000000000000" pitchFamily="2" charset="0"/>
                        </a:rPr>
                        <a:t>Cash</a:t>
                      </a:r>
                      <a:r>
                        <a:rPr lang="en-CA" sz="2400" b="0" i="0" u="none" strike="noStrike" baseline="30000">
                          <a:solidFill>
                            <a:schemeClr val="bg1"/>
                          </a:solidFill>
                          <a:effectLst/>
                          <a:latin typeface="Lato Black" panose="020F0A02020204030203" pitchFamily="34" charset="0"/>
                          <a:cs typeface="Poppins Medium" panose="00000600000000000000" pitchFamily="2" charset="0"/>
                        </a:rPr>
                        <a:t>1</a:t>
                      </a:r>
                      <a:endParaRPr lang="en-CA" sz="2400" b="0" i="0" u="none" strike="noStrike">
                        <a:solidFill>
                          <a:schemeClr val="bg1"/>
                        </a:solidFill>
                        <a:effectLst/>
                        <a:latin typeface="Lato Black" panose="020F0A02020204030203" pitchFamily="34" charset="0"/>
                        <a:cs typeface="Poppins Medium" panose="00000600000000000000" pitchFamily="2" charset="0"/>
                      </a:endParaRPr>
                    </a:p>
                  </a:txBody>
                  <a:tcPr marL="4763" marR="4763" marT="4763" marB="0" anchor="ctr">
                    <a:lnL w="127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tc>
                  <a:txBody>
                    <a:bodyPr/>
                    <a:lstStyle/>
                    <a:p>
                      <a:pPr algn="ctr"/>
                      <a:r>
                        <a:rPr lang="en-US" sz="2400" b="0">
                          <a:solidFill>
                            <a:schemeClr val="bg1"/>
                          </a:solidFill>
                          <a:latin typeface="Lato Black" panose="020F0A02020204030203" pitchFamily="34" charset="0"/>
                          <a:cs typeface="Poppins Medium" panose="00000600000000000000" pitchFamily="2" charset="0"/>
                        </a:rPr>
                        <a:t>C$40.0 million</a:t>
                      </a:r>
                    </a:p>
                  </a:txBody>
                  <a:tcPr marL="4763" marR="4763" marT="4763" marB="0" anchor="ctr">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extLst>
                  <a:ext uri="{0D108BD9-81ED-4DB2-BD59-A6C34878D82A}">
                    <a16:rowId xmlns:a16="http://schemas.microsoft.com/office/drawing/2014/main" val="2654451661"/>
                  </a:ext>
                </a:extLst>
              </a:tr>
              <a:tr h="863537">
                <a:tc>
                  <a:txBody>
                    <a:bodyPr/>
                    <a:lstStyle/>
                    <a:p>
                      <a:pPr algn="ctr" rtl="0" fontAlgn="ctr"/>
                      <a:r>
                        <a:rPr lang="en-CA" sz="2400" b="0" i="0" u="none" strike="noStrike">
                          <a:solidFill>
                            <a:schemeClr val="bg1"/>
                          </a:solidFill>
                          <a:effectLst/>
                          <a:latin typeface="Lato Black" panose="020F0A02020204030203" pitchFamily="34" charset="0"/>
                          <a:cs typeface="Poppins Medium" panose="00000600000000000000" pitchFamily="2" charset="0"/>
                        </a:rPr>
                        <a:t>Debt</a:t>
                      </a:r>
                      <a:r>
                        <a:rPr lang="en-CA" sz="2400" b="0" i="0" u="none" strike="noStrike" baseline="30000">
                          <a:solidFill>
                            <a:schemeClr val="bg1"/>
                          </a:solidFill>
                          <a:effectLst/>
                          <a:latin typeface="Lato Black" panose="020F0A02020204030203" pitchFamily="34" charset="0"/>
                          <a:cs typeface="Poppins Medium" panose="00000600000000000000" pitchFamily="2" charset="0"/>
                        </a:rPr>
                        <a:t>2</a:t>
                      </a:r>
                    </a:p>
                  </a:txBody>
                  <a:tcPr marL="4763" marR="4763" marT="4763" marB="0" anchor="ctr">
                    <a:lnL w="127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tc>
                  <a:txBody>
                    <a:bodyPr/>
                    <a:lstStyle/>
                    <a:p>
                      <a:pPr algn="ctr"/>
                      <a:r>
                        <a:rPr lang="en-US" sz="2400" b="0">
                          <a:solidFill>
                            <a:schemeClr val="bg1"/>
                          </a:solidFill>
                          <a:latin typeface="Lato Black" panose="020F0A02020204030203" pitchFamily="34" charset="0"/>
                          <a:cs typeface="Poppins Medium" panose="00000600000000000000" pitchFamily="2" charset="0"/>
                        </a:rPr>
                        <a:t>C$24.0 million</a:t>
                      </a:r>
                      <a:endParaRPr lang="en-CA" sz="2400" b="0">
                        <a:solidFill>
                          <a:schemeClr val="bg1"/>
                        </a:solidFill>
                        <a:latin typeface="Lato Black" panose="020F0A02020204030203" pitchFamily="34" charset="0"/>
                        <a:cs typeface="Poppins Medium" panose="00000600000000000000" pitchFamily="2" charset="0"/>
                      </a:endParaRPr>
                    </a:p>
                  </a:txBody>
                  <a:tcPr marL="4763" marR="4763" marT="4763" marB="0" anchor="ctr">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extLst>
                  <a:ext uri="{0D108BD9-81ED-4DB2-BD59-A6C34878D82A}">
                    <a16:rowId xmlns:a16="http://schemas.microsoft.com/office/drawing/2014/main" val="2715020979"/>
                  </a:ext>
                </a:extLst>
              </a:tr>
              <a:tr h="863537">
                <a:tc>
                  <a:txBody>
                    <a:bodyPr/>
                    <a:lstStyle/>
                    <a:p>
                      <a:pPr algn="ctr" rtl="0" fontAlgn="ctr"/>
                      <a:r>
                        <a:rPr lang="en-CA" sz="2400" b="0" i="0" u="none" strike="noStrike">
                          <a:solidFill>
                            <a:schemeClr val="bg1"/>
                          </a:solidFill>
                          <a:effectLst/>
                          <a:latin typeface="Lato Black" panose="020F0A02020204030203" pitchFamily="34" charset="0"/>
                          <a:cs typeface="Poppins Medium" panose="00000600000000000000" pitchFamily="2" charset="0"/>
                        </a:rPr>
                        <a:t>Share Price</a:t>
                      </a:r>
                      <a:r>
                        <a:rPr lang="en-CA" sz="2400" b="0" i="0" u="none" strike="noStrike" baseline="30000">
                          <a:solidFill>
                            <a:schemeClr val="bg1"/>
                          </a:solidFill>
                          <a:effectLst/>
                          <a:latin typeface="Lato Black" panose="020F0A02020204030203" pitchFamily="34" charset="0"/>
                          <a:cs typeface="Poppins Medium" panose="00000600000000000000" pitchFamily="2" charset="0"/>
                        </a:rPr>
                        <a:t>3</a:t>
                      </a:r>
                      <a:r>
                        <a:rPr lang="en-CA" sz="2400" b="0" i="0" u="none" strike="noStrike">
                          <a:solidFill>
                            <a:schemeClr val="bg1"/>
                          </a:solidFill>
                          <a:effectLst/>
                          <a:latin typeface="Lato Black" panose="020F0A02020204030203" pitchFamily="34" charset="0"/>
                          <a:cs typeface="Poppins Medium" panose="00000600000000000000" pitchFamily="2" charset="0"/>
                        </a:rPr>
                        <a:t> </a:t>
                      </a:r>
                    </a:p>
                  </a:txBody>
                  <a:tcPr marL="4763" marR="4763" marT="4763" marB="0" anchor="ctr">
                    <a:lnL w="12700" cap="flat" cmpd="sng" algn="ctr">
                      <a:solidFill>
                        <a:srgbClr val="FFFFFF"/>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tc>
                  <a:txBody>
                    <a:bodyPr/>
                    <a:lstStyle/>
                    <a:p>
                      <a:pPr algn="ctr"/>
                      <a:r>
                        <a:rPr lang="en-US" sz="2400" b="0">
                          <a:solidFill>
                            <a:schemeClr val="bg1"/>
                          </a:solidFill>
                          <a:latin typeface="Lato Black" panose="020F0A02020204030203" pitchFamily="34" charset="0"/>
                          <a:cs typeface="Poppins Medium" panose="00000600000000000000" pitchFamily="2" charset="0"/>
                        </a:rPr>
                        <a:t>C$2.49</a:t>
                      </a:r>
                      <a:endParaRPr lang="en-CA" sz="2400" b="0">
                        <a:solidFill>
                          <a:schemeClr val="bg1"/>
                        </a:solidFill>
                        <a:latin typeface="Lato Black" panose="020F0A02020204030203" pitchFamily="34" charset="0"/>
                        <a:cs typeface="Poppins Medium" panose="00000600000000000000" pitchFamily="2" charset="0"/>
                      </a:endParaRPr>
                    </a:p>
                  </a:txBody>
                  <a:tcPr marL="4763" marR="4763" marT="4763" marB="0" anchor="ctr">
                    <a:lnL w="12700" cap="flat" cmpd="sng" algn="ctr">
                      <a:solidFill>
                        <a:schemeClr val="bg1"/>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extLst>
                  <a:ext uri="{0D108BD9-81ED-4DB2-BD59-A6C34878D82A}">
                    <a16:rowId xmlns:a16="http://schemas.microsoft.com/office/drawing/2014/main" val="3117553745"/>
                  </a:ext>
                </a:extLst>
              </a:tr>
              <a:tr h="863537">
                <a:tc>
                  <a:txBody>
                    <a:bodyPr/>
                    <a:lstStyle/>
                    <a:p>
                      <a:pPr algn="ctr" rtl="0" fontAlgn="ctr"/>
                      <a:r>
                        <a:rPr lang="en-CA" sz="2400" b="0" i="0" u="none" strike="noStrike">
                          <a:solidFill>
                            <a:schemeClr val="bg1"/>
                          </a:solidFill>
                          <a:effectLst/>
                          <a:latin typeface="Lato Black" panose="020F0A02020204030203" pitchFamily="34" charset="0"/>
                          <a:cs typeface="Poppins Medium" panose="00000600000000000000" pitchFamily="2" charset="0"/>
                        </a:rPr>
                        <a:t>Market Capitalization (Basic) </a:t>
                      </a:r>
                    </a:p>
                  </a:txBody>
                  <a:tcPr marL="4763" marR="4763" marT="476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tc>
                  <a:txBody>
                    <a:bodyPr/>
                    <a:lstStyle/>
                    <a:p>
                      <a:pPr algn="ctr"/>
                      <a:r>
                        <a:rPr lang="en-US" sz="2400" b="0">
                          <a:solidFill>
                            <a:schemeClr val="bg1"/>
                          </a:solidFill>
                          <a:latin typeface="Lato Black" panose="020F0A02020204030203" pitchFamily="34" charset="0"/>
                          <a:cs typeface="Poppins Medium" panose="00000600000000000000" pitchFamily="2" charset="0"/>
                        </a:rPr>
                        <a:t>C$780 million</a:t>
                      </a:r>
                      <a:endParaRPr lang="en-CA" sz="2400" b="0">
                        <a:solidFill>
                          <a:schemeClr val="bg1"/>
                        </a:solidFill>
                        <a:latin typeface="Lato Black" panose="020F0A02020204030203" pitchFamily="34" charset="0"/>
                        <a:cs typeface="Poppins Medium" panose="00000600000000000000" pitchFamily="2" charset="0"/>
                      </a:endParaRPr>
                    </a:p>
                  </a:txBody>
                  <a:tcPr marL="4763" marR="4763" marT="4763"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65000"/>
                      </a:srgbClr>
                    </a:solidFill>
                  </a:tcPr>
                </a:tc>
                <a:extLst>
                  <a:ext uri="{0D108BD9-81ED-4DB2-BD59-A6C34878D82A}">
                    <a16:rowId xmlns:a16="http://schemas.microsoft.com/office/drawing/2014/main" val="1381823812"/>
                  </a:ext>
                </a:extLst>
              </a:tr>
            </a:tbl>
          </a:graphicData>
        </a:graphic>
      </p:graphicFrame>
      <p:sp>
        <p:nvSpPr>
          <p:cNvPr id="39" name="Rectangle 38">
            <a:extLst>
              <a:ext uri="{FF2B5EF4-FFF2-40B4-BE49-F238E27FC236}">
                <a16:creationId xmlns:a16="http://schemas.microsoft.com/office/drawing/2014/main" id="{DCCDC4F5-7491-D75E-F4B6-9A6F5AA6C039}"/>
              </a:ext>
            </a:extLst>
          </p:cNvPr>
          <p:cNvSpPr/>
          <p:nvPr/>
        </p:nvSpPr>
        <p:spPr>
          <a:xfrm>
            <a:off x="13019313" y="3062839"/>
            <a:ext cx="10436283" cy="8158836"/>
          </a:xfrm>
          <a:prstGeom prst="rect">
            <a:avLst/>
          </a:prstGeom>
          <a:solidFill>
            <a:srgbClr val="FFFFFF">
              <a:alpha val="80000"/>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50"/>
          </a:p>
        </p:txBody>
      </p:sp>
      <p:sp>
        <p:nvSpPr>
          <p:cNvPr id="41" name="Rectangle 40">
            <a:extLst>
              <a:ext uri="{FF2B5EF4-FFF2-40B4-BE49-F238E27FC236}">
                <a16:creationId xmlns:a16="http://schemas.microsoft.com/office/drawing/2014/main" id="{F4103338-E6F1-FA21-2E7E-637887E2A376}"/>
              </a:ext>
            </a:extLst>
          </p:cNvPr>
          <p:cNvSpPr/>
          <p:nvPr/>
        </p:nvSpPr>
        <p:spPr>
          <a:xfrm>
            <a:off x="13057414" y="3074998"/>
            <a:ext cx="10375040" cy="1225732"/>
          </a:xfrm>
          <a:prstGeom prst="rect">
            <a:avLst/>
          </a:prstGeom>
          <a:solidFill>
            <a:schemeClr val="bg1">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1350"/>
          </a:p>
        </p:txBody>
      </p:sp>
      <p:graphicFrame>
        <p:nvGraphicFramePr>
          <p:cNvPr id="49" name="Table 48">
            <a:extLst>
              <a:ext uri="{FF2B5EF4-FFF2-40B4-BE49-F238E27FC236}">
                <a16:creationId xmlns:a16="http://schemas.microsoft.com/office/drawing/2014/main" id="{2B63AF65-CAD3-FB28-45C1-C89E3B64C2BF}"/>
              </a:ext>
            </a:extLst>
          </p:cNvPr>
          <p:cNvGraphicFramePr>
            <a:graphicFrameLocks noGrp="1"/>
          </p:cNvGraphicFramePr>
          <p:nvPr/>
        </p:nvGraphicFramePr>
        <p:xfrm>
          <a:off x="12996171" y="12693402"/>
          <a:ext cx="10436283" cy="4572759"/>
        </p:xfrm>
        <a:graphic>
          <a:graphicData uri="http://schemas.openxmlformats.org/drawingml/2006/table">
            <a:tbl>
              <a:tblPr/>
              <a:tblGrid>
                <a:gridCol w="7482866">
                  <a:extLst>
                    <a:ext uri="{9D8B030D-6E8A-4147-A177-3AD203B41FA5}">
                      <a16:colId xmlns:a16="http://schemas.microsoft.com/office/drawing/2014/main" val="3215041517"/>
                    </a:ext>
                  </a:extLst>
                </a:gridCol>
                <a:gridCol w="2953417">
                  <a:extLst>
                    <a:ext uri="{9D8B030D-6E8A-4147-A177-3AD203B41FA5}">
                      <a16:colId xmlns:a16="http://schemas.microsoft.com/office/drawing/2014/main" val="2887028011"/>
                    </a:ext>
                  </a:extLst>
                </a:gridCol>
              </a:tblGrid>
              <a:tr h="539887">
                <a:tc gridSpan="2">
                  <a:txBody>
                    <a:bodyPr/>
                    <a:lstStyle/>
                    <a:p>
                      <a:pPr algn="l" fontAlgn="b"/>
                      <a:r>
                        <a:rPr lang="en-CA" sz="200" b="0" i="0" u="none" strike="noStrike">
                          <a:solidFill>
                            <a:srgbClr val="000000"/>
                          </a:solidFill>
                          <a:effectLst/>
                          <a:latin typeface="Aptos Narrow" panose="020B0004020202020204" pitchFamily="34" charset="0"/>
                        </a:rPr>
                        <a:t> </a:t>
                      </a:r>
                    </a:p>
                    <a:p>
                      <a:pPr algn="l" fontAlgn="b"/>
                      <a:r>
                        <a:rPr lang="en-CA" sz="200" b="0" i="0" u="none" strike="noStrike">
                          <a:solidFill>
                            <a:srgbClr val="000000"/>
                          </a:solidFill>
                          <a:effectLst/>
                          <a:latin typeface="Aptos Narrow" panose="020B0004020202020204" pitchFamily="34" charset="0"/>
                        </a:rPr>
                        <a:t> </a:t>
                      </a:r>
                    </a:p>
                  </a:txBody>
                  <a:tcPr marL="1244" marR="1244" marT="124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F2F2F2">
                        <a:alpha val="74902"/>
                      </a:srgbClr>
                    </a:solidFill>
                  </a:tcPr>
                </a:tc>
                <a:tc hMerge="1">
                  <a:txBody>
                    <a:bodyPr/>
                    <a:lstStyle/>
                    <a:p>
                      <a:endParaRPr/>
                    </a:p>
                  </a:txBody>
                  <a:tcPr marL="1244" marR="1244" marT="1244" marB="0" anchor="b">
                    <a:lnL>
                      <a:noFill/>
                    </a:lnL>
                    <a:lnR w="12700" cap="flat" cmpd="sng" algn="ctr">
                      <a:solidFill>
                        <a:srgbClr val="153D64"/>
                      </a:solidFill>
                      <a:prstDash val="solid"/>
                      <a:round/>
                      <a:headEnd type="none" w="med" len="med"/>
                      <a:tailEnd type="none" w="med" len="med"/>
                    </a:lnR>
                    <a:lnT w="12700" cap="flat" cmpd="sng" algn="ctr">
                      <a:solidFill>
                        <a:srgbClr val="153D64"/>
                      </a:solidFill>
                      <a:prstDash val="solid"/>
                      <a:round/>
                      <a:headEnd type="none" w="med" len="med"/>
                      <a:tailEnd type="none" w="med" len="med"/>
                    </a:lnT>
                    <a:lnB>
                      <a:noFill/>
                    </a:lnB>
                    <a:solidFill>
                      <a:srgbClr val="153D64"/>
                    </a:solidFill>
                  </a:tcPr>
                </a:tc>
                <a:extLst>
                  <a:ext uri="{0D108BD9-81ED-4DB2-BD59-A6C34878D82A}">
                    <a16:rowId xmlns:a16="http://schemas.microsoft.com/office/drawing/2014/main" val="937469469"/>
                  </a:ext>
                </a:extLst>
              </a:tr>
              <a:tr h="694140">
                <a:tc gridSpan="2">
                  <a:txBody>
                    <a:bodyPr/>
                    <a:lstStyle/>
                    <a:p>
                      <a:pPr algn="l" fontAlgn="b"/>
                      <a:endParaRPr lang="en-CA" sz="200" b="0" i="0" u="none" strike="noStrike">
                        <a:solidFill>
                          <a:srgbClr val="000000"/>
                        </a:solidFill>
                        <a:effectLst/>
                        <a:latin typeface="Aptos Narrow" panose="020B0004020202020204" pitchFamily="34" charset="0"/>
                      </a:endParaRPr>
                    </a:p>
                  </a:txBody>
                  <a:tcPr marL="1244" marR="1244" marT="124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a:noFill/>
                    </a:lnB>
                    <a:solidFill>
                      <a:srgbClr val="F2F2F2">
                        <a:alpha val="74902"/>
                      </a:srgbClr>
                    </a:solidFill>
                  </a:tcPr>
                </a:tc>
                <a:tc hMerge="1">
                  <a:txBody>
                    <a:bodyPr/>
                    <a:lstStyle/>
                    <a:p>
                      <a:endParaRPr lang="en-CA"/>
                    </a:p>
                  </a:txBody>
                  <a:tcPr/>
                </a:tc>
                <a:extLst>
                  <a:ext uri="{0D108BD9-81ED-4DB2-BD59-A6C34878D82A}">
                    <a16:rowId xmlns:a16="http://schemas.microsoft.com/office/drawing/2014/main" val="403643815"/>
                  </a:ext>
                </a:extLst>
              </a:tr>
              <a:tr h="834683">
                <a:tc>
                  <a:txBody>
                    <a:bodyPr/>
                    <a:lstStyle/>
                    <a:p>
                      <a:pPr lvl="1" algn="l" fontAlgn="ctr"/>
                      <a:r>
                        <a:rPr lang="en-CA" sz="2400" b="0" i="0" u="none" strike="noStrike" err="1">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Alpayana</a:t>
                      </a: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 </a:t>
                      </a:r>
                    </a:p>
                  </a:txBody>
                  <a:tcPr marL="14931"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10253F">
                        <a:alpha val="89804"/>
                      </a:srgbClr>
                    </a:solidFill>
                  </a:tcPr>
                </a:tc>
                <a:tc>
                  <a:txBody>
                    <a:bodyPr/>
                    <a:lstStyle/>
                    <a:p>
                      <a:pPr algn="ctr" fontAlgn="ct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19.9%</a:t>
                      </a:r>
                    </a:p>
                  </a:txBody>
                  <a:tcPr marL="1244"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10253F">
                        <a:alpha val="89804"/>
                      </a:srgbClr>
                    </a:solidFill>
                  </a:tcPr>
                </a:tc>
                <a:extLst>
                  <a:ext uri="{0D108BD9-81ED-4DB2-BD59-A6C34878D82A}">
                    <a16:rowId xmlns:a16="http://schemas.microsoft.com/office/drawing/2014/main" val="2847553414"/>
                  </a:ext>
                </a:extLst>
              </a:tr>
              <a:tr h="834683">
                <a:tc>
                  <a:txBody>
                    <a:bodyPr/>
                    <a:lstStyle/>
                    <a:p>
                      <a:pPr marL="457200" marR="0" lvl="1" indent="0" algn="l" defTabSz="914400" rtl="0" eaLnBrk="1" fontAlgn="ctr" latinLnBrk="0" hangingPunct="1">
                        <a:lnSpc>
                          <a:spcPct val="100000"/>
                        </a:lnSpc>
                        <a:spcBef>
                          <a:spcPts val="0"/>
                        </a:spcBef>
                        <a:spcAft>
                          <a:spcPts val="0"/>
                        </a:spcAft>
                        <a:buClrTx/>
                        <a:buSzTx/>
                        <a:buFontTx/>
                        <a:buNone/>
                        <a:tabLst/>
                        <a:defRPr/>
                      </a:pP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Institutional Investors </a:t>
                      </a:r>
                    </a:p>
                    <a:p>
                      <a:pPr lvl="1" algn="l" fontAlgn="ct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     including Dundee Corporation at 16.0%</a:t>
                      </a:r>
                    </a:p>
                  </a:txBody>
                  <a:tcPr marL="14931"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89804"/>
                      </a:srgbClr>
                    </a:solidFill>
                  </a:tcPr>
                </a:tc>
                <a:tc>
                  <a:txBody>
                    <a:bodyPr/>
                    <a:lstStyle/>
                    <a:p>
                      <a:pPr algn="ctr" fontAlgn="ct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47.4%</a:t>
                      </a:r>
                    </a:p>
                  </a:txBody>
                  <a:tcPr marL="1244"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89804"/>
                      </a:srgbClr>
                    </a:solidFill>
                  </a:tcPr>
                </a:tc>
                <a:extLst>
                  <a:ext uri="{0D108BD9-81ED-4DB2-BD59-A6C34878D82A}">
                    <a16:rowId xmlns:a16="http://schemas.microsoft.com/office/drawing/2014/main" val="2421636322"/>
                  </a:ext>
                </a:extLst>
              </a:tr>
              <a:tr h="834683">
                <a:tc>
                  <a:txBody>
                    <a:bodyPr/>
                    <a:lstStyle/>
                    <a:p>
                      <a:pPr marL="457200" marR="0" lvl="1" indent="0" algn="l" defTabSz="914400" rtl="0" eaLnBrk="1" fontAlgn="ctr" latinLnBrk="0" hangingPunct="1">
                        <a:lnSpc>
                          <a:spcPct val="100000"/>
                        </a:lnSpc>
                        <a:spcBef>
                          <a:spcPts val="0"/>
                        </a:spcBef>
                        <a:spcAft>
                          <a:spcPts val="0"/>
                        </a:spcAft>
                        <a:buClrTx/>
                        <a:buSzTx/>
                        <a:buFontTx/>
                        <a:buNone/>
                        <a:tabLst/>
                        <a:defRPr/>
                      </a:pP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Retail  Investors</a:t>
                      </a:r>
                    </a:p>
                  </a:txBody>
                  <a:tcPr marL="14931"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89804"/>
                      </a:srgbClr>
                    </a:solidFill>
                  </a:tcPr>
                </a:tc>
                <a:tc>
                  <a:txBody>
                    <a:bodyPr/>
                    <a:lstStyle/>
                    <a:p>
                      <a:pPr algn="ctr" fontAlgn="ct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26.9%</a:t>
                      </a:r>
                    </a:p>
                  </a:txBody>
                  <a:tcPr marL="1244"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89804"/>
                      </a:srgbClr>
                    </a:solidFill>
                  </a:tcPr>
                </a:tc>
                <a:extLst>
                  <a:ext uri="{0D108BD9-81ED-4DB2-BD59-A6C34878D82A}">
                    <a16:rowId xmlns:a16="http://schemas.microsoft.com/office/drawing/2014/main" val="1021344191"/>
                  </a:ext>
                </a:extLst>
              </a:tr>
              <a:tr h="834683">
                <a:tc>
                  <a:txBody>
                    <a:bodyPr/>
                    <a:lstStyle/>
                    <a:p>
                      <a:pPr marL="457200" marR="0" lvl="1" indent="0" algn="l" defTabSz="914400" rtl="0" eaLnBrk="1" fontAlgn="ctr" latinLnBrk="0" hangingPunct="1">
                        <a:lnSpc>
                          <a:spcPct val="100000"/>
                        </a:lnSpc>
                        <a:spcBef>
                          <a:spcPts val="0"/>
                        </a:spcBef>
                        <a:spcAft>
                          <a:spcPts val="0"/>
                        </a:spcAft>
                        <a:buClrTx/>
                        <a:buSzTx/>
                        <a:buFontTx/>
                        <a:buNone/>
                        <a:tabLst/>
                        <a:defRPr/>
                      </a:pP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Management &amp; Directors</a:t>
                      </a:r>
                    </a:p>
                  </a:txBody>
                  <a:tcPr marL="14931"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89804"/>
                      </a:srgbClr>
                    </a:solidFill>
                  </a:tcPr>
                </a:tc>
                <a:tc>
                  <a:txBody>
                    <a:bodyPr/>
                    <a:lstStyle/>
                    <a:p>
                      <a:pPr algn="ctr" fontAlgn="ct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5.8%</a:t>
                      </a:r>
                    </a:p>
                  </a:txBody>
                  <a:tcPr marL="1244"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89804"/>
                      </a:srgbClr>
                    </a:solidFill>
                  </a:tcPr>
                </a:tc>
                <a:extLst>
                  <a:ext uri="{0D108BD9-81ED-4DB2-BD59-A6C34878D82A}">
                    <a16:rowId xmlns:a16="http://schemas.microsoft.com/office/drawing/2014/main" val="3237211341"/>
                  </a:ext>
                </a:extLst>
              </a:tr>
            </a:tbl>
          </a:graphicData>
        </a:graphic>
      </p:graphicFrame>
      <p:sp>
        <p:nvSpPr>
          <p:cNvPr id="51" name="TextBox 50">
            <a:extLst>
              <a:ext uri="{FF2B5EF4-FFF2-40B4-BE49-F238E27FC236}">
                <a16:creationId xmlns:a16="http://schemas.microsoft.com/office/drawing/2014/main" id="{37AE530F-3620-CE13-B25C-F1568F060E3B}"/>
              </a:ext>
            </a:extLst>
          </p:cNvPr>
          <p:cNvSpPr txBox="1"/>
          <p:nvPr/>
        </p:nvSpPr>
        <p:spPr>
          <a:xfrm>
            <a:off x="15676296" y="13031936"/>
            <a:ext cx="5863017" cy="646331"/>
          </a:xfrm>
          <a:prstGeom prst="rect">
            <a:avLst/>
          </a:prstGeom>
          <a:noFill/>
        </p:spPr>
        <p:txBody>
          <a:bodyPr wrap="square" rtlCol="0">
            <a:spAutoFit/>
          </a:bodyPr>
          <a:lstStyle/>
          <a:p>
            <a:r>
              <a:rPr lang="en-US" sz="3600" b="1" spc="300">
                <a:solidFill>
                  <a:srgbClr val="10253F"/>
                </a:solidFill>
                <a:latin typeface="Lato Black" panose="020F0A02020204030203" pitchFamily="34" charset="0"/>
                <a:cs typeface="Poppins Black" panose="00000A00000000000000" pitchFamily="2" charset="0"/>
              </a:rPr>
              <a:t>SHAREHOLDER BASE</a:t>
            </a:r>
          </a:p>
        </p:txBody>
      </p:sp>
      <p:graphicFrame>
        <p:nvGraphicFramePr>
          <p:cNvPr id="53" name="Table 52">
            <a:extLst>
              <a:ext uri="{FF2B5EF4-FFF2-40B4-BE49-F238E27FC236}">
                <a16:creationId xmlns:a16="http://schemas.microsoft.com/office/drawing/2014/main" id="{F2B4DB87-A400-ED71-E388-B68F016E10B0}"/>
              </a:ext>
            </a:extLst>
          </p:cNvPr>
          <p:cNvGraphicFramePr>
            <a:graphicFrameLocks noGrp="1"/>
          </p:cNvGraphicFramePr>
          <p:nvPr/>
        </p:nvGraphicFramePr>
        <p:xfrm>
          <a:off x="1598900" y="12667874"/>
          <a:ext cx="10061350" cy="4583554"/>
        </p:xfrm>
        <a:graphic>
          <a:graphicData uri="http://schemas.openxmlformats.org/drawingml/2006/table">
            <a:tbl>
              <a:tblPr/>
              <a:tblGrid>
                <a:gridCol w="6100225">
                  <a:extLst>
                    <a:ext uri="{9D8B030D-6E8A-4147-A177-3AD203B41FA5}">
                      <a16:colId xmlns:a16="http://schemas.microsoft.com/office/drawing/2014/main" val="3215041517"/>
                    </a:ext>
                  </a:extLst>
                </a:gridCol>
                <a:gridCol w="3961125">
                  <a:extLst>
                    <a:ext uri="{9D8B030D-6E8A-4147-A177-3AD203B41FA5}">
                      <a16:colId xmlns:a16="http://schemas.microsoft.com/office/drawing/2014/main" val="2887028011"/>
                    </a:ext>
                  </a:extLst>
                </a:gridCol>
              </a:tblGrid>
              <a:tr h="1225762">
                <a:tc gridSpan="2">
                  <a:txBody>
                    <a:bodyPr/>
                    <a:lstStyle/>
                    <a:p>
                      <a:pPr algn="l" fontAlgn="b"/>
                      <a:r>
                        <a:rPr lang="en-CA" sz="200" b="0" i="0" u="none" strike="noStrike">
                          <a:solidFill>
                            <a:srgbClr val="000000"/>
                          </a:solidFill>
                          <a:effectLst/>
                          <a:latin typeface="Aptos Narrow" panose="020B0004020202020204" pitchFamily="34" charset="0"/>
                        </a:rPr>
                        <a:t> </a:t>
                      </a:r>
                    </a:p>
                    <a:p>
                      <a:pPr algn="l" fontAlgn="b"/>
                      <a:r>
                        <a:rPr lang="en-CA" sz="200" b="0" i="0" u="none" strike="noStrike">
                          <a:solidFill>
                            <a:srgbClr val="000000"/>
                          </a:solidFill>
                          <a:effectLst/>
                          <a:latin typeface="Aptos Narrow" panose="020B0004020202020204" pitchFamily="34" charset="0"/>
                        </a:rPr>
                        <a:t> </a:t>
                      </a:r>
                    </a:p>
                  </a:txBody>
                  <a:tcPr marL="1244" marR="1244" marT="1244" marB="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a:noFill/>
                    </a:lnB>
                    <a:solidFill>
                      <a:srgbClr val="F2F2F2">
                        <a:alpha val="74902"/>
                      </a:srgbClr>
                    </a:solidFill>
                  </a:tcPr>
                </a:tc>
                <a:tc hMerge="1">
                  <a:txBody>
                    <a:bodyPr/>
                    <a:lstStyle/>
                    <a:p>
                      <a:endParaRPr/>
                    </a:p>
                  </a:txBody>
                  <a:tcPr marL="1244" marR="1244" marT="1244" marB="0" anchor="b">
                    <a:lnL>
                      <a:noFill/>
                    </a:lnL>
                    <a:lnR w="12700" cap="flat" cmpd="sng" algn="ctr">
                      <a:solidFill>
                        <a:srgbClr val="153D64"/>
                      </a:solidFill>
                      <a:prstDash val="solid"/>
                      <a:round/>
                      <a:headEnd type="none" w="med" len="med"/>
                      <a:tailEnd type="none" w="med" len="med"/>
                    </a:lnR>
                    <a:lnT w="12700" cap="flat" cmpd="sng" algn="ctr">
                      <a:solidFill>
                        <a:srgbClr val="153D64"/>
                      </a:solidFill>
                      <a:prstDash val="solid"/>
                      <a:round/>
                      <a:headEnd type="none" w="med" len="med"/>
                      <a:tailEnd type="none" w="med" len="med"/>
                    </a:lnT>
                    <a:lnB>
                      <a:noFill/>
                    </a:lnB>
                    <a:solidFill>
                      <a:srgbClr val="153D64"/>
                    </a:solidFill>
                  </a:tcPr>
                </a:tc>
                <a:extLst>
                  <a:ext uri="{0D108BD9-81ED-4DB2-BD59-A6C34878D82A}">
                    <a16:rowId xmlns:a16="http://schemas.microsoft.com/office/drawing/2014/main" val="937469469"/>
                  </a:ext>
                </a:extLst>
              </a:tr>
              <a:tr h="777240">
                <a:tc>
                  <a:txBody>
                    <a:bodyPr/>
                    <a:lstStyle/>
                    <a:p>
                      <a:pPr lvl="1" algn="l" fontAlgn="ctr"/>
                      <a:r>
                        <a:rPr lang="en-US"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Canaccord </a:t>
                      </a: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Genuity </a:t>
                      </a:r>
                    </a:p>
                  </a:txBody>
                  <a:tcPr marL="14931"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10253F">
                        <a:alpha val="89804"/>
                      </a:srgbClr>
                    </a:solidFill>
                  </a:tcPr>
                </a:tc>
                <a:tc>
                  <a:txBody>
                    <a:bodyPr/>
                    <a:lstStyle/>
                    <a:p>
                      <a:pPr algn="ctr" fontAlgn="ct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Dalton Baretto</a:t>
                      </a:r>
                    </a:p>
                  </a:txBody>
                  <a:tcPr marL="1244"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a:noFill/>
                    </a:lnT>
                    <a:lnB w="12700" cap="flat" cmpd="sng" algn="ctr">
                      <a:solidFill>
                        <a:schemeClr val="bg1"/>
                      </a:solidFill>
                      <a:prstDash val="solid"/>
                      <a:round/>
                      <a:headEnd type="none" w="med" len="med"/>
                      <a:tailEnd type="none" w="med" len="med"/>
                    </a:lnB>
                    <a:solidFill>
                      <a:srgbClr val="10253F">
                        <a:alpha val="89804"/>
                      </a:srgbClr>
                    </a:solidFill>
                  </a:tcPr>
                </a:tc>
                <a:extLst>
                  <a:ext uri="{0D108BD9-81ED-4DB2-BD59-A6C34878D82A}">
                    <a16:rowId xmlns:a16="http://schemas.microsoft.com/office/drawing/2014/main" val="2421636322"/>
                  </a:ext>
                </a:extLst>
              </a:tr>
              <a:tr h="868680">
                <a:tc>
                  <a:txBody>
                    <a:bodyPr/>
                    <a:lstStyle/>
                    <a:p>
                      <a:pPr lvl="1" algn="l" fontAlgn="ct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Desjardins Capital Markets</a:t>
                      </a:r>
                    </a:p>
                  </a:txBody>
                  <a:tcPr marL="14931"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89804"/>
                      </a:srgbClr>
                    </a:solidFill>
                  </a:tcPr>
                </a:tc>
                <a:tc>
                  <a:txBody>
                    <a:bodyPr/>
                    <a:lstStyle/>
                    <a:p>
                      <a:pPr algn="ctr" fontAlgn="ct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Bryce Adams</a:t>
                      </a:r>
                    </a:p>
                  </a:txBody>
                  <a:tcPr marL="1244"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89804"/>
                      </a:srgbClr>
                    </a:solidFill>
                  </a:tcPr>
                </a:tc>
                <a:extLst>
                  <a:ext uri="{0D108BD9-81ED-4DB2-BD59-A6C34878D82A}">
                    <a16:rowId xmlns:a16="http://schemas.microsoft.com/office/drawing/2014/main" val="1021344191"/>
                  </a:ext>
                </a:extLst>
              </a:tr>
              <a:tr h="800100">
                <a:tc>
                  <a:txBody>
                    <a:bodyPr/>
                    <a:lstStyle/>
                    <a:p>
                      <a:pPr marL="457200" marR="0" lvl="1" indent="0" algn="l" defTabSz="914400" rtl="0" eaLnBrk="1" fontAlgn="ctr" latinLnBrk="0" hangingPunct="1">
                        <a:lnSpc>
                          <a:spcPct val="100000"/>
                        </a:lnSpc>
                        <a:spcBef>
                          <a:spcPts val="0"/>
                        </a:spcBef>
                        <a:spcAft>
                          <a:spcPts val="0"/>
                        </a:spcAft>
                        <a:buClrTx/>
                        <a:buSzTx/>
                        <a:buFontTx/>
                        <a:buNone/>
                        <a:tabLst/>
                        <a:defRPr/>
                      </a:pP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Paradigm Capital</a:t>
                      </a:r>
                    </a:p>
                  </a:txBody>
                  <a:tcPr marL="14931"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89804"/>
                      </a:srgbClr>
                    </a:solidFill>
                  </a:tcPr>
                </a:tc>
                <a:tc>
                  <a:txBody>
                    <a:bodyPr/>
                    <a:lstStyle/>
                    <a:p>
                      <a:pPr algn="ctr" fontAlgn="ct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David Davidson</a:t>
                      </a:r>
                    </a:p>
                  </a:txBody>
                  <a:tcPr marL="1244"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89804"/>
                      </a:srgbClr>
                    </a:solidFill>
                  </a:tcPr>
                </a:tc>
                <a:extLst>
                  <a:ext uri="{0D108BD9-81ED-4DB2-BD59-A6C34878D82A}">
                    <a16:rowId xmlns:a16="http://schemas.microsoft.com/office/drawing/2014/main" val="3237211341"/>
                  </a:ext>
                </a:extLst>
              </a:tr>
              <a:tr h="911772">
                <a:tc>
                  <a:txBody>
                    <a:bodyPr/>
                    <a:lstStyle/>
                    <a:p>
                      <a:pPr lvl="1" algn="l" fontAlgn="ct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SCP Resource Finance</a:t>
                      </a:r>
                    </a:p>
                  </a:txBody>
                  <a:tcPr marL="14931"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89804"/>
                      </a:srgbClr>
                    </a:solidFill>
                  </a:tcPr>
                </a:tc>
                <a:tc>
                  <a:txBody>
                    <a:bodyPr/>
                    <a:lstStyle/>
                    <a:p>
                      <a:pPr algn="ctr" fontAlgn="ctr"/>
                      <a:r>
                        <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Eleanor </a:t>
                      </a:r>
                      <a:r>
                        <a:rPr lang="en-CA" sz="2400" b="0" i="0" u="none" strike="noStrike" err="1">
                          <a:solidFill>
                            <a:schemeClr val="bg1"/>
                          </a:solidFill>
                          <a:effectLst/>
                          <a:latin typeface="Lato Black" panose="020F0A02020204030203" pitchFamily="34" charset="0"/>
                          <a:ea typeface="Open Sans" panose="020B0606030504020204" pitchFamily="34" charset="0"/>
                          <a:cs typeface="Poppins Medium" panose="00000600000000000000" pitchFamily="2" charset="0"/>
                        </a:rPr>
                        <a:t>Magdzinski</a:t>
                      </a:r>
                      <a:endParaRPr lang="en-CA" sz="2400" b="0" i="0" u="none" strike="noStrike">
                        <a:solidFill>
                          <a:schemeClr val="bg1"/>
                        </a:solidFill>
                        <a:effectLst/>
                        <a:latin typeface="Lato Black" panose="020F0A02020204030203" pitchFamily="34" charset="0"/>
                        <a:ea typeface="Open Sans" panose="020B0606030504020204" pitchFamily="34" charset="0"/>
                        <a:cs typeface="Poppins Medium" panose="00000600000000000000" pitchFamily="2" charset="0"/>
                      </a:endParaRPr>
                    </a:p>
                  </a:txBody>
                  <a:tcPr marL="1244" marR="1244" marT="1244"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10253F">
                        <a:alpha val="89804"/>
                      </a:srgbClr>
                    </a:solidFill>
                  </a:tcPr>
                </a:tc>
                <a:extLst>
                  <a:ext uri="{0D108BD9-81ED-4DB2-BD59-A6C34878D82A}">
                    <a16:rowId xmlns:a16="http://schemas.microsoft.com/office/drawing/2014/main" val="1512934949"/>
                  </a:ext>
                </a:extLst>
              </a:tr>
            </a:tbl>
          </a:graphicData>
        </a:graphic>
      </p:graphicFrame>
      <p:sp>
        <p:nvSpPr>
          <p:cNvPr id="55" name="TextBox 54">
            <a:extLst>
              <a:ext uri="{FF2B5EF4-FFF2-40B4-BE49-F238E27FC236}">
                <a16:creationId xmlns:a16="http://schemas.microsoft.com/office/drawing/2014/main" id="{F72744CC-C953-AA78-71EF-6A2DF00FD9EE}"/>
              </a:ext>
            </a:extLst>
          </p:cNvPr>
          <p:cNvSpPr txBox="1"/>
          <p:nvPr/>
        </p:nvSpPr>
        <p:spPr>
          <a:xfrm>
            <a:off x="3968154" y="12950187"/>
            <a:ext cx="5998806" cy="646331"/>
          </a:xfrm>
          <a:prstGeom prst="rect">
            <a:avLst/>
          </a:prstGeom>
          <a:noFill/>
        </p:spPr>
        <p:txBody>
          <a:bodyPr wrap="square" rtlCol="0">
            <a:spAutoFit/>
          </a:bodyPr>
          <a:lstStyle/>
          <a:p>
            <a:r>
              <a:rPr lang="en-US" sz="3600" b="1" spc="300">
                <a:solidFill>
                  <a:srgbClr val="10253F"/>
                </a:solidFill>
                <a:latin typeface="Lato Black" panose="020F0A02020204030203" pitchFamily="34" charset="0"/>
                <a:cs typeface="Poppins Black" panose="00000A00000000000000" pitchFamily="2" charset="0"/>
              </a:rPr>
              <a:t>ANALYST COVERAGE</a:t>
            </a:r>
          </a:p>
        </p:txBody>
      </p:sp>
      <p:sp>
        <p:nvSpPr>
          <p:cNvPr id="57" name="TextBox 56">
            <a:extLst>
              <a:ext uri="{FF2B5EF4-FFF2-40B4-BE49-F238E27FC236}">
                <a16:creationId xmlns:a16="http://schemas.microsoft.com/office/drawing/2014/main" id="{2DBE4AEF-AB87-FA3C-B39A-6F429F3F28A6}"/>
              </a:ext>
            </a:extLst>
          </p:cNvPr>
          <p:cNvSpPr txBox="1"/>
          <p:nvPr/>
        </p:nvSpPr>
        <p:spPr>
          <a:xfrm>
            <a:off x="14762171" y="3141010"/>
            <a:ext cx="7657187" cy="1200329"/>
          </a:xfrm>
          <a:prstGeom prst="rect">
            <a:avLst/>
          </a:prstGeom>
          <a:noFill/>
        </p:spPr>
        <p:txBody>
          <a:bodyPr wrap="square" rtlCol="0">
            <a:spAutoFit/>
          </a:bodyPr>
          <a:lstStyle/>
          <a:p>
            <a:pPr algn="ctr"/>
            <a:r>
              <a:rPr lang="en-US" sz="3600" b="1" spc="300">
                <a:solidFill>
                  <a:srgbClr val="10253F"/>
                </a:solidFill>
                <a:latin typeface="Lato Black" panose="020F0A02020204030203" pitchFamily="34" charset="0"/>
                <a:cs typeface="Poppins Black" panose="00000A00000000000000" pitchFamily="2" charset="0"/>
              </a:rPr>
              <a:t>EQUITY PERFORMANCE </a:t>
            </a:r>
          </a:p>
          <a:p>
            <a:pPr algn="ctr"/>
            <a:r>
              <a:rPr lang="en-US" sz="3600" b="1" spc="300">
                <a:solidFill>
                  <a:srgbClr val="10253F"/>
                </a:solidFill>
                <a:latin typeface="Lato Black" panose="020F0A02020204030203" pitchFamily="34" charset="0"/>
                <a:cs typeface="Poppins Black" panose="00000A00000000000000" pitchFamily="2" charset="0"/>
              </a:rPr>
              <a:t>(TSX: NICU)</a:t>
            </a:r>
          </a:p>
        </p:txBody>
      </p:sp>
      <p:sp>
        <p:nvSpPr>
          <p:cNvPr id="59" name="TextBox 58">
            <a:extLst>
              <a:ext uri="{FF2B5EF4-FFF2-40B4-BE49-F238E27FC236}">
                <a16:creationId xmlns:a16="http://schemas.microsoft.com/office/drawing/2014/main" id="{072CE019-E1CD-E670-614F-84F2CDFEE662}"/>
              </a:ext>
            </a:extLst>
          </p:cNvPr>
          <p:cNvSpPr txBox="1"/>
          <p:nvPr/>
        </p:nvSpPr>
        <p:spPr>
          <a:xfrm>
            <a:off x="2131379" y="3328349"/>
            <a:ext cx="8996392" cy="646331"/>
          </a:xfrm>
          <a:prstGeom prst="rect">
            <a:avLst/>
          </a:prstGeom>
          <a:noFill/>
        </p:spPr>
        <p:txBody>
          <a:bodyPr wrap="square" rtlCol="0">
            <a:spAutoFit/>
          </a:bodyPr>
          <a:lstStyle/>
          <a:p>
            <a:pPr algn="ctr"/>
            <a:r>
              <a:rPr lang="en-US" sz="3600" b="1" spc="300">
                <a:solidFill>
                  <a:srgbClr val="10253F"/>
                </a:solidFill>
                <a:latin typeface="Lato Black" panose="020F0A02020204030203" pitchFamily="34" charset="0"/>
                <a:cs typeface="Poppins Black" panose="00000A00000000000000" pitchFamily="2" charset="0"/>
              </a:rPr>
              <a:t>CURRENT CAPITAL STRUCTURE </a:t>
            </a:r>
          </a:p>
        </p:txBody>
      </p:sp>
      <p:sp>
        <p:nvSpPr>
          <p:cNvPr id="61" name="TextBox 60">
            <a:extLst>
              <a:ext uri="{FF2B5EF4-FFF2-40B4-BE49-F238E27FC236}">
                <a16:creationId xmlns:a16="http://schemas.microsoft.com/office/drawing/2014/main" id="{359410C2-DA7F-62A1-ABD6-2F8FBEF63DFE}"/>
              </a:ext>
            </a:extLst>
          </p:cNvPr>
          <p:cNvSpPr txBox="1"/>
          <p:nvPr/>
        </p:nvSpPr>
        <p:spPr>
          <a:xfrm>
            <a:off x="1568582" y="11257361"/>
            <a:ext cx="10061350" cy="1169551"/>
          </a:xfrm>
          <a:prstGeom prst="rect">
            <a:avLst/>
          </a:prstGeom>
          <a:noFill/>
        </p:spPr>
        <p:txBody>
          <a:bodyPr wrap="square" lIns="91440" tIns="45720" rIns="91440" bIns="45720" rtlCol="0" anchor="t">
            <a:spAutoFit/>
          </a:bodyPr>
          <a:lstStyle/>
          <a:p>
            <a:r>
              <a:rPr lang="en-US" sz="1400" i="1" baseline="30000">
                <a:solidFill>
                  <a:schemeClr val="bg1"/>
                </a:solidFill>
                <a:latin typeface="Poppins Medium" panose="00000600000000000000" pitchFamily="2" charset="0"/>
                <a:cs typeface="Poppins Medium" panose="00000600000000000000" pitchFamily="2" charset="0"/>
              </a:rPr>
              <a:t>1 </a:t>
            </a:r>
            <a:r>
              <a:rPr lang="en-US" sz="1400" i="1">
                <a:solidFill>
                  <a:schemeClr val="bg1"/>
                </a:solidFill>
                <a:latin typeface="Poppins Medium" panose="00000600000000000000" pitchFamily="2" charset="0"/>
                <a:cs typeface="Poppins Medium" panose="00000600000000000000" pitchFamily="2" charset="0"/>
              </a:rPr>
              <a:t>As of Q2 2026 Financial Statements.  Does not include net proceeds from the C$140 million strategic investment by </a:t>
            </a:r>
            <a:r>
              <a:rPr lang="en-US" sz="1400" i="1" err="1">
                <a:solidFill>
                  <a:schemeClr val="bg1"/>
                </a:solidFill>
                <a:latin typeface="Poppins Medium" panose="00000600000000000000" pitchFamily="2" charset="0"/>
                <a:cs typeface="Poppins Medium" panose="00000600000000000000" pitchFamily="2" charset="0"/>
              </a:rPr>
              <a:t>Alpayana</a:t>
            </a:r>
            <a:r>
              <a:rPr lang="en-US" sz="1400" i="1">
                <a:solidFill>
                  <a:schemeClr val="bg1"/>
                </a:solidFill>
                <a:latin typeface="Poppins Medium" panose="00000600000000000000" pitchFamily="2" charset="0"/>
                <a:cs typeface="Poppins Medium" panose="00000600000000000000" pitchFamily="2" charset="0"/>
              </a:rPr>
              <a:t> which closed on August 28, 2026. </a:t>
            </a:r>
          </a:p>
          <a:p>
            <a:r>
              <a:rPr lang="en-US" sz="1400" i="1" baseline="30000">
                <a:solidFill>
                  <a:schemeClr val="bg1"/>
                </a:solidFill>
                <a:latin typeface="Poppins Medium" panose="00000600000000000000" pitchFamily="2" charset="0"/>
                <a:cs typeface="Poppins Medium" panose="00000600000000000000" pitchFamily="2" charset="0"/>
              </a:rPr>
              <a:t>2</a:t>
            </a:r>
            <a:r>
              <a:rPr lang="en-US" sz="1400" i="1">
                <a:solidFill>
                  <a:schemeClr val="bg1"/>
                </a:solidFill>
                <a:latin typeface="Poppins Medium" panose="00000600000000000000" pitchFamily="2" charset="0"/>
                <a:cs typeface="Poppins Medium" panose="00000600000000000000" pitchFamily="2" charset="0"/>
              </a:rPr>
              <a:t> C$23,967,000 of Convertible notes outstanding, March 2029. Not including $25 million letter of credit with Desjardins for closure liabilities, with $10.8 million outstanding.</a:t>
            </a:r>
          </a:p>
          <a:p>
            <a:r>
              <a:rPr lang="en-US" sz="1400" i="1" baseline="30000">
                <a:solidFill>
                  <a:schemeClr val="bg1"/>
                </a:solidFill>
                <a:latin typeface="Poppins Medium" panose="00000600000000000000" pitchFamily="2" charset="0"/>
                <a:cs typeface="Poppins Medium" panose="00000600000000000000" pitchFamily="2" charset="0"/>
              </a:rPr>
              <a:t>3</a:t>
            </a:r>
            <a:r>
              <a:rPr lang="en-US" sz="1400" i="1">
                <a:solidFill>
                  <a:schemeClr val="bg1"/>
                </a:solidFill>
                <a:latin typeface="Poppins Medium" panose="00000600000000000000" pitchFamily="2" charset="0"/>
                <a:cs typeface="Poppins Medium" panose="00000600000000000000" pitchFamily="2" charset="0"/>
              </a:rPr>
              <a:t>As of market close on October 2, 2026. </a:t>
            </a:r>
          </a:p>
        </p:txBody>
      </p:sp>
      <p:pic>
        <p:nvPicPr>
          <p:cNvPr id="5" name="Picture 4">
            <a:extLst>
              <a:ext uri="{FF2B5EF4-FFF2-40B4-BE49-F238E27FC236}">
                <a16:creationId xmlns:a16="http://schemas.microsoft.com/office/drawing/2014/main" id="{328D0664-0983-B430-9FDC-FE133F3A13D4}"/>
              </a:ext>
            </a:extLst>
          </p:cNvPr>
          <p:cNvPicPr>
            <a:picLocks noChangeAspect="1"/>
          </p:cNvPicPr>
          <p:nvPr/>
        </p:nvPicPr>
        <p:blipFill>
          <a:blip r:embed="rId7"/>
          <a:stretch>
            <a:fillRect/>
          </a:stretch>
        </p:blipFill>
        <p:spPr>
          <a:xfrm>
            <a:off x="13185374" y="4480718"/>
            <a:ext cx="10174891" cy="6753140"/>
          </a:xfrm>
          <a:prstGeom prst="rect">
            <a:avLst/>
          </a:prstGeom>
        </p:spPr>
      </p:pic>
    </p:spTree>
    <p:extLst>
      <p:ext uri="{BB962C8B-B14F-4D97-AF65-F5344CB8AC3E}">
        <p14:creationId xmlns:p14="http://schemas.microsoft.com/office/powerpoint/2010/main" val="24449181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478AB52C-C415-9003-4E9D-583FE170B265}"/>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F07767F3-9790-1BB6-CA32-E2B9A657BB71}"/>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FB7E965C-D387-2D51-102E-55A07AC4A7DF}"/>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5F41F7EA-1AE8-188B-6AFA-F8A58B7CDDBB}"/>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9C67320A-4C1D-D028-60A9-4639A75B083C}"/>
              </a:ext>
            </a:extLst>
          </p:cNvPr>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ALPAYANA</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New Strategic Investor</a:t>
            </a:r>
            <a:endParaRPr lang="en-US" sz="7600">
              <a:solidFill>
                <a:srgbClr val="DED0B9"/>
              </a:solidFill>
              <a:latin typeface="Lato Black" panose="020F0A02020204030203" pitchFamily="34" charset="0"/>
            </a:endParaRPr>
          </a:p>
        </p:txBody>
      </p:sp>
      <p:pic>
        <p:nvPicPr>
          <p:cNvPr id="4" name="Picture 3">
            <a:extLst>
              <a:ext uri="{FF2B5EF4-FFF2-40B4-BE49-F238E27FC236}">
                <a16:creationId xmlns:a16="http://schemas.microsoft.com/office/drawing/2014/main" id="{813D1A6F-ADD2-614A-BA48-6C48F528CA25}"/>
              </a:ext>
            </a:extLst>
          </p:cNvPr>
          <p:cNvPicPr>
            <a:picLocks noChangeAspect="1"/>
          </p:cNvPicPr>
          <p:nvPr/>
        </p:nvPicPr>
        <p:blipFill>
          <a:blip r:embed="rId6">
            <a:extLst>
              <a:ext uri="{28A0092B-C50C-407E-A947-70E740481C1C}">
                <a14:useLocalDpi xmlns:a14="http://schemas.microsoft.com/office/drawing/2010/main" val="0"/>
              </a:ext>
            </a:extLst>
          </a:blip>
          <a:srcRect l="5573" t="57650" r="8161" b="7677"/>
          <a:stretch>
            <a:fillRect/>
          </a:stretch>
        </p:blipFill>
        <p:spPr>
          <a:xfrm>
            <a:off x="1725714" y="11065205"/>
            <a:ext cx="20929784" cy="7051040"/>
          </a:xfrm>
          <a:prstGeom prst="rect">
            <a:avLst/>
          </a:prstGeom>
        </p:spPr>
      </p:pic>
      <p:pic>
        <p:nvPicPr>
          <p:cNvPr id="6" name="Picture 5">
            <a:extLst>
              <a:ext uri="{FF2B5EF4-FFF2-40B4-BE49-F238E27FC236}">
                <a16:creationId xmlns:a16="http://schemas.microsoft.com/office/drawing/2014/main" id="{4BD90D44-E341-465E-EDAF-FD6C3EE8B7E6}"/>
              </a:ext>
            </a:extLst>
          </p:cNvPr>
          <p:cNvPicPr>
            <a:picLocks noChangeAspect="1"/>
          </p:cNvPicPr>
          <p:nvPr/>
        </p:nvPicPr>
        <p:blipFill>
          <a:blip r:embed="rId6">
            <a:extLst>
              <a:ext uri="{28A0092B-C50C-407E-A947-70E740481C1C}">
                <a14:useLocalDpi xmlns:a14="http://schemas.microsoft.com/office/drawing/2010/main" val="0"/>
              </a:ext>
            </a:extLst>
          </a:blip>
          <a:srcRect l="45135" t="14265" r="8130" b="41880"/>
          <a:stretch>
            <a:fillRect/>
          </a:stretch>
        </p:blipFill>
        <p:spPr>
          <a:xfrm>
            <a:off x="13754163" y="4045781"/>
            <a:ext cx="8389269" cy="6598240"/>
          </a:xfrm>
          <a:prstGeom prst="rect">
            <a:avLst/>
          </a:prstGeom>
        </p:spPr>
      </p:pic>
      <p:sp>
        <p:nvSpPr>
          <p:cNvPr id="10" name="TextBox 9">
            <a:extLst>
              <a:ext uri="{FF2B5EF4-FFF2-40B4-BE49-F238E27FC236}">
                <a16:creationId xmlns:a16="http://schemas.microsoft.com/office/drawing/2014/main" id="{3D21C3DE-1E00-5481-2EA0-6F7FBABAE10A}"/>
              </a:ext>
            </a:extLst>
          </p:cNvPr>
          <p:cNvSpPr txBox="1"/>
          <p:nvPr/>
        </p:nvSpPr>
        <p:spPr>
          <a:xfrm>
            <a:off x="1725714" y="4045781"/>
            <a:ext cx="11604731" cy="5170646"/>
          </a:xfrm>
          <a:prstGeom prst="rect">
            <a:avLst/>
          </a:prstGeom>
          <a:noFill/>
        </p:spPr>
        <p:txBody>
          <a:bodyPr wrap="square" lIns="243840" tIns="121920" rIns="243840" bIns="121920" rtlCol="0" anchor="t">
            <a:spAutoFit/>
          </a:bodyPr>
          <a:lstStyle/>
          <a:p>
            <a:r>
              <a:rPr lang="en-US" sz="3200">
                <a:solidFill>
                  <a:schemeClr val="bg1"/>
                </a:solidFill>
                <a:latin typeface="Lato Black" panose="020F0A02020204030203" pitchFamily="34" charset="0"/>
                <a:cs typeface="Poppins" panose="00000500000000000000" pitchFamily="2" charset="0"/>
              </a:rPr>
              <a:t>Four decades of operating history and 6 producing underground mines in Peru and Mexico.</a:t>
            </a:r>
            <a:br>
              <a:rPr lang="en-US" sz="3200">
                <a:solidFill>
                  <a:schemeClr val="bg1"/>
                </a:solidFill>
                <a:latin typeface="Lato Black" panose="020F0A02020204030203" pitchFamily="34" charset="0"/>
                <a:cs typeface="Poppins" panose="00000500000000000000" pitchFamily="2" charset="0"/>
              </a:rPr>
            </a:br>
            <a:endParaRPr lang="en-US" sz="3200">
              <a:solidFill>
                <a:schemeClr val="bg1"/>
              </a:solidFill>
              <a:latin typeface="Lato Black" panose="020F0A02020204030203" pitchFamily="34" charset="0"/>
              <a:cs typeface="Poppins" panose="00000500000000000000" pitchFamily="2" charset="0"/>
            </a:endParaRPr>
          </a:p>
          <a:p>
            <a:r>
              <a:rPr lang="en-US" sz="3200" err="1">
                <a:solidFill>
                  <a:schemeClr val="bg1"/>
                </a:solidFill>
                <a:latin typeface="Lato Black" panose="020F0A02020204030203" pitchFamily="34" charset="0"/>
                <a:cs typeface="Poppins" panose="00000500000000000000" pitchFamily="2" charset="0"/>
              </a:rPr>
              <a:t>Alpayana</a:t>
            </a:r>
            <a:r>
              <a:rPr lang="en-US" sz="3200">
                <a:solidFill>
                  <a:schemeClr val="bg1"/>
                </a:solidFill>
                <a:latin typeface="Lato Black" panose="020F0A02020204030203" pitchFamily="34" charset="0"/>
                <a:cs typeface="Poppins" panose="00000500000000000000" pitchFamily="2" charset="0"/>
              </a:rPr>
              <a:t> invested C$140 million for a 19.9% stake in Magna Mining. </a:t>
            </a:r>
            <a:br>
              <a:rPr lang="en-US" sz="3200">
                <a:solidFill>
                  <a:schemeClr val="bg1"/>
                </a:solidFill>
                <a:latin typeface="Lato Black" panose="020F0A02020204030203" pitchFamily="34" charset="0"/>
                <a:cs typeface="Poppins" panose="00000500000000000000" pitchFamily="2" charset="0"/>
              </a:rPr>
            </a:br>
            <a:endParaRPr lang="en-US" sz="3200">
              <a:solidFill>
                <a:schemeClr val="bg1"/>
              </a:solidFill>
              <a:latin typeface="Lato Black" panose="020F0A02020204030203" pitchFamily="34" charset="0"/>
              <a:cs typeface="Poppins" panose="00000500000000000000" pitchFamily="2" charset="0"/>
            </a:endParaRPr>
          </a:p>
          <a:p>
            <a:r>
              <a:rPr lang="en-US" sz="3200">
                <a:solidFill>
                  <a:schemeClr val="bg1"/>
                </a:solidFill>
                <a:latin typeface="Lato Black" panose="020F0A02020204030203" pitchFamily="34" charset="0"/>
                <a:cs typeface="Poppins" panose="00000500000000000000" pitchFamily="2" charset="0"/>
              </a:rPr>
              <a:t>Significant polymetallic operating expertise; over 7 million </a:t>
            </a:r>
            <a:r>
              <a:rPr lang="en-US" sz="3200" err="1">
                <a:solidFill>
                  <a:schemeClr val="bg1"/>
                </a:solidFill>
                <a:latin typeface="Lato Black" panose="020F0A02020204030203" pitchFamily="34" charset="0"/>
                <a:cs typeface="Poppins" panose="00000500000000000000" pitchFamily="2" charset="0"/>
              </a:rPr>
              <a:t>tonnes</a:t>
            </a:r>
            <a:r>
              <a:rPr lang="en-US" sz="3200">
                <a:solidFill>
                  <a:schemeClr val="bg1"/>
                </a:solidFill>
                <a:latin typeface="Lato Black" panose="020F0A02020204030203" pitchFamily="34" charset="0"/>
                <a:cs typeface="Poppins" panose="00000500000000000000" pitchFamily="2" charset="0"/>
              </a:rPr>
              <a:t> of ore produced in 2025 across multiple operations. </a:t>
            </a:r>
            <a:br>
              <a:rPr lang="en-US" sz="3200">
                <a:solidFill>
                  <a:schemeClr val="bg1"/>
                </a:solidFill>
                <a:latin typeface="Lato Black" panose="020F0A02020204030203" pitchFamily="34" charset="0"/>
                <a:cs typeface="Poppins" panose="00000500000000000000" pitchFamily="2" charset="0"/>
              </a:rPr>
            </a:br>
            <a:endParaRPr lang="en-US" sz="3200">
              <a:solidFill>
                <a:schemeClr val="bg1"/>
              </a:solidFill>
              <a:latin typeface="Lato Black" panose="020F0A02020204030203" pitchFamily="34" charset="0"/>
              <a:cs typeface="Poppins" panose="00000500000000000000" pitchFamily="2" charset="0"/>
            </a:endParaRPr>
          </a:p>
          <a:p>
            <a:r>
              <a:rPr lang="en-US" sz="3200">
                <a:solidFill>
                  <a:schemeClr val="bg1"/>
                </a:solidFill>
                <a:latin typeface="Lato Black" panose="020F0A02020204030203" pitchFamily="34" charset="0"/>
                <a:cs typeface="Poppins" panose="00000500000000000000" pitchFamily="2" charset="0"/>
              </a:rPr>
              <a:t>Alignment of core values. </a:t>
            </a:r>
          </a:p>
        </p:txBody>
      </p:sp>
      <p:pic>
        <p:nvPicPr>
          <p:cNvPr id="12" name="Picture 11" descr="A white letter on a black background&#10;&#10;AI-generated content may be incorrect.">
            <a:extLst>
              <a:ext uri="{FF2B5EF4-FFF2-40B4-BE49-F238E27FC236}">
                <a16:creationId xmlns:a16="http://schemas.microsoft.com/office/drawing/2014/main" id="{8370BBCB-CCDA-6513-EF27-9778FD1E99E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8506" y="4021718"/>
            <a:ext cx="830699" cy="830699"/>
          </a:xfrm>
          <a:prstGeom prst="rect">
            <a:avLst/>
          </a:prstGeom>
        </p:spPr>
      </p:pic>
      <p:pic>
        <p:nvPicPr>
          <p:cNvPr id="15" name="Picture 14" descr="A white letter on a black background&#10;&#10;AI-generated content may be incorrect.">
            <a:extLst>
              <a:ext uri="{FF2B5EF4-FFF2-40B4-BE49-F238E27FC236}">
                <a16:creationId xmlns:a16="http://schemas.microsoft.com/office/drawing/2014/main" id="{0E46567D-51B8-61E0-8B61-D2C0920149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73732" y="5430670"/>
            <a:ext cx="830699" cy="830699"/>
          </a:xfrm>
          <a:prstGeom prst="rect">
            <a:avLst/>
          </a:prstGeom>
        </p:spPr>
      </p:pic>
      <p:pic>
        <p:nvPicPr>
          <p:cNvPr id="17" name="Picture 16" descr="A white letter on a black background&#10;&#10;AI-generated content may be incorrect.">
            <a:extLst>
              <a:ext uri="{FF2B5EF4-FFF2-40B4-BE49-F238E27FC236}">
                <a16:creationId xmlns:a16="http://schemas.microsoft.com/office/drawing/2014/main" id="{04997193-87CF-A521-390A-65AAE9B1B8B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3393" y="6877423"/>
            <a:ext cx="830699" cy="830699"/>
          </a:xfrm>
          <a:prstGeom prst="rect">
            <a:avLst/>
          </a:prstGeom>
        </p:spPr>
      </p:pic>
      <p:pic>
        <p:nvPicPr>
          <p:cNvPr id="19" name="Picture 18" descr="A white letter on a black background&#10;&#10;AI-generated content may be incorrect.">
            <a:extLst>
              <a:ext uri="{FF2B5EF4-FFF2-40B4-BE49-F238E27FC236}">
                <a16:creationId xmlns:a16="http://schemas.microsoft.com/office/drawing/2014/main" id="{65A33BCD-A120-251D-05EC-EA079FFBFE7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7456" y="8379974"/>
            <a:ext cx="830699" cy="830699"/>
          </a:xfrm>
          <a:prstGeom prst="rect">
            <a:avLst/>
          </a:prstGeom>
        </p:spPr>
      </p:pic>
      <p:sp>
        <p:nvSpPr>
          <p:cNvPr id="21" name="TextBox 20">
            <a:extLst>
              <a:ext uri="{FF2B5EF4-FFF2-40B4-BE49-F238E27FC236}">
                <a16:creationId xmlns:a16="http://schemas.microsoft.com/office/drawing/2014/main" id="{7B5C44B9-39B6-2EC1-E5B6-23FAD9F715AF}"/>
              </a:ext>
            </a:extLst>
          </p:cNvPr>
          <p:cNvSpPr txBox="1"/>
          <p:nvPr/>
        </p:nvSpPr>
        <p:spPr>
          <a:xfrm>
            <a:off x="548640" y="17300448"/>
            <a:ext cx="570990" cy="461665"/>
          </a:xfrm>
          <a:prstGeom prst="rect">
            <a:avLst/>
          </a:prstGeom>
          <a:noFill/>
        </p:spPr>
        <p:txBody>
          <a:bodyPr wrap="none">
            <a:spAutoFit/>
          </a:bodyPr>
          <a:lstStyle/>
          <a:p>
            <a:pPr>
              <a:defRPr sz="2400">
                <a:solidFill>
                  <a:srgbClr val="B4B9BE"/>
                </a:solidFill>
                <a:latin typeface="Poppins Bold"/>
              </a:defRPr>
            </a:pPr>
            <a:r>
              <a:rPr lang="en-CA"/>
              <a:t>30</a:t>
            </a:r>
            <a:endParaRPr/>
          </a:p>
        </p:txBody>
      </p:sp>
    </p:spTree>
    <p:extLst>
      <p:ext uri="{BB962C8B-B14F-4D97-AF65-F5344CB8AC3E}">
        <p14:creationId xmlns:p14="http://schemas.microsoft.com/office/powerpoint/2010/main" val="5834357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24A1E-E13D-F691-523C-99F1E94DEEE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66E10DF-0B25-9F4A-708F-FF63B47BB105}"/>
              </a:ext>
            </a:extLst>
          </p:cNvPr>
          <p:cNvPicPr>
            <a:picLocks noChangeAspect="1"/>
          </p:cNvPicPr>
          <p:nvPr/>
        </p:nvPicPr>
        <p:blipFill>
          <a:blip r:embed="rId3">
            <a:alphaModFix/>
          </a:blip>
          <a:srcRect l="18507" r="16872" b="27030"/>
          <a:stretch/>
        </p:blipFill>
        <p:spPr>
          <a:xfrm>
            <a:off x="1588" y="3"/>
            <a:ext cx="24384003" cy="18288000"/>
          </a:xfrm>
          <a:prstGeom prst="rect">
            <a:avLst/>
          </a:prstGeom>
        </p:spPr>
      </p:pic>
      <p:sp>
        <p:nvSpPr>
          <p:cNvPr id="16" name="Rectangle 15">
            <a:extLst>
              <a:ext uri="{FF2B5EF4-FFF2-40B4-BE49-F238E27FC236}">
                <a16:creationId xmlns:a16="http://schemas.microsoft.com/office/drawing/2014/main" id="{582BCD5F-35F4-E34B-FD7D-55D181F88BDF}"/>
              </a:ext>
            </a:extLst>
          </p:cNvPr>
          <p:cNvSpPr/>
          <p:nvPr/>
        </p:nvSpPr>
        <p:spPr>
          <a:xfrm>
            <a:off x="1591" y="5704322"/>
            <a:ext cx="24383997" cy="6047229"/>
          </a:xfrm>
          <a:prstGeom prst="rect">
            <a:avLst/>
          </a:prstGeom>
          <a:solidFill>
            <a:srgbClr val="F2F2F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071397"/>
            <a:r>
              <a:rPr lang="en-US" sz="3600">
                <a:latin typeface="Open Sans"/>
                <a:cs typeface="Open Sans"/>
              </a:rPr>
              <a:t> </a:t>
            </a:r>
            <a:endParaRPr lang="en-CA" sz="3600">
              <a:latin typeface="Open Sans"/>
              <a:cs typeface="Open Sans"/>
            </a:endParaRPr>
          </a:p>
        </p:txBody>
      </p:sp>
      <p:sp>
        <p:nvSpPr>
          <p:cNvPr id="20" name="TextBox 19">
            <a:extLst>
              <a:ext uri="{FF2B5EF4-FFF2-40B4-BE49-F238E27FC236}">
                <a16:creationId xmlns:a16="http://schemas.microsoft.com/office/drawing/2014/main" id="{B51A33F9-D41B-CD40-066F-4791A73DA8ED}"/>
              </a:ext>
            </a:extLst>
          </p:cNvPr>
          <p:cNvSpPr txBox="1"/>
          <p:nvPr/>
        </p:nvSpPr>
        <p:spPr>
          <a:xfrm>
            <a:off x="3618647" y="9144000"/>
            <a:ext cx="19193310" cy="1107996"/>
          </a:xfrm>
          <a:prstGeom prst="rect">
            <a:avLst/>
          </a:prstGeom>
          <a:noFill/>
        </p:spPr>
        <p:txBody>
          <a:bodyPr wrap="square" rtlCol="0">
            <a:spAutoFit/>
          </a:bodyPr>
          <a:lstStyle/>
          <a:p>
            <a:pPr algn="ctr"/>
            <a:r>
              <a:rPr lang="en-US" sz="6600">
                <a:solidFill>
                  <a:srgbClr val="141C44"/>
                </a:solidFill>
                <a:latin typeface="Lato Black" panose="020F0A02020204030203" pitchFamily="34" charset="0"/>
                <a:cs typeface="Poppins Black" panose="00000A00000000000000" pitchFamily="2" charset="0"/>
              </a:rPr>
              <a:t>SUDBURY’S CANADIAN MINING COMPANY</a:t>
            </a:r>
            <a:endParaRPr lang="en-CA" sz="6600">
              <a:solidFill>
                <a:srgbClr val="141C44"/>
              </a:solidFill>
              <a:latin typeface="Lato Black" panose="020F0A02020204030203" pitchFamily="34" charset="0"/>
              <a:cs typeface="Poppins Black" panose="00000A00000000000000" pitchFamily="2" charset="0"/>
            </a:endParaRPr>
          </a:p>
        </p:txBody>
      </p:sp>
      <p:pic>
        <p:nvPicPr>
          <p:cNvPr id="19" name="Picture 18" descr="Logo&#10;&#10;Description automatically generated">
            <a:extLst>
              <a:ext uri="{FF2B5EF4-FFF2-40B4-BE49-F238E27FC236}">
                <a16:creationId xmlns:a16="http://schemas.microsoft.com/office/drawing/2014/main" id="{12009ABA-520F-C516-3914-D47630C8A20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34793" y="6115423"/>
            <a:ext cx="12114309" cy="3028579"/>
          </a:xfrm>
          <a:prstGeom prst="rect">
            <a:avLst/>
          </a:prstGeom>
        </p:spPr>
      </p:pic>
      <p:sp>
        <p:nvSpPr>
          <p:cNvPr id="28" name="TextBox 27">
            <a:extLst>
              <a:ext uri="{FF2B5EF4-FFF2-40B4-BE49-F238E27FC236}">
                <a16:creationId xmlns:a16="http://schemas.microsoft.com/office/drawing/2014/main" id="{E25BCB03-8B74-C732-6773-F08B6A7E4273}"/>
              </a:ext>
            </a:extLst>
          </p:cNvPr>
          <p:cNvSpPr txBox="1"/>
          <p:nvPr/>
        </p:nvSpPr>
        <p:spPr>
          <a:xfrm>
            <a:off x="9999858" y="10206784"/>
            <a:ext cx="4236296" cy="1241237"/>
          </a:xfrm>
          <a:prstGeom prst="rect">
            <a:avLst/>
          </a:prstGeom>
          <a:noFill/>
        </p:spPr>
        <p:txBody>
          <a:bodyPr wrap="square" rtlCol="0">
            <a:spAutoFit/>
          </a:bodyPr>
          <a:lstStyle/>
          <a:p>
            <a:pPr algn="ctr"/>
            <a:r>
              <a:rPr lang="en-US" sz="3733" b="1">
                <a:solidFill>
                  <a:srgbClr val="141C44"/>
                </a:solidFill>
                <a:latin typeface="Lato Black" panose="020F0A02020204030203" pitchFamily="34" charset="0"/>
                <a:cs typeface="Poppins Black" panose="00000A00000000000000" pitchFamily="2" charset="0"/>
              </a:rPr>
              <a:t>TSX: NICU</a:t>
            </a:r>
          </a:p>
          <a:p>
            <a:pPr algn="ctr"/>
            <a:r>
              <a:rPr lang="en-US" sz="3733" b="1">
                <a:solidFill>
                  <a:srgbClr val="141C44"/>
                </a:solidFill>
                <a:latin typeface="Lato Black" panose="020F0A02020204030203" pitchFamily="34" charset="0"/>
                <a:cs typeface="Poppins Black" panose="00000A00000000000000" pitchFamily="2" charset="0"/>
              </a:rPr>
              <a:t>OTCQX: MGMNF</a:t>
            </a:r>
            <a:endParaRPr lang="en-CA" sz="3733" b="1">
              <a:solidFill>
                <a:srgbClr val="141C44"/>
              </a:solidFill>
              <a:latin typeface="Lato Black" panose="020F0A02020204030203" pitchFamily="34" charset="0"/>
              <a:cs typeface="Poppins Black" panose="00000A00000000000000" pitchFamily="2" charset="0"/>
            </a:endParaRPr>
          </a:p>
        </p:txBody>
      </p:sp>
      <p:sp>
        <p:nvSpPr>
          <p:cNvPr id="9" name="Rectangle 8">
            <a:extLst>
              <a:ext uri="{FF2B5EF4-FFF2-40B4-BE49-F238E27FC236}">
                <a16:creationId xmlns:a16="http://schemas.microsoft.com/office/drawing/2014/main" id="{4B58262D-2DF0-5FE1-BEA6-35EE84F0E617}"/>
              </a:ext>
            </a:extLst>
          </p:cNvPr>
          <p:cNvSpPr/>
          <p:nvPr/>
        </p:nvSpPr>
        <p:spPr>
          <a:xfrm rot="5400000">
            <a:off x="11393234" y="5314416"/>
            <a:ext cx="1606675" cy="24389963"/>
          </a:xfrm>
          <a:prstGeom prst="rect">
            <a:avLst/>
          </a:prstGeom>
          <a:solidFill>
            <a:srgbClr val="10253F"/>
          </a:solidFill>
          <a:ln>
            <a:solidFill>
              <a:srgbClr val="1025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27" name="TextBox 26">
            <a:extLst>
              <a:ext uri="{FF2B5EF4-FFF2-40B4-BE49-F238E27FC236}">
                <a16:creationId xmlns:a16="http://schemas.microsoft.com/office/drawing/2014/main" id="{77256572-B33B-1936-6E75-E221C9A1132E}"/>
              </a:ext>
            </a:extLst>
          </p:cNvPr>
          <p:cNvSpPr txBox="1"/>
          <p:nvPr/>
        </p:nvSpPr>
        <p:spPr>
          <a:xfrm>
            <a:off x="235974" y="17098547"/>
            <a:ext cx="6763205" cy="646331"/>
          </a:xfrm>
          <a:prstGeom prst="rect">
            <a:avLst/>
          </a:prstGeom>
          <a:noFill/>
        </p:spPr>
        <p:txBody>
          <a:bodyPr wrap="square" rtlCol="0">
            <a:spAutoFit/>
          </a:bodyPr>
          <a:lstStyle/>
          <a:p>
            <a:r>
              <a:rPr lang="en-US" sz="3600" b="1">
                <a:solidFill>
                  <a:schemeClr val="bg1"/>
                </a:solidFill>
                <a:latin typeface="Lato Black" panose="020F0A02020204030203" pitchFamily="34" charset="0"/>
                <a:cs typeface="Poppins" panose="00000500000000000000" pitchFamily="2" charset="0"/>
              </a:rPr>
              <a:t>www.magnamining.com </a:t>
            </a:r>
            <a:endParaRPr lang="en-CA" sz="3600" b="1">
              <a:solidFill>
                <a:schemeClr val="bg1"/>
              </a:solidFill>
              <a:latin typeface="Lato Black" panose="020F0A02020204030203" pitchFamily="34" charset="0"/>
              <a:cs typeface="Poppins" panose="00000500000000000000" pitchFamily="2" charset="0"/>
            </a:endParaRPr>
          </a:p>
        </p:txBody>
      </p:sp>
      <p:sp>
        <p:nvSpPr>
          <p:cNvPr id="22" name="TextBox 21">
            <a:extLst>
              <a:ext uri="{FF2B5EF4-FFF2-40B4-BE49-F238E27FC236}">
                <a16:creationId xmlns:a16="http://schemas.microsoft.com/office/drawing/2014/main" id="{689BBB28-BBCF-2C0C-CF89-67DB352720C2}"/>
              </a:ext>
            </a:extLst>
          </p:cNvPr>
          <p:cNvSpPr txBox="1"/>
          <p:nvPr/>
        </p:nvSpPr>
        <p:spPr>
          <a:xfrm>
            <a:off x="6958205" y="16939006"/>
            <a:ext cx="6763205" cy="913199"/>
          </a:xfrm>
          <a:prstGeom prst="rect">
            <a:avLst/>
          </a:prstGeom>
          <a:noFill/>
        </p:spPr>
        <p:txBody>
          <a:bodyPr wrap="square" rtlCol="0">
            <a:spAutoFit/>
          </a:bodyPr>
          <a:lstStyle/>
          <a:p>
            <a:r>
              <a:rPr lang="en-US" sz="2667">
                <a:solidFill>
                  <a:schemeClr val="bg1"/>
                </a:solidFill>
                <a:latin typeface="Lato Black" panose="020F0A02020204030203" pitchFamily="34" charset="0"/>
                <a:cs typeface="Poppins Medium" panose="00000600000000000000" pitchFamily="2" charset="0"/>
              </a:rPr>
              <a:t>Jason Jessup, CEO </a:t>
            </a:r>
          </a:p>
          <a:p>
            <a:r>
              <a:rPr lang="en-US" sz="2667">
                <a:solidFill>
                  <a:schemeClr val="bg1"/>
                </a:solidFill>
                <a:latin typeface="Lato Black" panose="020F0A02020204030203" pitchFamily="34" charset="0"/>
                <a:cs typeface="Poppins Medium" panose="00000600000000000000" pitchFamily="2" charset="0"/>
                <a:hlinkClick r:id="rId5">
                  <a:extLst>
                    <a:ext uri="{A12FA001-AC4F-418D-AE19-62706E023703}">
                      <ahyp:hlinkClr xmlns:ahyp="http://schemas.microsoft.com/office/drawing/2018/hyperlinkcolor" val="tx"/>
                    </a:ext>
                  </a:extLst>
                </a:hlinkClick>
              </a:rPr>
              <a:t>Jason.Jessup@magnamining.com</a:t>
            </a:r>
            <a:endParaRPr lang="en-US" sz="2667">
              <a:solidFill>
                <a:schemeClr val="bg1"/>
              </a:solidFill>
              <a:latin typeface="Lato Black" panose="020F0A02020204030203" pitchFamily="34" charset="0"/>
              <a:cs typeface="Poppins Medium" panose="00000600000000000000" pitchFamily="2" charset="0"/>
            </a:endParaRPr>
          </a:p>
        </p:txBody>
      </p:sp>
      <p:sp>
        <p:nvSpPr>
          <p:cNvPr id="23" name="TextBox 22">
            <a:extLst>
              <a:ext uri="{FF2B5EF4-FFF2-40B4-BE49-F238E27FC236}">
                <a16:creationId xmlns:a16="http://schemas.microsoft.com/office/drawing/2014/main" id="{25FAF306-B82B-FDA0-3258-0259E92F0E0D}"/>
              </a:ext>
            </a:extLst>
          </p:cNvPr>
          <p:cNvSpPr txBox="1"/>
          <p:nvPr/>
        </p:nvSpPr>
        <p:spPr>
          <a:xfrm>
            <a:off x="14354485" y="16939007"/>
            <a:ext cx="6149440" cy="913199"/>
          </a:xfrm>
          <a:prstGeom prst="rect">
            <a:avLst/>
          </a:prstGeom>
          <a:noFill/>
        </p:spPr>
        <p:txBody>
          <a:bodyPr wrap="none" rtlCol="0">
            <a:spAutoFit/>
          </a:bodyPr>
          <a:lstStyle/>
          <a:p>
            <a:r>
              <a:rPr lang="en-US" sz="2667">
                <a:solidFill>
                  <a:schemeClr val="bg1"/>
                </a:solidFill>
                <a:latin typeface="Lato Black" panose="020F0A02020204030203" pitchFamily="34" charset="0"/>
                <a:cs typeface="Poppins Medium" panose="00000600000000000000" pitchFamily="2" charset="0"/>
              </a:rPr>
              <a:t>Paul Fowler</a:t>
            </a:r>
            <a:r>
              <a:rPr lang="en-CA" sz="2667">
                <a:solidFill>
                  <a:schemeClr val="bg1"/>
                </a:solidFill>
                <a:latin typeface="Lato Black" panose="020F0A02020204030203" pitchFamily="34" charset="0"/>
                <a:cs typeface="Poppins Medium" panose="00000600000000000000" pitchFamily="2" charset="0"/>
              </a:rPr>
              <a:t>, Executive Vice President </a:t>
            </a:r>
          </a:p>
          <a:p>
            <a:r>
              <a:rPr lang="en-CA" sz="2667">
                <a:solidFill>
                  <a:schemeClr val="bg1"/>
                </a:solidFill>
                <a:latin typeface="Lato Black" panose="020F0A02020204030203" pitchFamily="34" charset="0"/>
                <a:cs typeface="Poppins Medium" panose="00000600000000000000" pitchFamily="2" charset="0"/>
                <a:hlinkClick r:id="rId6">
                  <a:extLst>
                    <a:ext uri="{A12FA001-AC4F-418D-AE19-62706E023703}">
                      <ahyp:hlinkClr xmlns:ahyp="http://schemas.microsoft.com/office/drawing/2018/hyperlinkcolor" val="tx"/>
                    </a:ext>
                  </a:extLst>
                </a:hlinkClick>
              </a:rPr>
              <a:t>Paul.Fowler@magnamining.com</a:t>
            </a:r>
            <a:endParaRPr lang="en-CA" sz="2667">
              <a:solidFill>
                <a:schemeClr val="bg1"/>
              </a:solidFill>
              <a:latin typeface="Lato Black" panose="020F0A02020204030203" pitchFamily="34" charset="0"/>
              <a:cs typeface="Poppins Medium" panose="00000600000000000000" pitchFamily="2" charset="0"/>
            </a:endParaRPr>
          </a:p>
        </p:txBody>
      </p:sp>
      <p:pic>
        <p:nvPicPr>
          <p:cNvPr id="3" name="Picture 2">
            <a:extLst>
              <a:ext uri="{FF2B5EF4-FFF2-40B4-BE49-F238E27FC236}">
                <a16:creationId xmlns:a16="http://schemas.microsoft.com/office/drawing/2014/main" id="{0EA039E3-A6A5-7080-BC8F-288D34A9C05A}"/>
              </a:ext>
            </a:extLst>
          </p:cNvPr>
          <p:cNvPicPr>
            <a:picLocks noChangeAspect="1"/>
          </p:cNvPicPr>
          <p:nvPr/>
        </p:nvPicPr>
        <p:blipFill>
          <a:blip r:embed="rId7"/>
          <a:stretch>
            <a:fillRect/>
          </a:stretch>
        </p:blipFill>
        <p:spPr>
          <a:xfrm>
            <a:off x="23142526" y="17290227"/>
            <a:ext cx="715739" cy="715739"/>
          </a:xfrm>
          <a:prstGeom prst="rect">
            <a:avLst/>
          </a:prstGeom>
        </p:spPr>
      </p:pic>
      <p:pic>
        <p:nvPicPr>
          <p:cNvPr id="4" name="Picture 3">
            <a:extLst>
              <a:ext uri="{FF2B5EF4-FFF2-40B4-BE49-F238E27FC236}">
                <a16:creationId xmlns:a16="http://schemas.microsoft.com/office/drawing/2014/main" id="{88F1E9AC-76FE-8BF9-2920-0242BF552B2C}"/>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0730566" y="17234151"/>
            <a:ext cx="1324635" cy="827896"/>
          </a:xfrm>
          <a:prstGeom prst="rect">
            <a:avLst/>
          </a:prstGeom>
        </p:spPr>
      </p:pic>
      <p:pic>
        <p:nvPicPr>
          <p:cNvPr id="10" name="Picture 9">
            <a:extLst>
              <a:ext uri="{FF2B5EF4-FFF2-40B4-BE49-F238E27FC236}">
                <a16:creationId xmlns:a16="http://schemas.microsoft.com/office/drawing/2014/main" id="{CA8D3101-8485-A6C2-6534-5036D41969E5}"/>
              </a:ext>
            </a:extLst>
          </p:cNvPr>
          <p:cNvPicPr>
            <a:picLocks noChangeAspect="1"/>
          </p:cNvPicPr>
          <p:nvPr/>
        </p:nvPicPr>
        <p:blipFill>
          <a:blip r:embed="rId9"/>
          <a:stretch>
            <a:fillRect/>
          </a:stretch>
        </p:blipFill>
        <p:spPr>
          <a:xfrm>
            <a:off x="22079586" y="17214979"/>
            <a:ext cx="732371" cy="827899"/>
          </a:xfrm>
          <a:prstGeom prst="rect">
            <a:avLst/>
          </a:prstGeom>
        </p:spPr>
      </p:pic>
    </p:spTree>
    <p:extLst>
      <p:ext uri="{BB962C8B-B14F-4D97-AF65-F5344CB8AC3E}">
        <p14:creationId xmlns:p14="http://schemas.microsoft.com/office/powerpoint/2010/main" val="3371675687"/>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9AFC352A-544B-1794-2971-D6D6703E66AB}"/>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7770C153-9DC1-CEA7-FE17-397AE9316B13}"/>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55BA1998-183E-5A70-380F-6E502838E887}"/>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75046640-1E65-33A6-CBEB-8F56B5FD02D1}"/>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0030A604-8AC5-0867-DA2C-2FD28CC3C370}"/>
              </a:ext>
            </a:extLst>
          </p:cNvPr>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MAGNA MINING</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Leadership</a:t>
            </a:r>
            <a:endParaRPr lang="en-US" sz="7600">
              <a:solidFill>
                <a:srgbClr val="DED0B9"/>
              </a:solidFill>
              <a:latin typeface="Lato Black" panose="020F0A02020204030203" pitchFamily="34" charset="0"/>
            </a:endParaRPr>
          </a:p>
        </p:txBody>
      </p:sp>
      <p:sp>
        <p:nvSpPr>
          <p:cNvPr id="4" name="TextBox 3">
            <a:extLst>
              <a:ext uri="{FF2B5EF4-FFF2-40B4-BE49-F238E27FC236}">
                <a16:creationId xmlns:a16="http://schemas.microsoft.com/office/drawing/2014/main" id="{9AE68D15-5FC2-3A52-F8DE-7A057E708405}"/>
              </a:ext>
            </a:extLst>
          </p:cNvPr>
          <p:cNvSpPr txBox="1"/>
          <p:nvPr/>
        </p:nvSpPr>
        <p:spPr>
          <a:xfrm>
            <a:off x="3288051" y="3261028"/>
            <a:ext cx="20613019" cy="1005532"/>
          </a:xfrm>
          <a:prstGeom prst="rect">
            <a:avLst/>
          </a:prstGeom>
          <a:noFill/>
        </p:spPr>
        <p:txBody>
          <a:bodyPr wrap="square" lIns="182880" tIns="91440" rIns="182880" bIns="91440" rtlCol="0" anchor="t">
            <a:spAutoFit/>
          </a:bodyPr>
          <a:lstStyle/>
          <a:p>
            <a:pPr algn="just"/>
            <a:r>
              <a:rPr lang="en-US" sz="2667">
                <a:solidFill>
                  <a:schemeClr val="bg1"/>
                </a:solidFill>
                <a:latin typeface="Lato" panose="020F0502020204030203" pitchFamily="34" charset="0"/>
                <a:cs typeface="Arial" panose="020B0604020202020204" pitchFamily="34" charset="0"/>
              </a:rPr>
              <a:t>Jason has over 25 years of experience in the mining industry comprising operations management, corporate development and project evaluation. Formerly FNX Mining, Sandstorm Gold, Premier Royalty, and INCO.</a:t>
            </a:r>
          </a:p>
        </p:txBody>
      </p:sp>
      <p:sp>
        <p:nvSpPr>
          <p:cNvPr id="5" name="object 30">
            <a:extLst>
              <a:ext uri="{FF2B5EF4-FFF2-40B4-BE49-F238E27FC236}">
                <a16:creationId xmlns:a16="http://schemas.microsoft.com/office/drawing/2014/main" id="{3142E024-9F01-FCF2-0490-FEFA0C4DC266}"/>
              </a:ext>
            </a:extLst>
          </p:cNvPr>
          <p:cNvSpPr txBox="1"/>
          <p:nvPr/>
        </p:nvSpPr>
        <p:spPr>
          <a:xfrm>
            <a:off x="3441137" y="2789337"/>
            <a:ext cx="12019032" cy="476990"/>
          </a:xfrm>
          <a:prstGeom prst="rect">
            <a:avLst/>
          </a:prstGeom>
        </p:spPr>
        <p:txBody>
          <a:bodyPr vert="horz" wrap="square" lIns="0" tIns="25400" rIns="0" bIns="0" rtlCol="0">
            <a:spAutoFit/>
          </a:bodyPr>
          <a:lstStyle/>
          <a:p>
            <a:pPr marL="25400" marR="10160"/>
            <a:r>
              <a:rPr lang="en-CA" sz="2933" b="1">
                <a:solidFill>
                  <a:schemeClr val="bg1"/>
                </a:solidFill>
                <a:latin typeface="Lato Black" panose="020F0A02020204030203" pitchFamily="34" charset="0"/>
                <a:cs typeface="Arial" panose="020B0604020202020204" pitchFamily="34" charset="0"/>
              </a:rPr>
              <a:t>Jason Jessup, MBA – Chief Executive Officer &amp; Director</a:t>
            </a:r>
          </a:p>
        </p:txBody>
      </p:sp>
      <p:sp>
        <p:nvSpPr>
          <p:cNvPr id="6" name="TextBox 5">
            <a:extLst>
              <a:ext uri="{FF2B5EF4-FFF2-40B4-BE49-F238E27FC236}">
                <a16:creationId xmlns:a16="http://schemas.microsoft.com/office/drawing/2014/main" id="{AD309EE6-5427-8C0B-2587-038C090CBD50}"/>
              </a:ext>
            </a:extLst>
          </p:cNvPr>
          <p:cNvSpPr txBox="1"/>
          <p:nvPr/>
        </p:nvSpPr>
        <p:spPr>
          <a:xfrm>
            <a:off x="3388120" y="4540561"/>
            <a:ext cx="7645312" cy="476990"/>
          </a:xfrm>
          <a:prstGeom prst="rect">
            <a:avLst/>
          </a:prstGeom>
        </p:spPr>
        <p:txBody>
          <a:bodyPr vert="horz" wrap="square" lIns="0" tIns="25400" rIns="0" bIns="0" rtlCol="0">
            <a:spAutoFit/>
          </a:bodyPr>
          <a:lstStyle>
            <a:defPPr>
              <a:defRPr lang="en-US"/>
            </a:defPPr>
            <a:lvl1pPr marL="9525" marR="3810">
              <a:defRPr sz="1100" b="1">
                <a:solidFill>
                  <a:srgbClr val="10253F"/>
                </a:solidFill>
                <a:latin typeface="Aptos" panose="020B0004020202020204" pitchFamily="34" charset="0"/>
                <a:cs typeface="Arial" panose="020B0604020202020204" pitchFamily="34" charset="0"/>
              </a:defRPr>
            </a:lvl1pPr>
          </a:lstStyle>
          <a:p>
            <a:r>
              <a:rPr lang="en-US" sz="2933">
                <a:solidFill>
                  <a:schemeClr val="bg1"/>
                </a:solidFill>
                <a:latin typeface="Lato Black" panose="020F0A02020204030203" pitchFamily="34" charset="0"/>
              </a:rPr>
              <a:t>Paul Fowler, CFA – </a:t>
            </a:r>
            <a:r>
              <a:rPr lang="en-CA" sz="2933">
                <a:solidFill>
                  <a:schemeClr val="bg1"/>
                </a:solidFill>
                <a:latin typeface="Lato Black" panose="020F0A02020204030203" pitchFamily="34" charset="0"/>
              </a:rPr>
              <a:t>Executive Vice President</a:t>
            </a:r>
          </a:p>
        </p:txBody>
      </p:sp>
      <p:sp>
        <p:nvSpPr>
          <p:cNvPr id="7" name="TextBox 6">
            <a:extLst>
              <a:ext uri="{FF2B5EF4-FFF2-40B4-BE49-F238E27FC236}">
                <a16:creationId xmlns:a16="http://schemas.microsoft.com/office/drawing/2014/main" id="{515CAC33-ED7C-C7B5-7CF6-50835CAD183F}"/>
              </a:ext>
            </a:extLst>
          </p:cNvPr>
          <p:cNvSpPr txBox="1"/>
          <p:nvPr/>
        </p:nvSpPr>
        <p:spPr>
          <a:xfrm>
            <a:off x="3208757" y="4955628"/>
            <a:ext cx="20849184" cy="1415965"/>
          </a:xfrm>
          <a:prstGeom prst="rect">
            <a:avLst/>
          </a:prstGeom>
          <a:noFill/>
        </p:spPr>
        <p:txBody>
          <a:bodyPr wrap="square" lIns="182880" tIns="91440" rIns="182880" bIns="91440" rtlCol="0" anchor="t">
            <a:spAutoFit/>
          </a:bodyPr>
          <a:lstStyle>
            <a:defPPr>
              <a:defRPr lang="en-US"/>
            </a:defPPr>
            <a:lvl1pPr algn="just">
              <a:defRPr sz="1000">
                <a:solidFill>
                  <a:srgbClr val="10253F"/>
                </a:solidFill>
                <a:latin typeface="Aptos" panose="020B0004020202020204" pitchFamily="34" charset="0"/>
                <a:cs typeface="Arial" panose="020B0604020202020204" pitchFamily="34" charset="0"/>
              </a:defRPr>
            </a:lvl1pPr>
          </a:lstStyle>
          <a:p>
            <a:r>
              <a:rPr lang="en-US" sz="2667">
                <a:solidFill>
                  <a:schemeClr val="bg1"/>
                </a:solidFill>
                <a:latin typeface="Lato" panose="020F0502020204030203" pitchFamily="34" charset="0"/>
              </a:rPr>
              <a:t>Paul is an experienced Mining Executive and has worked with publicly-listed Canadian mining companies for over 20 years. He has extensive experience in Corporate Development, Marketing, M&amp;A, &amp; Capital Raising, and most recently worked in Corporate Development roles for Reunion Gold and Benz Mining.  </a:t>
            </a:r>
          </a:p>
        </p:txBody>
      </p:sp>
      <p:sp>
        <p:nvSpPr>
          <p:cNvPr id="8" name="TextBox 7">
            <a:extLst>
              <a:ext uri="{FF2B5EF4-FFF2-40B4-BE49-F238E27FC236}">
                <a16:creationId xmlns:a16="http://schemas.microsoft.com/office/drawing/2014/main" id="{F1A0EFE6-C765-1E93-A79A-34955E619C9B}"/>
              </a:ext>
            </a:extLst>
          </p:cNvPr>
          <p:cNvSpPr txBox="1"/>
          <p:nvPr/>
        </p:nvSpPr>
        <p:spPr>
          <a:xfrm>
            <a:off x="3403515" y="6690433"/>
            <a:ext cx="9642581" cy="476990"/>
          </a:xfrm>
          <a:prstGeom prst="rect">
            <a:avLst/>
          </a:prstGeom>
        </p:spPr>
        <p:txBody>
          <a:bodyPr vert="horz" wrap="square" lIns="0" tIns="25400" rIns="0" bIns="0" rtlCol="0">
            <a:spAutoFit/>
          </a:bodyPr>
          <a:lstStyle>
            <a:defPPr>
              <a:defRPr lang="en-US"/>
            </a:defPPr>
            <a:lvl1pPr marL="9525" marR="3810">
              <a:defRPr sz="1100" b="1">
                <a:solidFill>
                  <a:srgbClr val="10253F"/>
                </a:solidFill>
                <a:latin typeface="Aptos" panose="020B0004020202020204" pitchFamily="34" charset="0"/>
                <a:cs typeface="Arial" panose="020B0604020202020204" pitchFamily="34" charset="0"/>
              </a:defRPr>
            </a:lvl1pPr>
          </a:lstStyle>
          <a:p>
            <a:r>
              <a:rPr lang="en-CA" sz="2933">
                <a:solidFill>
                  <a:schemeClr val="bg1"/>
                </a:solidFill>
                <a:latin typeface="Lato Black" panose="020F0A02020204030203" pitchFamily="34" charset="0"/>
              </a:rPr>
              <a:t>Jeff Huffman, MBA, PMP – Chief Operating Officer</a:t>
            </a:r>
          </a:p>
        </p:txBody>
      </p:sp>
      <p:sp>
        <p:nvSpPr>
          <p:cNvPr id="9" name="TextBox 8">
            <a:extLst>
              <a:ext uri="{FF2B5EF4-FFF2-40B4-BE49-F238E27FC236}">
                <a16:creationId xmlns:a16="http://schemas.microsoft.com/office/drawing/2014/main" id="{50E20951-0670-AB9F-6E4D-9A52BABE00CF}"/>
              </a:ext>
            </a:extLst>
          </p:cNvPr>
          <p:cNvSpPr txBox="1"/>
          <p:nvPr/>
        </p:nvSpPr>
        <p:spPr>
          <a:xfrm>
            <a:off x="3280267" y="9193471"/>
            <a:ext cx="13869989" cy="543675"/>
          </a:xfrm>
          <a:prstGeom prst="rect">
            <a:avLst/>
          </a:prstGeom>
          <a:noFill/>
        </p:spPr>
        <p:txBody>
          <a:bodyPr wrap="square">
            <a:spAutoFit/>
          </a:bodyPr>
          <a:lstStyle/>
          <a:p>
            <a:r>
              <a:rPr lang="en-CA" sz="2933" b="1">
                <a:solidFill>
                  <a:schemeClr val="bg1"/>
                </a:solidFill>
                <a:latin typeface="Lato Black" panose="020F0A02020204030203" pitchFamily="34" charset="0"/>
                <a:ea typeface="Calibri" panose="020F0502020204030204" pitchFamily="34" charset="0"/>
                <a:cs typeface="Arial" panose="020B0604020202020204" pitchFamily="34" charset="0"/>
              </a:rPr>
              <a:t>David King, M.Sc., </a:t>
            </a:r>
            <a:r>
              <a:rPr lang="en-CA" sz="2933" b="1" err="1">
                <a:solidFill>
                  <a:schemeClr val="bg1"/>
                </a:solidFill>
                <a:latin typeface="Lato Black" panose="020F0A02020204030203" pitchFamily="34" charset="0"/>
                <a:ea typeface="Calibri" panose="020F0502020204030204" pitchFamily="34" charset="0"/>
                <a:cs typeface="Arial" panose="020B0604020202020204" pitchFamily="34" charset="0"/>
              </a:rPr>
              <a:t>P.Geo</a:t>
            </a:r>
            <a:r>
              <a:rPr lang="en-CA" sz="2933" b="1">
                <a:solidFill>
                  <a:schemeClr val="bg1"/>
                </a:solidFill>
                <a:latin typeface="Lato Black" panose="020F0A02020204030203" pitchFamily="34" charset="0"/>
                <a:ea typeface="Calibri" panose="020F0502020204030204" pitchFamily="34" charset="0"/>
                <a:cs typeface="Arial" panose="020B0604020202020204" pitchFamily="34" charset="0"/>
              </a:rPr>
              <a:t>. - </a:t>
            </a:r>
            <a:r>
              <a:rPr lang="en-CA" sz="2933" b="1">
                <a:solidFill>
                  <a:schemeClr val="bg1"/>
                </a:solidFill>
                <a:latin typeface="Lato Black" panose="020F0A02020204030203" pitchFamily="34" charset="0"/>
                <a:cs typeface="Arial" panose="020B0604020202020204" pitchFamily="34" charset="0"/>
              </a:rPr>
              <a:t>Senior</a:t>
            </a:r>
            <a:r>
              <a:rPr lang="en-CA" sz="2933" b="1">
                <a:solidFill>
                  <a:schemeClr val="bg1"/>
                </a:solidFill>
                <a:latin typeface="Lato Black" panose="020F0A02020204030203" pitchFamily="34" charset="0"/>
                <a:ea typeface="Calibri" panose="020F0502020204030204" pitchFamily="34" charset="0"/>
                <a:cs typeface="Arial" panose="020B0604020202020204" pitchFamily="34" charset="0"/>
              </a:rPr>
              <a:t> Vice President, Exploration &amp; Geoscience </a:t>
            </a:r>
          </a:p>
        </p:txBody>
      </p:sp>
      <p:sp>
        <p:nvSpPr>
          <p:cNvPr id="10" name="TextBox 9">
            <a:extLst>
              <a:ext uri="{FF2B5EF4-FFF2-40B4-BE49-F238E27FC236}">
                <a16:creationId xmlns:a16="http://schemas.microsoft.com/office/drawing/2014/main" id="{032EA2BC-419A-53B3-F35B-8BC8C310A422}"/>
              </a:ext>
            </a:extLst>
          </p:cNvPr>
          <p:cNvSpPr txBox="1"/>
          <p:nvPr/>
        </p:nvSpPr>
        <p:spPr>
          <a:xfrm>
            <a:off x="3218596" y="9729053"/>
            <a:ext cx="20849293" cy="1415965"/>
          </a:xfrm>
          <a:prstGeom prst="rect">
            <a:avLst/>
          </a:prstGeom>
          <a:noFill/>
        </p:spPr>
        <p:txBody>
          <a:bodyPr wrap="square" lIns="182880" tIns="91440" rIns="182880" bIns="91440" rtlCol="0" anchor="t">
            <a:spAutoFit/>
          </a:bodyPr>
          <a:lstStyle>
            <a:defPPr>
              <a:defRPr lang="en-US"/>
            </a:defPPr>
            <a:lvl1pPr algn="just">
              <a:defRPr sz="1000">
                <a:solidFill>
                  <a:srgbClr val="10253F"/>
                </a:solidFill>
              </a:defRPr>
            </a:lvl1pPr>
          </a:lstStyle>
          <a:p>
            <a:r>
              <a:rPr lang="en-CA" sz="2667">
                <a:solidFill>
                  <a:schemeClr val="bg1"/>
                </a:solidFill>
                <a:latin typeface="Lato" panose="020F0502020204030203" pitchFamily="34" charset="0"/>
                <a:cs typeface="Arial" panose="020B0604020202020204" pitchFamily="34" charset="0"/>
              </a:rPr>
              <a:t>David is a registered professional geologist with more than 25 years of base and precious metal experience, focused on both mining production and exploration. Mr. King most recently served as Vice President, Exploration and Geoscience for TMAC Resources Inc, and prior to that was Senior Manager, Geoscience and Mineral Resources of KGHM International Ltd (previously FNX Mining Company). </a:t>
            </a:r>
          </a:p>
        </p:txBody>
      </p:sp>
      <p:sp>
        <p:nvSpPr>
          <p:cNvPr id="11" name="TextBox 10">
            <a:extLst>
              <a:ext uri="{FF2B5EF4-FFF2-40B4-BE49-F238E27FC236}">
                <a16:creationId xmlns:a16="http://schemas.microsoft.com/office/drawing/2014/main" id="{5903720D-1927-3F75-0EE4-FF4DD2696B24}"/>
              </a:ext>
            </a:extLst>
          </p:cNvPr>
          <p:cNvSpPr txBox="1"/>
          <p:nvPr/>
        </p:nvSpPr>
        <p:spPr>
          <a:xfrm>
            <a:off x="3274269" y="7126640"/>
            <a:ext cx="20835733" cy="1826397"/>
          </a:xfrm>
          <a:prstGeom prst="rect">
            <a:avLst/>
          </a:prstGeom>
          <a:noFill/>
        </p:spPr>
        <p:txBody>
          <a:bodyPr wrap="square" lIns="182880" tIns="91440" rIns="182880" bIns="91440" rtlCol="0" anchor="t">
            <a:spAutoFit/>
          </a:bodyPr>
          <a:lstStyle>
            <a:defPPr>
              <a:defRPr lang="en-US"/>
            </a:defPPr>
            <a:lvl1pPr algn="just">
              <a:defRPr sz="1000">
                <a:solidFill>
                  <a:srgbClr val="10253F"/>
                </a:solidFill>
              </a:defRPr>
            </a:lvl1pPr>
          </a:lstStyle>
          <a:p>
            <a:r>
              <a:rPr lang="en-CA" sz="2667">
                <a:solidFill>
                  <a:schemeClr val="bg1"/>
                </a:solidFill>
                <a:latin typeface="Lato" panose="020F0502020204030203" pitchFamily="34" charset="0"/>
                <a:cs typeface="Arial" panose="020B0604020202020204" pitchFamily="34" charset="0"/>
              </a:rPr>
              <a:t>Jeff is an experienced mining executive with over 20 years in operations management, project management and underground mine building. Jeff most recently served  as President &amp; COO of Dumas Contracting Ltd., a well-recognized,  international underground mine contracting company.  Jeff is a graduate of the Haileybury School of Mines, received his MBA from Athabasca University and is a registered Project Management Professional (PMP).</a:t>
            </a:r>
          </a:p>
        </p:txBody>
      </p:sp>
      <p:cxnSp>
        <p:nvCxnSpPr>
          <p:cNvPr id="12" name="Straight Connector 11">
            <a:extLst>
              <a:ext uri="{FF2B5EF4-FFF2-40B4-BE49-F238E27FC236}">
                <a16:creationId xmlns:a16="http://schemas.microsoft.com/office/drawing/2014/main" id="{C94FB27B-75C7-0731-D37D-E7638FFBBA6E}"/>
              </a:ext>
            </a:extLst>
          </p:cNvPr>
          <p:cNvCxnSpPr>
            <a:cxnSpLocks/>
          </p:cNvCxnSpPr>
          <p:nvPr/>
        </p:nvCxnSpPr>
        <p:spPr>
          <a:xfrm flipV="1">
            <a:off x="1800643" y="18288001"/>
            <a:ext cx="22617904" cy="2035"/>
          </a:xfrm>
          <a:prstGeom prst="line">
            <a:avLst/>
          </a:prstGeom>
          <a:ln w="3175">
            <a:solidFill>
              <a:srgbClr val="10253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D4B1FEB-CA1B-FB5D-DB68-9CB39D868720}"/>
              </a:ext>
            </a:extLst>
          </p:cNvPr>
          <p:cNvCxnSpPr>
            <a:cxnSpLocks/>
          </p:cNvCxnSpPr>
          <p:nvPr/>
        </p:nvCxnSpPr>
        <p:spPr>
          <a:xfrm flipV="1">
            <a:off x="2947383" y="3787456"/>
            <a:ext cx="21371933" cy="27819"/>
          </a:xfrm>
          <a:prstGeom prst="line">
            <a:avLst/>
          </a:prstGeom>
          <a:ln w="3175">
            <a:solidFill>
              <a:srgbClr val="10253F"/>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28E8E18D-BEEC-FD4D-77BE-C04738830565}"/>
              </a:ext>
            </a:extLst>
          </p:cNvPr>
          <p:cNvSpPr txBox="1"/>
          <p:nvPr/>
        </p:nvSpPr>
        <p:spPr>
          <a:xfrm>
            <a:off x="3280127" y="11921171"/>
            <a:ext cx="20921112" cy="1734064"/>
          </a:xfrm>
          <a:prstGeom prst="rect">
            <a:avLst/>
          </a:prstGeom>
          <a:noFill/>
        </p:spPr>
        <p:txBody>
          <a:bodyPr wrap="square">
            <a:spAutoFit/>
          </a:bodyPr>
          <a:lstStyle/>
          <a:p>
            <a:pPr marL="25400" marR="10160" algn="just"/>
            <a:r>
              <a:rPr lang="en-CA" sz="2667">
                <a:solidFill>
                  <a:schemeClr val="bg1"/>
                </a:solidFill>
                <a:latin typeface="Lato" panose="020F0502020204030203" pitchFamily="34" charset="0"/>
                <a:ea typeface="Times New Roman" panose="02020603050405020304" pitchFamily="18" charset="0"/>
                <a:cs typeface="Arial" panose="020B0604020202020204" pitchFamily="34" charset="0"/>
              </a:rPr>
              <a:t>Scott has over 25 years of experience in finance roles in the mining sector.  He most recently held the position of Chief Financial Officer at Wesdome Gold Mines Ltd., where he was responsible for all accounting functions, reporting, business strategy and risk management.  Mr. Gilbert is a Chartered Professional Accountant and holds a Bachelor of Business Administration Degree from Lakehead University with a major in accounting.</a:t>
            </a:r>
            <a:endParaRPr lang="en-CA" sz="2667">
              <a:solidFill>
                <a:schemeClr val="bg1"/>
              </a:solidFill>
              <a:latin typeface="Lato" panose="020F0502020204030203" pitchFamily="34" charset="0"/>
              <a:ea typeface="Calibri" panose="020F050202020403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EDC10B5A-3142-0193-FB56-004FA7EA1872}"/>
              </a:ext>
            </a:extLst>
          </p:cNvPr>
          <p:cNvSpPr txBox="1"/>
          <p:nvPr/>
        </p:nvSpPr>
        <p:spPr>
          <a:xfrm>
            <a:off x="3288051" y="11424911"/>
            <a:ext cx="14786459" cy="543675"/>
          </a:xfrm>
          <a:prstGeom prst="rect">
            <a:avLst/>
          </a:prstGeom>
          <a:noFill/>
        </p:spPr>
        <p:txBody>
          <a:bodyPr wrap="square">
            <a:spAutoFit/>
          </a:bodyPr>
          <a:lstStyle/>
          <a:p>
            <a:r>
              <a:rPr lang="en-CA" sz="2933" b="1">
                <a:solidFill>
                  <a:schemeClr val="bg1"/>
                </a:solidFill>
                <a:latin typeface="Lato Black" panose="020F0A02020204030203" pitchFamily="34" charset="0"/>
                <a:ea typeface="Times New Roman" panose="02020603050405020304" pitchFamily="18" charset="0"/>
                <a:cs typeface="Arial" panose="020B0604020202020204" pitchFamily="34" charset="0"/>
              </a:rPr>
              <a:t>Scott Gilbert, CA, CPA, CBV – Chief Financial Officer</a:t>
            </a:r>
            <a:endParaRPr lang="en-CA" sz="2933" b="1">
              <a:solidFill>
                <a:schemeClr val="bg1"/>
              </a:solidFill>
              <a:latin typeface="Lato Black" panose="020F0A02020204030203" pitchFamily="34" charset="0"/>
              <a:cs typeface="Arial" panose="020B0604020202020204" pitchFamily="34" charset="0"/>
            </a:endParaRPr>
          </a:p>
        </p:txBody>
      </p:sp>
      <p:cxnSp>
        <p:nvCxnSpPr>
          <p:cNvPr id="22" name="Straight Connector 21">
            <a:extLst>
              <a:ext uri="{FF2B5EF4-FFF2-40B4-BE49-F238E27FC236}">
                <a16:creationId xmlns:a16="http://schemas.microsoft.com/office/drawing/2014/main" id="{EA556A81-ECDE-E4F4-FC50-906EF9C18869}"/>
              </a:ext>
            </a:extLst>
          </p:cNvPr>
          <p:cNvCxnSpPr>
            <a:cxnSpLocks/>
          </p:cNvCxnSpPr>
          <p:nvPr/>
        </p:nvCxnSpPr>
        <p:spPr>
          <a:xfrm>
            <a:off x="3002011" y="13156989"/>
            <a:ext cx="21378704" cy="36891"/>
          </a:xfrm>
          <a:prstGeom prst="line">
            <a:avLst/>
          </a:prstGeom>
          <a:ln w="3175">
            <a:no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F908C1F8-C55B-BB78-D478-6EB6FDCB5CF4}"/>
              </a:ext>
            </a:extLst>
          </p:cNvPr>
          <p:cNvSpPr txBox="1"/>
          <p:nvPr/>
        </p:nvSpPr>
        <p:spPr>
          <a:xfrm>
            <a:off x="3301907" y="14403835"/>
            <a:ext cx="20849296" cy="913199"/>
          </a:xfrm>
          <a:prstGeom prst="rect">
            <a:avLst/>
          </a:prstGeom>
          <a:noFill/>
        </p:spPr>
        <p:txBody>
          <a:bodyPr wrap="square">
            <a:spAutoFit/>
          </a:bodyPr>
          <a:lstStyle/>
          <a:p>
            <a:pPr marL="25400" marR="10160" algn="just"/>
            <a:r>
              <a:rPr lang="en-CA" sz="2667">
                <a:solidFill>
                  <a:schemeClr val="bg1"/>
                </a:solidFill>
                <a:latin typeface="Lato" panose="020F0502020204030203" pitchFamily="34" charset="0"/>
                <a:ea typeface="Times New Roman" panose="02020603050405020304" pitchFamily="18" charset="0"/>
                <a:cs typeface="Arial" panose="020B0604020202020204" pitchFamily="34" charset="0"/>
              </a:rPr>
              <a:t>Tim has 25 years as a corporate, securities and M&amp;A lawyer for publicly traded, exchange-listed companies, including almost 20 years in the mining industry.   He was most recently the Senior Vice President, General Counsel and Corporate Secretary for IAMGOLD. </a:t>
            </a:r>
            <a:endParaRPr lang="en-CA" sz="2667">
              <a:solidFill>
                <a:schemeClr val="bg1"/>
              </a:solidFill>
              <a:latin typeface="Lato" panose="020F0502020204030203" pitchFamily="34" charset="0"/>
              <a:ea typeface="Calibri" panose="020F050202020403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02CCB184-C921-330F-ECE7-10B8C5E49570}"/>
              </a:ext>
            </a:extLst>
          </p:cNvPr>
          <p:cNvSpPr txBox="1"/>
          <p:nvPr/>
        </p:nvSpPr>
        <p:spPr>
          <a:xfrm>
            <a:off x="3185533" y="13754913"/>
            <a:ext cx="11401480" cy="697563"/>
          </a:xfrm>
          <a:prstGeom prst="rect">
            <a:avLst/>
          </a:prstGeom>
          <a:noFill/>
        </p:spPr>
        <p:txBody>
          <a:bodyPr wrap="square" lIns="243840" tIns="121920" rIns="243840" bIns="121920" anchor="t">
            <a:spAutoFit/>
          </a:bodyPr>
          <a:lstStyle/>
          <a:p>
            <a:r>
              <a:rPr lang="en-CA" sz="2933" b="1">
                <a:solidFill>
                  <a:schemeClr val="bg1"/>
                </a:solidFill>
                <a:latin typeface="Lato Black" panose="020F0A02020204030203" pitchFamily="34" charset="0"/>
                <a:ea typeface="Times New Roman" panose="02020603050405020304" pitchFamily="18" charset="0"/>
                <a:cs typeface="Arial"/>
              </a:rPr>
              <a:t>Tim Bradburn, JD – Senior Vice President, General Counsel</a:t>
            </a:r>
            <a:endParaRPr lang="en-CA" sz="2933" b="1">
              <a:solidFill>
                <a:schemeClr val="bg1"/>
              </a:solidFill>
              <a:latin typeface="Lato Black" panose="020F0A02020204030203" pitchFamily="34" charset="0"/>
              <a:cs typeface="Arial"/>
            </a:endParaRPr>
          </a:p>
        </p:txBody>
      </p:sp>
      <p:sp>
        <p:nvSpPr>
          <p:cNvPr id="26" name="TextBox 25">
            <a:extLst>
              <a:ext uri="{FF2B5EF4-FFF2-40B4-BE49-F238E27FC236}">
                <a16:creationId xmlns:a16="http://schemas.microsoft.com/office/drawing/2014/main" id="{2B954CF0-9A1E-1A44-1791-EAEAD8B10014}"/>
              </a:ext>
            </a:extLst>
          </p:cNvPr>
          <p:cNvSpPr txBox="1"/>
          <p:nvPr/>
        </p:nvSpPr>
        <p:spPr>
          <a:xfrm>
            <a:off x="3203061" y="16122159"/>
            <a:ext cx="20854879" cy="1323632"/>
          </a:xfrm>
          <a:prstGeom prst="rect">
            <a:avLst/>
          </a:prstGeom>
          <a:noFill/>
        </p:spPr>
        <p:txBody>
          <a:bodyPr wrap="square">
            <a:spAutoFit/>
          </a:bodyPr>
          <a:lstStyle/>
          <a:p>
            <a:pPr marL="25400" marR="10160" algn="just"/>
            <a:r>
              <a:rPr lang="en-CA" sz="2667">
                <a:solidFill>
                  <a:schemeClr val="bg1"/>
                </a:solidFill>
                <a:latin typeface="Lato" panose="020F0502020204030203" pitchFamily="34" charset="0"/>
                <a:ea typeface="Times New Roman" panose="02020603050405020304" pitchFamily="18" charset="0"/>
                <a:cs typeface="Arial" panose="020B0604020202020204" pitchFamily="34" charset="0"/>
              </a:rPr>
              <a:t>Greg has over 20 years of capital markets experience in the mining sector, spanning positions in institutional mining equity sales,  fund management, and mining equity research. Greg holds a B.Sc. in Earth Sciences (Geology) from the </a:t>
            </a:r>
            <a:r>
              <a:rPr lang="en-CA" sz="2667" err="1">
                <a:solidFill>
                  <a:schemeClr val="bg1"/>
                </a:solidFill>
                <a:latin typeface="Lato" panose="020F0502020204030203" pitchFamily="34" charset="0"/>
                <a:ea typeface="Times New Roman" panose="02020603050405020304" pitchFamily="18" charset="0"/>
                <a:cs typeface="Arial" panose="020B0604020202020204" pitchFamily="34" charset="0"/>
              </a:rPr>
              <a:t>Harquail</a:t>
            </a:r>
            <a:r>
              <a:rPr lang="en-CA" sz="2667">
                <a:solidFill>
                  <a:schemeClr val="bg1"/>
                </a:solidFill>
                <a:latin typeface="Lato" panose="020F0502020204030203" pitchFamily="34" charset="0"/>
                <a:ea typeface="Times New Roman" panose="02020603050405020304" pitchFamily="18" charset="0"/>
                <a:cs typeface="Arial" panose="020B0604020202020204" pitchFamily="34" charset="0"/>
              </a:rPr>
              <a:t> School of Earth Sciences at Laurentian University in Sudbury, Ontario.  </a:t>
            </a:r>
            <a:endParaRPr lang="en-CA" sz="2667">
              <a:solidFill>
                <a:schemeClr val="bg1"/>
              </a:solidFill>
              <a:latin typeface="Lato" panose="020F0502020204030203" pitchFamily="34" charset="0"/>
              <a:ea typeface="Calibri" panose="020F050202020403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07789971-0D18-0F7A-DE8E-5837A287CC3E}"/>
              </a:ext>
            </a:extLst>
          </p:cNvPr>
          <p:cNvSpPr txBox="1"/>
          <p:nvPr/>
        </p:nvSpPr>
        <p:spPr>
          <a:xfrm>
            <a:off x="3081750" y="15570583"/>
            <a:ext cx="12058962" cy="697563"/>
          </a:xfrm>
          <a:prstGeom prst="rect">
            <a:avLst/>
          </a:prstGeom>
          <a:noFill/>
        </p:spPr>
        <p:txBody>
          <a:bodyPr wrap="square" lIns="243840" tIns="121920" rIns="243840" bIns="121920" anchor="t">
            <a:spAutoFit/>
          </a:bodyPr>
          <a:lstStyle/>
          <a:p>
            <a:r>
              <a:rPr lang="en-CA" sz="2933" b="1">
                <a:solidFill>
                  <a:schemeClr val="bg1"/>
                </a:solidFill>
                <a:latin typeface="Lato Black" panose="020F0A02020204030203" pitchFamily="34" charset="0"/>
                <a:ea typeface="Times New Roman" panose="02020603050405020304" pitchFamily="18" charset="0"/>
                <a:cs typeface="Arial"/>
              </a:rPr>
              <a:t>Greg Huffman, B.Sc.  – Senior Vice President, Capital Markets</a:t>
            </a:r>
            <a:endParaRPr lang="en-CA" sz="2933" b="1">
              <a:solidFill>
                <a:schemeClr val="bg1"/>
              </a:solidFill>
              <a:latin typeface="Lato Black" panose="020F0A02020204030203" pitchFamily="34" charset="0"/>
              <a:cs typeface="Arial"/>
            </a:endParaRPr>
          </a:p>
        </p:txBody>
      </p:sp>
      <p:pic>
        <p:nvPicPr>
          <p:cNvPr id="29" name="Picture 28">
            <a:extLst>
              <a:ext uri="{FF2B5EF4-FFF2-40B4-BE49-F238E27FC236}">
                <a16:creationId xmlns:a16="http://schemas.microsoft.com/office/drawing/2014/main" id="{7B9CF754-5616-A1D3-BA9F-5E288FC94D85}"/>
              </a:ext>
            </a:extLst>
          </p:cNvPr>
          <p:cNvPicPr>
            <a:picLocks noChangeAspect="1"/>
          </p:cNvPicPr>
          <p:nvPr/>
        </p:nvPicPr>
        <p:blipFill>
          <a:blip r:embed="rId6"/>
          <a:srcRect l="13919" r="12065" b="14266"/>
          <a:stretch>
            <a:fillRect/>
          </a:stretch>
        </p:blipFill>
        <p:spPr>
          <a:xfrm>
            <a:off x="916659" y="15717732"/>
            <a:ext cx="1397857" cy="1679392"/>
          </a:xfrm>
          <a:prstGeom prst="rect">
            <a:avLst/>
          </a:prstGeom>
        </p:spPr>
      </p:pic>
      <p:pic>
        <p:nvPicPr>
          <p:cNvPr id="30" name="Picture 29">
            <a:extLst>
              <a:ext uri="{FF2B5EF4-FFF2-40B4-BE49-F238E27FC236}">
                <a16:creationId xmlns:a16="http://schemas.microsoft.com/office/drawing/2014/main" id="{942C1BB8-DF53-644F-8D9F-FB51AA19E47B}"/>
              </a:ext>
            </a:extLst>
          </p:cNvPr>
          <p:cNvPicPr>
            <a:picLocks noChangeAspect="1"/>
          </p:cNvPicPr>
          <p:nvPr/>
        </p:nvPicPr>
        <p:blipFill>
          <a:blip r:embed="rId7"/>
          <a:stretch>
            <a:fillRect/>
          </a:stretch>
        </p:blipFill>
        <p:spPr>
          <a:xfrm>
            <a:off x="818482" y="13926304"/>
            <a:ext cx="1390390" cy="1494739"/>
          </a:xfrm>
          <a:prstGeom prst="rect">
            <a:avLst/>
          </a:prstGeom>
        </p:spPr>
      </p:pic>
      <p:pic>
        <p:nvPicPr>
          <p:cNvPr id="31" name="Picture 30">
            <a:extLst>
              <a:ext uri="{FF2B5EF4-FFF2-40B4-BE49-F238E27FC236}">
                <a16:creationId xmlns:a16="http://schemas.microsoft.com/office/drawing/2014/main" id="{44F18909-8F99-F095-4939-7B3DD5842556}"/>
              </a:ext>
            </a:extLst>
          </p:cNvPr>
          <p:cNvPicPr>
            <a:picLocks noChangeAspect="1"/>
          </p:cNvPicPr>
          <p:nvPr/>
        </p:nvPicPr>
        <p:blipFill>
          <a:blip r:embed="rId8"/>
          <a:stretch>
            <a:fillRect/>
          </a:stretch>
        </p:blipFill>
        <p:spPr>
          <a:xfrm>
            <a:off x="811015" y="11539259"/>
            <a:ext cx="1397857" cy="1494739"/>
          </a:xfrm>
          <a:prstGeom prst="rect">
            <a:avLst/>
          </a:prstGeom>
        </p:spPr>
      </p:pic>
      <p:pic>
        <p:nvPicPr>
          <p:cNvPr id="32" name="Picture 31">
            <a:extLst>
              <a:ext uri="{FF2B5EF4-FFF2-40B4-BE49-F238E27FC236}">
                <a16:creationId xmlns:a16="http://schemas.microsoft.com/office/drawing/2014/main" id="{4664FDEB-AC06-2218-B273-4BCF1C394BD6}"/>
              </a:ext>
            </a:extLst>
          </p:cNvPr>
          <p:cNvPicPr>
            <a:picLocks noChangeAspect="1"/>
          </p:cNvPicPr>
          <p:nvPr/>
        </p:nvPicPr>
        <p:blipFill>
          <a:blip r:embed="rId9"/>
          <a:stretch>
            <a:fillRect/>
          </a:stretch>
        </p:blipFill>
        <p:spPr>
          <a:xfrm>
            <a:off x="822150" y="9325628"/>
            <a:ext cx="1349902" cy="1415432"/>
          </a:xfrm>
          <a:prstGeom prst="rect">
            <a:avLst/>
          </a:prstGeom>
        </p:spPr>
      </p:pic>
      <p:pic>
        <p:nvPicPr>
          <p:cNvPr id="33" name="Picture 32">
            <a:extLst>
              <a:ext uri="{FF2B5EF4-FFF2-40B4-BE49-F238E27FC236}">
                <a16:creationId xmlns:a16="http://schemas.microsoft.com/office/drawing/2014/main" id="{3AF8CBAF-C414-FE19-A811-8710C29F9CF8}"/>
              </a:ext>
            </a:extLst>
          </p:cNvPr>
          <p:cNvPicPr>
            <a:picLocks noChangeAspect="1"/>
          </p:cNvPicPr>
          <p:nvPr/>
        </p:nvPicPr>
        <p:blipFill>
          <a:blip r:embed="rId10"/>
          <a:stretch>
            <a:fillRect/>
          </a:stretch>
        </p:blipFill>
        <p:spPr>
          <a:xfrm>
            <a:off x="803513" y="2719736"/>
            <a:ext cx="1387177" cy="1519290"/>
          </a:xfrm>
          <a:prstGeom prst="rect">
            <a:avLst/>
          </a:prstGeom>
        </p:spPr>
      </p:pic>
      <p:pic>
        <p:nvPicPr>
          <p:cNvPr id="34" name="Picture 33">
            <a:extLst>
              <a:ext uri="{FF2B5EF4-FFF2-40B4-BE49-F238E27FC236}">
                <a16:creationId xmlns:a16="http://schemas.microsoft.com/office/drawing/2014/main" id="{A98FA278-1A38-183A-E74C-0ABC1ACA1CC1}"/>
              </a:ext>
            </a:extLst>
          </p:cNvPr>
          <p:cNvPicPr>
            <a:picLocks noChangeAspect="1"/>
          </p:cNvPicPr>
          <p:nvPr/>
        </p:nvPicPr>
        <p:blipFill>
          <a:blip r:embed="rId11"/>
          <a:stretch>
            <a:fillRect/>
          </a:stretch>
        </p:blipFill>
        <p:spPr>
          <a:xfrm>
            <a:off x="822779" y="4571557"/>
            <a:ext cx="1386093" cy="1601551"/>
          </a:xfrm>
          <a:prstGeom prst="rect">
            <a:avLst/>
          </a:prstGeom>
        </p:spPr>
      </p:pic>
      <p:pic>
        <p:nvPicPr>
          <p:cNvPr id="35" name="Picture 34">
            <a:extLst>
              <a:ext uri="{FF2B5EF4-FFF2-40B4-BE49-F238E27FC236}">
                <a16:creationId xmlns:a16="http://schemas.microsoft.com/office/drawing/2014/main" id="{870BA031-382E-E3C3-FD58-BA1A421AA4A1}"/>
              </a:ext>
            </a:extLst>
          </p:cNvPr>
          <p:cNvPicPr>
            <a:picLocks noChangeAspect="1"/>
          </p:cNvPicPr>
          <p:nvPr/>
        </p:nvPicPr>
        <p:blipFill>
          <a:blip r:embed="rId12"/>
          <a:stretch>
            <a:fillRect/>
          </a:stretch>
        </p:blipFill>
        <p:spPr>
          <a:xfrm>
            <a:off x="842780" y="6751627"/>
            <a:ext cx="1371616" cy="1448969"/>
          </a:xfrm>
          <a:prstGeom prst="rect">
            <a:avLst/>
          </a:prstGeom>
        </p:spPr>
      </p:pic>
      <p:sp>
        <p:nvSpPr>
          <p:cNvPr id="37" name="Text 16">
            <a:extLst>
              <a:ext uri="{FF2B5EF4-FFF2-40B4-BE49-F238E27FC236}">
                <a16:creationId xmlns:a16="http://schemas.microsoft.com/office/drawing/2014/main" id="{8AB6C14B-6741-AF30-0A62-E741E21E29B6}"/>
              </a:ext>
            </a:extLst>
          </p:cNvPr>
          <p:cNvSpPr/>
          <p:nvPr/>
        </p:nvSpPr>
        <p:spPr>
          <a:xfrm>
            <a:off x="546168"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cs typeface="Poppins Bold" pitchFamily="34" charset="-120"/>
              </a:rPr>
              <a:t>32</a:t>
            </a:r>
            <a:endParaRPr lang="en-US" sz="2400"/>
          </a:p>
        </p:txBody>
      </p:sp>
    </p:spTree>
    <p:extLst>
      <p:ext uri="{BB962C8B-B14F-4D97-AF65-F5344CB8AC3E}">
        <p14:creationId xmlns:p14="http://schemas.microsoft.com/office/powerpoint/2010/main" val="16461591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88C2504B-315D-91BC-AF2D-8A4EBC456A2E}"/>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1AFD5FD7-6D0C-1BC5-74E5-603FB2A6A185}"/>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4D4C3F9B-A9F3-5778-F2E9-E432FF08D7B7}"/>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BB6587F2-7E82-ED82-9047-6C678AAB16EA}"/>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EABB26EC-A979-6C69-D26B-590000C7FEE2}"/>
              </a:ext>
            </a:extLst>
          </p:cNvPr>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MAGNA MINING</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Directors and Strategic Advisors</a:t>
            </a:r>
            <a:endParaRPr lang="en-US" sz="7600">
              <a:solidFill>
                <a:srgbClr val="DED0B9"/>
              </a:solidFill>
              <a:latin typeface="Lato Black" panose="020F0A02020204030203" pitchFamily="34" charset="0"/>
            </a:endParaRPr>
          </a:p>
        </p:txBody>
      </p:sp>
      <p:sp>
        <p:nvSpPr>
          <p:cNvPr id="3" name="TextBox 2">
            <a:extLst>
              <a:ext uri="{FF2B5EF4-FFF2-40B4-BE49-F238E27FC236}">
                <a16:creationId xmlns:a16="http://schemas.microsoft.com/office/drawing/2014/main" id="{B50F74B5-6B9E-6963-3B29-D9B6DAC3A3F6}"/>
              </a:ext>
            </a:extLst>
          </p:cNvPr>
          <p:cNvSpPr txBox="1"/>
          <p:nvPr/>
        </p:nvSpPr>
        <p:spPr>
          <a:xfrm>
            <a:off x="323922" y="4249850"/>
            <a:ext cx="24079512" cy="923330"/>
          </a:xfrm>
          <a:prstGeom prst="rect">
            <a:avLst/>
          </a:prstGeom>
          <a:noFill/>
        </p:spPr>
        <p:txBody>
          <a:bodyPr wrap="square" lIns="182880" tIns="91440" rIns="182880" bIns="91440" rtlCol="0" anchor="t">
            <a:spAutoFit/>
          </a:bodyPr>
          <a:lstStyle/>
          <a:p>
            <a:r>
              <a:rPr lang="en-US" sz="2400">
                <a:solidFill>
                  <a:schemeClr val="bg1"/>
                </a:solidFill>
                <a:latin typeface="Lato" panose="020F0502020204030203" pitchFamily="34" charset="0"/>
                <a:cs typeface="Poppins" panose="00000500000000000000" pitchFamily="2" charset="0"/>
              </a:rPr>
              <a:t>Vern has over 30 years of experience in the mining sector. He is currently the COO of </a:t>
            </a:r>
            <a:r>
              <a:rPr lang="en-US" sz="2400" err="1">
                <a:solidFill>
                  <a:schemeClr val="bg1"/>
                </a:solidFill>
                <a:latin typeface="Lato" panose="020F0502020204030203" pitchFamily="34" charset="0"/>
                <a:cs typeface="Poppins" panose="00000500000000000000" pitchFamily="2" charset="0"/>
              </a:rPr>
              <a:t>Exiro</a:t>
            </a:r>
            <a:r>
              <a:rPr lang="en-US" sz="2400">
                <a:solidFill>
                  <a:schemeClr val="bg1"/>
                </a:solidFill>
                <a:latin typeface="Lato" panose="020F0502020204030203" pitchFamily="34" charset="0"/>
                <a:cs typeface="Poppins" panose="00000500000000000000" pitchFamily="2" charset="0"/>
              </a:rPr>
              <a:t> Nickel and the former CEO of Jaguar Mining (TSX).  Previously served as General Manager of Goldcorp’s Cerro Negro Mine, VP Operations at FNX Mining, and President of Duluth Metals.</a:t>
            </a:r>
          </a:p>
        </p:txBody>
      </p:sp>
      <p:sp>
        <p:nvSpPr>
          <p:cNvPr id="4" name="object 30">
            <a:extLst>
              <a:ext uri="{FF2B5EF4-FFF2-40B4-BE49-F238E27FC236}">
                <a16:creationId xmlns:a16="http://schemas.microsoft.com/office/drawing/2014/main" id="{84CBE580-A068-1E56-6F53-6183305B20B2}"/>
              </a:ext>
            </a:extLst>
          </p:cNvPr>
          <p:cNvSpPr txBox="1"/>
          <p:nvPr/>
        </p:nvSpPr>
        <p:spPr>
          <a:xfrm>
            <a:off x="448173" y="3635110"/>
            <a:ext cx="23840157" cy="394980"/>
          </a:xfrm>
          <a:prstGeom prst="rect">
            <a:avLst/>
          </a:prstGeom>
          <a:noFill/>
        </p:spPr>
        <p:txBody>
          <a:bodyPr vert="horz" wrap="square" lIns="0" tIns="25400" rIns="0" bIns="0" rtlCol="0">
            <a:spAutoFit/>
          </a:bodyPr>
          <a:lstStyle/>
          <a:p>
            <a:pPr marL="25400" marR="10160">
              <a:spcBef>
                <a:spcPts val="200"/>
              </a:spcBef>
            </a:pPr>
            <a:r>
              <a:rPr lang="en-US" sz="2400" b="1" spc="339">
                <a:solidFill>
                  <a:schemeClr val="bg1"/>
                </a:solidFill>
                <a:latin typeface="Lato Black" panose="020F0A02020204030203" pitchFamily="34" charset="0"/>
                <a:cs typeface="Poppins" panose="00000500000000000000" pitchFamily="2" charset="0"/>
              </a:rPr>
              <a:t>Vern </a:t>
            </a:r>
            <a:r>
              <a:rPr lang="en-US" sz="2400" b="1" spc="320">
                <a:solidFill>
                  <a:schemeClr val="bg1"/>
                </a:solidFill>
                <a:latin typeface="Lato Black" panose="020F0A02020204030203" pitchFamily="34" charset="0"/>
                <a:cs typeface="Poppins" panose="00000500000000000000" pitchFamily="2" charset="0"/>
              </a:rPr>
              <a:t>Baker, </a:t>
            </a:r>
            <a:r>
              <a:rPr lang="en-US" sz="2400" b="1" spc="269">
                <a:solidFill>
                  <a:schemeClr val="bg1"/>
                </a:solidFill>
                <a:latin typeface="Lato Black" panose="020F0A02020204030203" pitchFamily="34" charset="0"/>
                <a:cs typeface="Poppins" panose="00000500000000000000" pitchFamily="2" charset="0"/>
              </a:rPr>
              <a:t>P.Eng.,</a:t>
            </a:r>
            <a:r>
              <a:rPr lang="en-US" sz="2400" b="1" spc="-261">
                <a:solidFill>
                  <a:schemeClr val="bg1"/>
                </a:solidFill>
                <a:latin typeface="Lato Black" panose="020F0A02020204030203" pitchFamily="34" charset="0"/>
                <a:cs typeface="Poppins" panose="00000500000000000000" pitchFamily="2" charset="0"/>
              </a:rPr>
              <a:t> </a:t>
            </a:r>
            <a:r>
              <a:rPr lang="en-US" sz="2400" b="1" spc="280">
                <a:solidFill>
                  <a:schemeClr val="bg1"/>
                </a:solidFill>
                <a:latin typeface="Lato Black" panose="020F0A02020204030203" pitchFamily="34" charset="0"/>
                <a:cs typeface="Poppins" panose="00000500000000000000" pitchFamily="2" charset="0"/>
              </a:rPr>
              <a:t>MBA  </a:t>
            </a:r>
            <a:r>
              <a:rPr lang="en-US" sz="2400" b="1" spc="349">
                <a:solidFill>
                  <a:schemeClr val="bg1"/>
                </a:solidFill>
                <a:latin typeface="Lato Black" panose="020F0A02020204030203" pitchFamily="34" charset="0"/>
                <a:cs typeface="Poppins" panose="00000500000000000000" pitchFamily="2" charset="0"/>
              </a:rPr>
              <a:t>Chairman</a:t>
            </a:r>
            <a:endParaRPr lang="en-US" sz="2400">
              <a:solidFill>
                <a:schemeClr val="bg1"/>
              </a:solidFill>
              <a:latin typeface="Lato Black" panose="020F0A02020204030203" pitchFamily="34" charset="0"/>
              <a:cs typeface="Poppins" panose="00000500000000000000" pitchFamily="2" charset="0"/>
            </a:endParaRPr>
          </a:p>
        </p:txBody>
      </p:sp>
      <p:cxnSp>
        <p:nvCxnSpPr>
          <p:cNvPr id="5" name="Straight Connector 4">
            <a:extLst>
              <a:ext uri="{FF2B5EF4-FFF2-40B4-BE49-F238E27FC236}">
                <a16:creationId xmlns:a16="http://schemas.microsoft.com/office/drawing/2014/main" id="{A30F27F1-A20E-4014-DB1E-FB904E97D4CA}"/>
              </a:ext>
            </a:extLst>
          </p:cNvPr>
          <p:cNvCxnSpPr>
            <a:cxnSpLocks/>
          </p:cNvCxnSpPr>
          <p:nvPr/>
        </p:nvCxnSpPr>
        <p:spPr>
          <a:xfrm>
            <a:off x="-31369" y="5368615"/>
            <a:ext cx="24416957" cy="0"/>
          </a:xfrm>
          <a:prstGeom prst="line">
            <a:avLst/>
          </a:prstGeom>
          <a:ln w="3175">
            <a:solidFill>
              <a:srgbClr val="10253F"/>
            </a:solidFill>
          </a:ln>
        </p:spPr>
        <p:style>
          <a:lnRef idx="1">
            <a:schemeClr val="accent1"/>
          </a:lnRef>
          <a:fillRef idx="0">
            <a:schemeClr val="accent1"/>
          </a:fillRef>
          <a:effectRef idx="0">
            <a:schemeClr val="accent1"/>
          </a:effectRef>
          <a:fontRef idx="minor">
            <a:schemeClr val="tx1"/>
          </a:fontRef>
        </p:style>
      </p:cxnSp>
      <p:sp>
        <p:nvSpPr>
          <p:cNvPr id="6" name="object 30">
            <a:extLst>
              <a:ext uri="{FF2B5EF4-FFF2-40B4-BE49-F238E27FC236}">
                <a16:creationId xmlns:a16="http://schemas.microsoft.com/office/drawing/2014/main" id="{FED059B6-C056-687B-0074-87AB6D45CD9D}"/>
              </a:ext>
            </a:extLst>
          </p:cNvPr>
          <p:cNvSpPr txBox="1"/>
          <p:nvPr/>
        </p:nvSpPr>
        <p:spPr>
          <a:xfrm>
            <a:off x="495779" y="5663079"/>
            <a:ext cx="23783403" cy="394980"/>
          </a:xfrm>
          <a:prstGeom prst="rect">
            <a:avLst/>
          </a:prstGeom>
          <a:noFill/>
        </p:spPr>
        <p:txBody>
          <a:bodyPr vert="horz" wrap="square" lIns="0" tIns="25400" rIns="0" bIns="0" rtlCol="0">
            <a:spAutoFit/>
          </a:bodyPr>
          <a:lstStyle>
            <a:defPPr>
              <a:defRPr lang="en-US"/>
            </a:defPPr>
            <a:lvl1pPr marL="9525" marR="3810">
              <a:spcBef>
                <a:spcPts val="75"/>
              </a:spcBef>
              <a:defRPr sz="900" b="1" spc="127">
                <a:solidFill>
                  <a:srgbClr val="10253F"/>
                </a:solidFill>
                <a:latin typeface="Arial" panose="020B0604020202020204" pitchFamily="34" charset="0"/>
                <a:cs typeface="Arial" panose="020B0604020202020204" pitchFamily="34" charset="0"/>
              </a:defRPr>
            </a:lvl1pPr>
          </a:lstStyle>
          <a:p>
            <a:r>
              <a:rPr lang="en-US" sz="2400">
                <a:solidFill>
                  <a:schemeClr val="bg1"/>
                </a:solidFill>
                <a:latin typeface="Lato Black" panose="020F0A02020204030203" pitchFamily="34" charset="0"/>
                <a:cs typeface="Poppins" panose="00000500000000000000" pitchFamily="2" charset="0"/>
              </a:rPr>
              <a:t>Jonathan Goodman, Director </a:t>
            </a:r>
          </a:p>
        </p:txBody>
      </p:sp>
      <p:sp>
        <p:nvSpPr>
          <p:cNvPr id="7" name="TextBox 6">
            <a:extLst>
              <a:ext uri="{FF2B5EF4-FFF2-40B4-BE49-F238E27FC236}">
                <a16:creationId xmlns:a16="http://schemas.microsoft.com/office/drawing/2014/main" id="{9FA4C9B2-D0FC-F673-61BB-2DA6C4D58923}"/>
              </a:ext>
            </a:extLst>
          </p:cNvPr>
          <p:cNvSpPr txBox="1"/>
          <p:nvPr/>
        </p:nvSpPr>
        <p:spPr>
          <a:xfrm>
            <a:off x="477934" y="6310673"/>
            <a:ext cx="23440845" cy="1200329"/>
          </a:xfrm>
          <a:prstGeom prst="rect">
            <a:avLst/>
          </a:prstGeom>
          <a:noFill/>
        </p:spPr>
        <p:txBody>
          <a:bodyPr wrap="square">
            <a:spAutoFit/>
          </a:bodyPr>
          <a:lstStyle/>
          <a:p>
            <a:r>
              <a:rPr lang="en-US" sz="2400">
                <a:solidFill>
                  <a:schemeClr val="bg1"/>
                </a:solidFill>
                <a:latin typeface="Lato" panose="020F0502020204030203" pitchFamily="34" charset="0"/>
                <a:cs typeface="Poppins" panose="00000500000000000000" pitchFamily="2" charset="0"/>
              </a:rPr>
              <a:t>Jonathan has over 30 years mining investment and operating experience and has built extensive relationships in the global mining resource and finance sectors over a distinguished career. Jonathan held the role of Executive Chairman of DPM Metals (TSX:DPM) from April 2013 to September 2017, at which time he was appointed Chairman, and was its CEO from 1995 to 2013. Mr. Goodman is the President and CEO of Dundee Corporation. </a:t>
            </a:r>
          </a:p>
        </p:txBody>
      </p:sp>
      <p:cxnSp>
        <p:nvCxnSpPr>
          <p:cNvPr id="8" name="Straight Connector 7">
            <a:extLst>
              <a:ext uri="{FF2B5EF4-FFF2-40B4-BE49-F238E27FC236}">
                <a16:creationId xmlns:a16="http://schemas.microsoft.com/office/drawing/2014/main" id="{022ED637-8213-037D-2575-A4163844DBE1}"/>
              </a:ext>
            </a:extLst>
          </p:cNvPr>
          <p:cNvCxnSpPr>
            <a:cxnSpLocks/>
          </p:cNvCxnSpPr>
          <p:nvPr/>
        </p:nvCxnSpPr>
        <p:spPr>
          <a:xfrm>
            <a:off x="-4374" y="8235674"/>
            <a:ext cx="24416957" cy="0"/>
          </a:xfrm>
          <a:prstGeom prst="line">
            <a:avLst/>
          </a:prstGeom>
          <a:ln w="3175">
            <a:solidFill>
              <a:srgbClr val="10253F"/>
            </a:solidFill>
          </a:ln>
        </p:spPr>
        <p:style>
          <a:lnRef idx="1">
            <a:schemeClr val="accent1"/>
          </a:lnRef>
          <a:fillRef idx="0">
            <a:schemeClr val="accent1"/>
          </a:fillRef>
          <a:effectRef idx="0">
            <a:schemeClr val="accent1"/>
          </a:effectRef>
          <a:fontRef idx="minor">
            <a:schemeClr val="tx1"/>
          </a:fontRef>
        </p:style>
      </p:cxnSp>
      <p:sp>
        <p:nvSpPr>
          <p:cNvPr id="9" name="object 30">
            <a:extLst>
              <a:ext uri="{FF2B5EF4-FFF2-40B4-BE49-F238E27FC236}">
                <a16:creationId xmlns:a16="http://schemas.microsoft.com/office/drawing/2014/main" id="{4FFED13A-B34E-49CA-FB14-071E06140846}"/>
              </a:ext>
            </a:extLst>
          </p:cNvPr>
          <p:cNvSpPr txBox="1"/>
          <p:nvPr/>
        </p:nvSpPr>
        <p:spPr>
          <a:xfrm>
            <a:off x="477935" y="8048876"/>
            <a:ext cx="23810392" cy="394980"/>
          </a:xfrm>
          <a:prstGeom prst="rect">
            <a:avLst/>
          </a:prstGeom>
          <a:noFill/>
        </p:spPr>
        <p:txBody>
          <a:bodyPr vert="horz" wrap="square" lIns="0" tIns="25400" rIns="0" bIns="0" rtlCol="0">
            <a:spAutoFit/>
          </a:bodyPr>
          <a:lstStyle>
            <a:defPPr>
              <a:defRPr lang="en-US"/>
            </a:defPPr>
            <a:lvl1pPr marL="9525" marR="3810">
              <a:spcBef>
                <a:spcPts val="75"/>
              </a:spcBef>
              <a:defRPr sz="900" b="1" spc="127">
                <a:solidFill>
                  <a:srgbClr val="10253F"/>
                </a:solidFill>
                <a:latin typeface="Arial" panose="020B0604020202020204" pitchFamily="34" charset="0"/>
                <a:cs typeface="Arial" panose="020B0604020202020204" pitchFamily="34" charset="0"/>
              </a:defRPr>
            </a:lvl1pPr>
          </a:lstStyle>
          <a:p>
            <a:r>
              <a:rPr lang="en-US" sz="2400">
                <a:solidFill>
                  <a:schemeClr val="bg1"/>
                </a:solidFill>
                <a:latin typeface="Lato Black" panose="020F0A02020204030203" pitchFamily="34" charset="0"/>
                <a:cs typeface="Poppins" panose="00000500000000000000" pitchFamily="2" charset="0"/>
              </a:rPr>
              <a:t>Carl DeLuca, Director </a:t>
            </a:r>
          </a:p>
        </p:txBody>
      </p:sp>
      <p:sp>
        <p:nvSpPr>
          <p:cNvPr id="10" name="TextBox 9">
            <a:extLst>
              <a:ext uri="{FF2B5EF4-FFF2-40B4-BE49-F238E27FC236}">
                <a16:creationId xmlns:a16="http://schemas.microsoft.com/office/drawing/2014/main" id="{CF967D71-E65A-D541-22D3-4D253C1CFEFE}"/>
              </a:ext>
            </a:extLst>
          </p:cNvPr>
          <p:cNvSpPr txBox="1"/>
          <p:nvPr/>
        </p:nvSpPr>
        <p:spPr>
          <a:xfrm>
            <a:off x="323922" y="8611220"/>
            <a:ext cx="24079512" cy="2031325"/>
          </a:xfrm>
          <a:prstGeom prst="rect">
            <a:avLst/>
          </a:prstGeom>
          <a:noFill/>
        </p:spPr>
        <p:txBody>
          <a:bodyPr wrap="square" lIns="182880" tIns="91440" rIns="182880" bIns="91440" rtlCol="0" anchor="t">
            <a:spAutoFit/>
          </a:bodyPr>
          <a:lstStyle/>
          <a:p>
            <a:r>
              <a:rPr lang="en-US" sz="2400">
                <a:solidFill>
                  <a:schemeClr val="bg1"/>
                </a:solidFill>
                <a:latin typeface="Lato" panose="020F0502020204030203" pitchFamily="34" charset="0"/>
                <a:cs typeface="Poppins" panose="00000500000000000000" pitchFamily="2" charset="0"/>
              </a:rPr>
              <a:t>Carl has extensive legal, public company and corporate governance experience. He is currently General Counsel and Corporate Secretary of Hemlo Mining Corp. (TSXV: HMMC).  He previously served as General Counsel of Li-Cycle Holdings Corp., an NYSE-listed EV battery recycling company, and as General Counsel Detour Gold Corporation, a TSX-listed gold producer.  He also held various roles at Vale Base Metals, including Head of Legal for North American &amp; U.K. Operations.  Mr. DeLuca started his career in private practice, in Toronto and New York. He holds his LL.B. from the University of Windsor, an H.B.A. from the Ivey School of Business at Western University, and a B.A. from Huron University College.</a:t>
            </a:r>
          </a:p>
        </p:txBody>
      </p:sp>
      <p:cxnSp>
        <p:nvCxnSpPr>
          <p:cNvPr id="11" name="Straight Connector 10">
            <a:extLst>
              <a:ext uri="{FF2B5EF4-FFF2-40B4-BE49-F238E27FC236}">
                <a16:creationId xmlns:a16="http://schemas.microsoft.com/office/drawing/2014/main" id="{20AB804E-98A8-2654-36B2-AC455221CFC2}"/>
              </a:ext>
            </a:extLst>
          </p:cNvPr>
          <p:cNvCxnSpPr>
            <a:cxnSpLocks/>
          </p:cNvCxnSpPr>
          <p:nvPr/>
        </p:nvCxnSpPr>
        <p:spPr>
          <a:xfrm>
            <a:off x="1589" y="11645218"/>
            <a:ext cx="24416957" cy="0"/>
          </a:xfrm>
          <a:prstGeom prst="line">
            <a:avLst/>
          </a:prstGeom>
          <a:ln w="3175">
            <a:solidFill>
              <a:srgbClr val="10253F"/>
            </a:solidFill>
          </a:ln>
        </p:spPr>
        <p:style>
          <a:lnRef idx="1">
            <a:schemeClr val="accent1"/>
          </a:lnRef>
          <a:fillRef idx="0">
            <a:schemeClr val="accent1"/>
          </a:fillRef>
          <a:effectRef idx="0">
            <a:schemeClr val="accent1"/>
          </a:effectRef>
          <a:fontRef idx="minor">
            <a:schemeClr val="tx1"/>
          </a:fontRef>
        </p:style>
      </p:cxnSp>
      <p:sp>
        <p:nvSpPr>
          <p:cNvPr id="12" name="object 30">
            <a:extLst>
              <a:ext uri="{FF2B5EF4-FFF2-40B4-BE49-F238E27FC236}">
                <a16:creationId xmlns:a16="http://schemas.microsoft.com/office/drawing/2014/main" id="{E92F6859-F27B-C35A-32D9-86E45C4DBF8F}"/>
              </a:ext>
            </a:extLst>
          </p:cNvPr>
          <p:cNvSpPr txBox="1"/>
          <p:nvPr/>
        </p:nvSpPr>
        <p:spPr>
          <a:xfrm>
            <a:off x="487084" y="10913827"/>
            <a:ext cx="23840160" cy="394980"/>
          </a:xfrm>
          <a:prstGeom prst="rect">
            <a:avLst/>
          </a:prstGeom>
          <a:noFill/>
        </p:spPr>
        <p:txBody>
          <a:bodyPr vert="horz" wrap="square" lIns="0" tIns="25400" rIns="0" bIns="0" rtlCol="0">
            <a:spAutoFit/>
          </a:bodyPr>
          <a:lstStyle>
            <a:defPPr>
              <a:defRPr lang="en-US"/>
            </a:defPPr>
            <a:lvl1pPr marL="9525" marR="3810">
              <a:spcBef>
                <a:spcPts val="75"/>
              </a:spcBef>
              <a:defRPr sz="900" b="1" spc="127">
                <a:solidFill>
                  <a:srgbClr val="10253F"/>
                </a:solidFill>
                <a:latin typeface="Arial" panose="020B0604020202020204" pitchFamily="34" charset="0"/>
                <a:cs typeface="Arial" panose="020B0604020202020204" pitchFamily="34" charset="0"/>
              </a:defRPr>
            </a:lvl1pPr>
          </a:lstStyle>
          <a:p>
            <a:r>
              <a:rPr lang="en-US" sz="2400">
                <a:solidFill>
                  <a:schemeClr val="bg1"/>
                </a:solidFill>
                <a:latin typeface="Lato Black" panose="020F0A02020204030203" pitchFamily="34" charset="0"/>
                <a:cs typeface="Poppins" panose="00000500000000000000" pitchFamily="2" charset="0"/>
              </a:rPr>
              <a:t>John Seaman, ICD.D Director</a:t>
            </a:r>
          </a:p>
        </p:txBody>
      </p:sp>
      <p:sp>
        <p:nvSpPr>
          <p:cNvPr id="14" name="TextBox 13">
            <a:extLst>
              <a:ext uri="{FF2B5EF4-FFF2-40B4-BE49-F238E27FC236}">
                <a16:creationId xmlns:a16="http://schemas.microsoft.com/office/drawing/2014/main" id="{B46951F8-3F6F-AD98-0899-0880E1708AE9}"/>
              </a:ext>
            </a:extLst>
          </p:cNvPr>
          <p:cNvSpPr txBox="1"/>
          <p:nvPr/>
        </p:nvSpPr>
        <p:spPr>
          <a:xfrm>
            <a:off x="339032" y="11555132"/>
            <a:ext cx="24079512" cy="1292662"/>
          </a:xfrm>
          <a:prstGeom prst="rect">
            <a:avLst/>
          </a:prstGeom>
          <a:noFill/>
        </p:spPr>
        <p:txBody>
          <a:bodyPr wrap="square" lIns="182880" tIns="91440" rIns="182880" bIns="91440" rtlCol="0" anchor="t">
            <a:spAutoFit/>
          </a:bodyPr>
          <a:lstStyle/>
          <a:p>
            <a:r>
              <a:rPr lang="en-US" sz="2400">
                <a:solidFill>
                  <a:schemeClr val="bg1"/>
                </a:solidFill>
                <a:latin typeface="Lato" panose="020F0502020204030203" pitchFamily="34" charset="0"/>
                <a:cs typeface="Poppins" panose="00000500000000000000" pitchFamily="2" charset="0"/>
              </a:rPr>
              <a:t>John is an executive with over 28 years experience in the mining industry, from exploration through development and production. He is currently a Director of various small cap companies was previously a director of i-80 Gold Corp, and Lead Director of Premier Gold Mines (PG:TSX). John served as the CFO of Premier Gold Mines from 2006-2012 and CFO of Wolfden Resources from 2002 to 2007. John is an ICD.D member of the Institute of Corporate Directors.</a:t>
            </a:r>
          </a:p>
        </p:txBody>
      </p:sp>
      <p:cxnSp>
        <p:nvCxnSpPr>
          <p:cNvPr id="15" name="Straight Connector 14">
            <a:extLst>
              <a:ext uri="{FF2B5EF4-FFF2-40B4-BE49-F238E27FC236}">
                <a16:creationId xmlns:a16="http://schemas.microsoft.com/office/drawing/2014/main" id="{1507D7B2-1534-5437-60C3-3598F08934CD}"/>
              </a:ext>
            </a:extLst>
          </p:cNvPr>
          <p:cNvCxnSpPr>
            <a:cxnSpLocks/>
          </p:cNvCxnSpPr>
          <p:nvPr/>
        </p:nvCxnSpPr>
        <p:spPr>
          <a:xfrm>
            <a:off x="-31369" y="14510170"/>
            <a:ext cx="24416957" cy="0"/>
          </a:xfrm>
          <a:prstGeom prst="line">
            <a:avLst/>
          </a:prstGeom>
          <a:ln w="3175">
            <a:solidFill>
              <a:srgbClr val="10253F"/>
            </a:solidFill>
          </a:ln>
        </p:spPr>
        <p:style>
          <a:lnRef idx="1">
            <a:schemeClr val="accent1"/>
          </a:lnRef>
          <a:fillRef idx="0">
            <a:schemeClr val="accent1"/>
          </a:fillRef>
          <a:effectRef idx="0">
            <a:schemeClr val="accent1"/>
          </a:effectRef>
          <a:fontRef idx="minor">
            <a:schemeClr val="tx1"/>
          </a:fontRef>
        </p:style>
      </p:cxnSp>
      <p:sp>
        <p:nvSpPr>
          <p:cNvPr id="16" name="object 30">
            <a:extLst>
              <a:ext uri="{FF2B5EF4-FFF2-40B4-BE49-F238E27FC236}">
                <a16:creationId xmlns:a16="http://schemas.microsoft.com/office/drawing/2014/main" id="{2711A28A-A329-DA2B-ECD1-4A514F49F73F}"/>
              </a:ext>
            </a:extLst>
          </p:cNvPr>
          <p:cNvSpPr txBox="1"/>
          <p:nvPr/>
        </p:nvSpPr>
        <p:spPr>
          <a:xfrm>
            <a:off x="534838" y="13150813"/>
            <a:ext cx="23850749" cy="394980"/>
          </a:xfrm>
          <a:prstGeom prst="rect">
            <a:avLst/>
          </a:prstGeom>
          <a:noFill/>
        </p:spPr>
        <p:txBody>
          <a:bodyPr vert="horz" wrap="square" lIns="0" tIns="25400" rIns="0" bIns="0" rtlCol="0">
            <a:spAutoFit/>
          </a:bodyPr>
          <a:lstStyle>
            <a:defPPr>
              <a:defRPr lang="en-US"/>
            </a:defPPr>
            <a:lvl1pPr marL="9525" marR="3810">
              <a:spcBef>
                <a:spcPts val="75"/>
              </a:spcBef>
              <a:defRPr sz="900" b="1" spc="127">
                <a:solidFill>
                  <a:srgbClr val="10253F"/>
                </a:solidFill>
                <a:latin typeface="Arial" panose="020B0604020202020204" pitchFamily="34" charset="0"/>
                <a:cs typeface="Arial" panose="020B0604020202020204" pitchFamily="34" charset="0"/>
              </a:defRPr>
            </a:lvl1pPr>
          </a:lstStyle>
          <a:p>
            <a:r>
              <a:rPr lang="en-US" sz="2400">
                <a:solidFill>
                  <a:schemeClr val="bg1"/>
                </a:solidFill>
                <a:latin typeface="Lato Black" panose="020F0A02020204030203" pitchFamily="34" charset="0"/>
                <a:cs typeface="Poppins" panose="00000500000000000000" pitchFamily="2" charset="0"/>
              </a:rPr>
              <a:t>Gord Morrison, Advisor</a:t>
            </a:r>
          </a:p>
        </p:txBody>
      </p:sp>
      <p:sp>
        <p:nvSpPr>
          <p:cNvPr id="17" name="TextBox 16">
            <a:extLst>
              <a:ext uri="{FF2B5EF4-FFF2-40B4-BE49-F238E27FC236}">
                <a16:creationId xmlns:a16="http://schemas.microsoft.com/office/drawing/2014/main" id="{97C00AA3-4C43-9606-3987-3680194FBE88}"/>
              </a:ext>
            </a:extLst>
          </p:cNvPr>
          <p:cNvSpPr txBox="1"/>
          <p:nvPr/>
        </p:nvSpPr>
        <p:spPr>
          <a:xfrm>
            <a:off x="346861" y="13747732"/>
            <a:ext cx="24079512" cy="1661993"/>
          </a:xfrm>
          <a:prstGeom prst="rect">
            <a:avLst/>
          </a:prstGeom>
          <a:noFill/>
        </p:spPr>
        <p:txBody>
          <a:bodyPr wrap="square" lIns="182880" tIns="91440" rIns="182880" bIns="91440" rtlCol="0" anchor="t">
            <a:spAutoFit/>
          </a:bodyPr>
          <a:lstStyle/>
          <a:p>
            <a:r>
              <a:rPr lang="en-US" sz="2400">
                <a:solidFill>
                  <a:schemeClr val="bg1"/>
                </a:solidFill>
                <a:latin typeface="Lato" panose="020F0502020204030203" pitchFamily="34" charset="0"/>
                <a:cs typeface="Poppins" panose="00000500000000000000" pitchFamily="2" charset="0"/>
              </a:rPr>
              <a:t>Gord is a Canadian geologist and 2026 Canadian Mining Hall of Fame inductee with a 55-year record of transforming global mineral exploration. A premier authority on the Sudbury Basin, his visionary leadership guided teams to 17 major discoveries, yielding nine producing mines and four advanced development projects. His trademark methodology relies on an agile "learn and adjust" philosophy. By systematically building on historical data and aggressively challenging legacy assumptions, as well as fostering a commitment to cross-disciplinary teamwork, he guides teams to unlock the maximum potential wealth from their company assets.</a:t>
            </a:r>
          </a:p>
        </p:txBody>
      </p:sp>
      <p:sp>
        <p:nvSpPr>
          <p:cNvPr id="19" name="Text 16">
            <a:extLst>
              <a:ext uri="{FF2B5EF4-FFF2-40B4-BE49-F238E27FC236}">
                <a16:creationId xmlns:a16="http://schemas.microsoft.com/office/drawing/2014/main" id="{FE188C37-CA79-FB04-62EB-7D7B3D70ABC6}"/>
              </a:ext>
            </a:extLst>
          </p:cNvPr>
          <p:cNvSpPr/>
          <p:nvPr/>
        </p:nvSpPr>
        <p:spPr>
          <a:xfrm>
            <a:off x="570231"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cs typeface="Poppins Bold" pitchFamily="34" charset="-120"/>
              </a:rPr>
              <a:t>33</a:t>
            </a:r>
            <a:endParaRPr lang="en-US" sz="2400"/>
          </a:p>
        </p:txBody>
      </p:sp>
    </p:spTree>
    <p:extLst>
      <p:ext uri="{BB962C8B-B14F-4D97-AF65-F5344CB8AC3E}">
        <p14:creationId xmlns:p14="http://schemas.microsoft.com/office/powerpoint/2010/main" val="37936469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E87EE26B-EC05-C4CB-76C9-FB69CB4310B8}"/>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76DBAC86-ED7E-A95D-E0B3-C5CF984D6784}"/>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C693F563-758D-2C70-7C18-1C2FA9647E7C}"/>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2CBAF399-D753-1451-D04F-C551C32B5F94}"/>
              </a:ext>
            </a:extLst>
          </p:cNvPr>
          <p:cNvPicPr>
            <a:picLocks noChangeAspect="1"/>
          </p:cNvPicPr>
          <p:nvPr/>
        </p:nvPicPr>
        <p:blipFill>
          <a:blip r:embed="rId5"/>
          <a:stretch>
            <a:fillRect/>
          </a:stretch>
        </p:blipFill>
        <p:spPr>
          <a:xfrm>
            <a:off x="1371771" y="1215190"/>
            <a:ext cx="20347943" cy="15392400"/>
          </a:xfrm>
          <a:prstGeom prst="rect">
            <a:avLst/>
          </a:prstGeom>
        </p:spPr>
      </p:pic>
      <p:sp>
        <p:nvSpPr>
          <p:cNvPr id="233" name="Text 23">
            <a:extLst>
              <a:ext uri="{FF2B5EF4-FFF2-40B4-BE49-F238E27FC236}">
                <a16:creationId xmlns:a16="http://schemas.microsoft.com/office/drawing/2014/main" id="{D32052D0-A11D-32EA-789E-61FA1B706CB9}"/>
              </a:ext>
            </a:extLst>
          </p:cNvPr>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MAGNA MINING</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Our Core Values</a:t>
            </a:r>
            <a:endParaRPr lang="en-US" sz="7600">
              <a:solidFill>
                <a:srgbClr val="DED0B9"/>
              </a:solidFill>
              <a:latin typeface="Lato Black" panose="020F0A02020204030203" pitchFamily="34" charset="0"/>
            </a:endParaRPr>
          </a:p>
        </p:txBody>
      </p:sp>
      <p:pic>
        <p:nvPicPr>
          <p:cNvPr id="6" name="Picture 5">
            <a:extLst>
              <a:ext uri="{FF2B5EF4-FFF2-40B4-BE49-F238E27FC236}">
                <a16:creationId xmlns:a16="http://schemas.microsoft.com/office/drawing/2014/main" id="{92AA3B74-57A8-6F1B-E43A-4A39ED013A46}"/>
              </a:ext>
            </a:extLst>
          </p:cNvPr>
          <p:cNvPicPr>
            <a:picLocks noChangeAspect="1"/>
          </p:cNvPicPr>
          <p:nvPr/>
        </p:nvPicPr>
        <p:blipFill>
          <a:blip r:embed="rId6"/>
          <a:stretch>
            <a:fillRect/>
          </a:stretch>
        </p:blipFill>
        <p:spPr>
          <a:xfrm>
            <a:off x="1587" y="4449574"/>
            <a:ext cx="24384000" cy="9388853"/>
          </a:xfrm>
          <a:prstGeom prst="rect">
            <a:avLst/>
          </a:prstGeom>
        </p:spPr>
      </p:pic>
      <p:sp>
        <p:nvSpPr>
          <p:cNvPr id="8" name="Text 16">
            <a:extLst>
              <a:ext uri="{FF2B5EF4-FFF2-40B4-BE49-F238E27FC236}">
                <a16:creationId xmlns:a16="http://schemas.microsoft.com/office/drawing/2014/main" id="{778F3496-572A-6498-187F-347436D0D97F}"/>
              </a:ext>
            </a:extLst>
          </p:cNvPr>
          <p:cNvSpPr/>
          <p:nvPr/>
        </p:nvSpPr>
        <p:spPr>
          <a:xfrm>
            <a:off x="546168"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cs typeface="Poppins Bold" pitchFamily="34" charset="-120"/>
              </a:rPr>
              <a:t>34</a:t>
            </a:r>
            <a:endParaRPr lang="en-US" sz="2400"/>
          </a:p>
        </p:txBody>
      </p:sp>
    </p:spTree>
    <p:extLst>
      <p:ext uri="{BB962C8B-B14F-4D97-AF65-F5344CB8AC3E}">
        <p14:creationId xmlns:p14="http://schemas.microsoft.com/office/powerpoint/2010/main" val="1660675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1012C-DD53-1720-FBDE-1BA7F26927C4}"/>
            </a:ext>
          </a:extLst>
        </p:cNvPr>
        <p:cNvGrpSpPr/>
        <p:nvPr/>
      </p:nvGrpSpPr>
      <p:grpSpPr>
        <a:xfrm>
          <a:off x="0" y="0"/>
          <a:ext cx="0" cy="0"/>
          <a:chOff x="0" y="0"/>
          <a:chExt cx="0" cy="0"/>
        </a:xfrm>
      </p:grpSpPr>
      <p:grpSp>
        <p:nvGrpSpPr>
          <p:cNvPr id="345" name="Graphic 2">
            <a:extLst>
              <a:ext uri="{FF2B5EF4-FFF2-40B4-BE49-F238E27FC236}">
                <a16:creationId xmlns:a16="http://schemas.microsoft.com/office/drawing/2014/main" id="{DE0CDF21-E96A-7971-88DD-399E1B7A73E2}"/>
              </a:ext>
            </a:extLst>
          </p:cNvPr>
          <p:cNvGrpSpPr/>
          <p:nvPr/>
        </p:nvGrpSpPr>
        <p:grpSpPr>
          <a:xfrm>
            <a:off x="18687373" y="8155452"/>
            <a:ext cx="132989" cy="397885"/>
            <a:chOff x="9653800" y="3295904"/>
            <a:chExt cx="66495" cy="198942"/>
          </a:xfrm>
          <a:solidFill>
            <a:schemeClr val="bg1">
              <a:lumMod val="85000"/>
            </a:schemeClr>
          </a:solidFill>
        </p:grpSpPr>
        <p:sp>
          <p:nvSpPr>
            <p:cNvPr id="346" name="Freeform: Shape 345">
              <a:extLst>
                <a:ext uri="{FF2B5EF4-FFF2-40B4-BE49-F238E27FC236}">
                  <a16:creationId xmlns:a16="http://schemas.microsoft.com/office/drawing/2014/main" id="{8FB3FE48-9212-71DF-F68C-975AFAC46EDC}"/>
                </a:ext>
              </a:extLst>
            </p:cNvPr>
            <p:cNvSpPr/>
            <p:nvPr/>
          </p:nvSpPr>
          <p:spPr>
            <a:xfrm>
              <a:off x="9654943" y="3295904"/>
              <a:ext cx="65352" cy="144912"/>
            </a:xfrm>
            <a:custGeom>
              <a:avLst/>
              <a:gdLst>
                <a:gd name="connsiteX0" fmla="*/ 65065 w 65352"/>
                <a:gd name="connsiteY0" fmla="*/ 62998 h 144912"/>
                <a:gd name="connsiteX1" fmla="*/ 62980 w 65352"/>
                <a:gd name="connsiteY1" fmla="*/ 94995 h 144912"/>
                <a:gd name="connsiteX2" fmla="*/ 62980 w 65352"/>
                <a:gd name="connsiteY2" fmla="*/ 130395 h 144912"/>
                <a:gd name="connsiteX3" fmla="*/ 62980 w 65352"/>
                <a:gd name="connsiteY3" fmla="*/ 132613 h 144912"/>
                <a:gd name="connsiteX4" fmla="*/ 62039 w 65352"/>
                <a:gd name="connsiteY4" fmla="*/ 132378 h 144912"/>
                <a:gd name="connsiteX5" fmla="*/ 60963 w 65352"/>
                <a:gd name="connsiteY5" fmla="*/ 131464 h 144912"/>
                <a:gd name="connsiteX6" fmla="*/ 59820 w 65352"/>
                <a:gd name="connsiteY6" fmla="*/ 130778 h 144912"/>
                <a:gd name="connsiteX7" fmla="*/ 59552 w 65352"/>
                <a:gd name="connsiteY7" fmla="*/ 130105 h 144912"/>
                <a:gd name="connsiteX8" fmla="*/ 58408 w 65352"/>
                <a:gd name="connsiteY8" fmla="*/ 129191 h 144912"/>
                <a:gd name="connsiteX9" fmla="*/ 58408 w 65352"/>
                <a:gd name="connsiteY9" fmla="*/ 128270 h 144912"/>
                <a:gd name="connsiteX10" fmla="*/ 58207 w 65352"/>
                <a:gd name="connsiteY10" fmla="*/ 127362 h 144912"/>
                <a:gd name="connsiteX11" fmla="*/ 58207 w 65352"/>
                <a:gd name="connsiteY11" fmla="*/ 126226 h 144912"/>
                <a:gd name="connsiteX12" fmla="*/ 57736 w 65352"/>
                <a:gd name="connsiteY12" fmla="*/ 125540 h 144912"/>
                <a:gd name="connsiteX13" fmla="*/ 56122 w 65352"/>
                <a:gd name="connsiteY13" fmla="*/ 124861 h 144912"/>
                <a:gd name="connsiteX14" fmla="*/ 54778 w 65352"/>
                <a:gd name="connsiteY14" fmla="*/ 125547 h 144912"/>
                <a:gd name="connsiteX15" fmla="*/ 54307 w 65352"/>
                <a:gd name="connsiteY15" fmla="*/ 126455 h 144912"/>
                <a:gd name="connsiteX16" fmla="*/ 53433 w 65352"/>
                <a:gd name="connsiteY16" fmla="*/ 127140 h 144912"/>
                <a:gd name="connsiteX17" fmla="*/ 52693 w 65352"/>
                <a:gd name="connsiteY17" fmla="*/ 127140 h 144912"/>
                <a:gd name="connsiteX18" fmla="*/ 51349 w 65352"/>
                <a:gd name="connsiteY18" fmla="*/ 126676 h 144912"/>
                <a:gd name="connsiteX19" fmla="*/ 50004 w 65352"/>
                <a:gd name="connsiteY19" fmla="*/ 126226 h 144912"/>
                <a:gd name="connsiteX20" fmla="*/ 49063 w 65352"/>
                <a:gd name="connsiteY20" fmla="*/ 126004 h 144912"/>
                <a:gd name="connsiteX21" fmla="*/ 48122 w 65352"/>
                <a:gd name="connsiteY21" fmla="*/ 125540 h 144912"/>
                <a:gd name="connsiteX22" fmla="*/ 45903 w 65352"/>
                <a:gd name="connsiteY22" fmla="*/ 124861 h 144912"/>
                <a:gd name="connsiteX23" fmla="*/ 44760 w 65352"/>
                <a:gd name="connsiteY23" fmla="*/ 125776 h 144912"/>
                <a:gd name="connsiteX24" fmla="*/ 44289 w 65352"/>
                <a:gd name="connsiteY24" fmla="*/ 126226 h 144912"/>
                <a:gd name="connsiteX25" fmla="*/ 43617 w 65352"/>
                <a:gd name="connsiteY25" fmla="*/ 126455 h 144912"/>
                <a:gd name="connsiteX26" fmla="*/ 42877 w 65352"/>
                <a:gd name="connsiteY26" fmla="*/ 126448 h 144912"/>
                <a:gd name="connsiteX27" fmla="*/ 42205 w 65352"/>
                <a:gd name="connsiteY27" fmla="*/ 126683 h 144912"/>
                <a:gd name="connsiteX28" fmla="*/ 41330 w 65352"/>
                <a:gd name="connsiteY28" fmla="*/ 126676 h 144912"/>
                <a:gd name="connsiteX29" fmla="*/ 39919 w 65352"/>
                <a:gd name="connsiteY29" fmla="*/ 127134 h 144912"/>
                <a:gd name="connsiteX30" fmla="*/ 38776 w 65352"/>
                <a:gd name="connsiteY30" fmla="*/ 127140 h 144912"/>
                <a:gd name="connsiteX31" fmla="*/ 37633 w 65352"/>
                <a:gd name="connsiteY31" fmla="*/ 127134 h 144912"/>
                <a:gd name="connsiteX32" fmla="*/ 36759 w 65352"/>
                <a:gd name="connsiteY32" fmla="*/ 127369 h 144912"/>
                <a:gd name="connsiteX33" fmla="*/ 35615 w 65352"/>
                <a:gd name="connsiteY33" fmla="*/ 128055 h 144912"/>
                <a:gd name="connsiteX34" fmla="*/ 34675 w 65352"/>
                <a:gd name="connsiteY34" fmla="*/ 128505 h 144912"/>
                <a:gd name="connsiteX35" fmla="*/ 33868 w 65352"/>
                <a:gd name="connsiteY35" fmla="*/ 129420 h 144912"/>
                <a:gd name="connsiteX36" fmla="*/ 34271 w 65352"/>
                <a:gd name="connsiteY36" fmla="*/ 130556 h 144912"/>
                <a:gd name="connsiteX37" fmla="*/ 34002 w 65352"/>
                <a:gd name="connsiteY37" fmla="*/ 131013 h 144912"/>
                <a:gd name="connsiteX38" fmla="*/ 33598 w 65352"/>
                <a:gd name="connsiteY38" fmla="*/ 130946 h 144912"/>
                <a:gd name="connsiteX39" fmla="*/ 33868 w 65352"/>
                <a:gd name="connsiteY39" fmla="*/ 131376 h 144912"/>
                <a:gd name="connsiteX40" fmla="*/ 35011 w 65352"/>
                <a:gd name="connsiteY40" fmla="*/ 132284 h 144912"/>
                <a:gd name="connsiteX41" fmla="*/ 34338 w 65352"/>
                <a:gd name="connsiteY41" fmla="*/ 133656 h 144912"/>
                <a:gd name="connsiteX42" fmla="*/ 33195 w 65352"/>
                <a:gd name="connsiteY42" fmla="*/ 135242 h 144912"/>
                <a:gd name="connsiteX43" fmla="*/ 32321 w 65352"/>
                <a:gd name="connsiteY43" fmla="*/ 136385 h 144912"/>
                <a:gd name="connsiteX44" fmla="*/ 31380 w 65352"/>
                <a:gd name="connsiteY44" fmla="*/ 138207 h 144912"/>
                <a:gd name="connsiteX45" fmla="*/ 30707 w 65352"/>
                <a:gd name="connsiteY45" fmla="*/ 139808 h 144912"/>
                <a:gd name="connsiteX46" fmla="*/ 30035 w 65352"/>
                <a:gd name="connsiteY46" fmla="*/ 142087 h 144912"/>
                <a:gd name="connsiteX47" fmla="*/ 28892 w 65352"/>
                <a:gd name="connsiteY47" fmla="*/ 143223 h 144912"/>
                <a:gd name="connsiteX48" fmla="*/ 27749 w 65352"/>
                <a:gd name="connsiteY48" fmla="*/ 144366 h 144912"/>
                <a:gd name="connsiteX49" fmla="*/ 26136 w 65352"/>
                <a:gd name="connsiteY49" fmla="*/ 145280 h 144912"/>
                <a:gd name="connsiteX50" fmla="*/ 24118 w 65352"/>
                <a:gd name="connsiteY50" fmla="*/ 145280 h 144912"/>
                <a:gd name="connsiteX51" fmla="*/ 22975 w 65352"/>
                <a:gd name="connsiteY51" fmla="*/ 143680 h 144912"/>
                <a:gd name="connsiteX52" fmla="*/ 22034 w 65352"/>
                <a:gd name="connsiteY52" fmla="*/ 142316 h 144912"/>
                <a:gd name="connsiteX53" fmla="*/ 20891 w 65352"/>
                <a:gd name="connsiteY53" fmla="*/ 141172 h 144912"/>
                <a:gd name="connsiteX54" fmla="*/ 19076 w 65352"/>
                <a:gd name="connsiteY54" fmla="*/ 140036 h 144912"/>
                <a:gd name="connsiteX55" fmla="*/ 18134 w 65352"/>
                <a:gd name="connsiteY55" fmla="*/ 139122 h 144912"/>
                <a:gd name="connsiteX56" fmla="*/ 17462 w 65352"/>
                <a:gd name="connsiteY56" fmla="*/ 137528 h 144912"/>
                <a:gd name="connsiteX57" fmla="*/ 16588 w 65352"/>
                <a:gd name="connsiteY57" fmla="*/ 136385 h 144912"/>
                <a:gd name="connsiteX58" fmla="*/ 14773 w 65352"/>
                <a:gd name="connsiteY58" fmla="*/ 136385 h 144912"/>
                <a:gd name="connsiteX59" fmla="*/ 13361 w 65352"/>
                <a:gd name="connsiteY59" fmla="*/ 135020 h 144912"/>
                <a:gd name="connsiteX60" fmla="*/ 12487 w 65352"/>
                <a:gd name="connsiteY60" fmla="*/ 133877 h 144912"/>
                <a:gd name="connsiteX61" fmla="*/ 12016 w 65352"/>
                <a:gd name="connsiteY61" fmla="*/ 132970 h 144912"/>
                <a:gd name="connsiteX62" fmla="*/ 11075 w 65352"/>
                <a:gd name="connsiteY62" fmla="*/ 132748 h 144912"/>
                <a:gd name="connsiteX63" fmla="*/ 10873 w 65352"/>
                <a:gd name="connsiteY63" fmla="*/ 131148 h 144912"/>
                <a:gd name="connsiteX64" fmla="*/ 11075 w 65352"/>
                <a:gd name="connsiteY64" fmla="*/ 130011 h 144912"/>
                <a:gd name="connsiteX65" fmla="*/ 10402 w 65352"/>
                <a:gd name="connsiteY65" fmla="*/ 128640 h 144912"/>
                <a:gd name="connsiteX66" fmla="*/ 10402 w 65352"/>
                <a:gd name="connsiteY66" fmla="*/ 127725 h 144912"/>
                <a:gd name="connsiteX67" fmla="*/ 10201 w 65352"/>
                <a:gd name="connsiteY67" fmla="*/ 126811 h 144912"/>
                <a:gd name="connsiteX68" fmla="*/ 9528 w 65352"/>
                <a:gd name="connsiteY68" fmla="*/ 126583 h 144912"/>
                <a:gd name="connsiteX69" fmla="*/ 8385 w 65352"/>
                <a:gd name="connsiteY69" fmla="*/ 126361 h 144912"/>
                <a:gd name="connsiteX70" fmla="*/ 7646 w 65352"/>
                <a:gd name="connsiteY70" fmla="*/ 127040 h 144912"/>
                <a:gd name="connsiteX71" fmla="*/ 7646 w 65352"/>
                <a:gd name="connsiteY71" fmla="*/ 126361 h 144912"/>
                <a:gd name="connsiteX72" fmla="*/ 6301 w 65352"/>
                <a:gd name="connsiteY72" fmla="*/ 126361 h 144912"/>
                <a:gd name="connsiteX73" fmla="*/ 5427 w 65352"/>
                <a:gd name="connsiteY73" fmla="*/ 126811 h 144912"/>
                <a:gd name="connsiteX74" fmla="*/ 4956 w 65352"/>
                <a:gd name="connsiteY74" fmla="*/ 127497 h 144912"/>
                <a:gd name="connsiteX75" fmla="*/ 4486 w 65352"/>
                <a:gd name="connsiteY75" fmla="*/ 128633 h 144912"/>
                <a:gd name="connsiteX76" fmla="*/ 2670 w 65352"/>
                <a:gd name="connsiteY76" fmla="*/ 128183 h 144912"/>
                <a:gd name="connsiteX77" fmla="*/ 1998 w 65352"/>
                <a:gd name="connsiteY77" fmla="*/ 127961 h 144912"/>
                <a:gd name="connsiteX78" fmla="*/ 385 w 65352"/>
                <a:gd name="connsiteY78" fmla="*/ 127497 h 144912"/>
                <a:gd name="connsiteX79" fmla="*/ 586 w 65352"/>
                <a:gd name="connsiteY79" fmla="*/ 98774 h 144912"/>
                <a:gd name="connsiteX80" fmla="*/ 1258 w 65352"/>
                <a:gd name="connsiteY80" fmla="*/ 65956 h 144912"/>
                <a:gd name="connsiteX81" fmla="*/ 1729 w 65352"/>
                <a:gd name="connsiteY81" fmla="*/ 33811 h 144912"/>
                <a:gd name="connsiteX82" fmla="*/ 33733 w 65352"/>
                <a:gd name="connsiteY82" fmla="*/ 33811 h 144912"/>
                <a:gd name="connsiteX83" fmla="*/ 33733 w 65352"/>
                <a:gd name="connsiteY83" fmla="*/ 33045 h 144912"/>
                <a:gd name="connsiteX84" fmla="*/ 35078 w 65352"/>
                <a:gd name="connsiteY84" fmla="*/ 375 h 144912"/>
                <a:gd name="connsiteX85" fmla="*/ 65737 w 65352"/>
                <a:gd name="connsiteY85" fmla="*/ 368 h 144912"/>
                <a:gd name="connsiteX86" fmla="*/ 64393 w 65352"/>
                <a:gd name="connsiteY86" fmla="*/ 33045 h 144912"/>
                <a:gd name="connsiteX87" fmla="*/ 65065 w 65352"/>
                <a:gd name="connsiteY87" fmla="*/ 62998 h 144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65352" h="144912">
                  <a:moveTo>
                    <a:pt x="65065" y="62998"/>
                  </a:moveTo>
                  <a:lnTo>
                    <a:pt x="62980" y="94995"/>
                  </a:lnTo>
                  <a:lnTo>
                    <a:pt x="62980" y="130395"/>
                  </a:lnTo>
                  <a:lnTo>
                    <a:pt x="62980" y="132613"/>
                  </a:lnTo>
                  <a:lnTo>
                    <a:pt x="62039" y="132378"/>
                  </a:lnTo>
                  <a:lnTo>
                    <a:pt x="60963" y="131464"/>
                  </a:lnTo>
                  <a:lnTo>
                    <a:pt x="59820" y="130778"/>
                  </a:lnTo>
                  <a:lnTo>
                    <a:pt x="59552" y="130105"/>
                  </a:lnTo>
                  <a:lnTo>
                    <a:pt x="58408" y="129191"/>
                  </a:lnTo>
                  <a:lnTo>
                    <a:pt x="58408" y="128270"/>
                  </a:lnTo>
                  <a:lnTo>
                    <a:pt x="58207" y="127362"/>
                  </a:lnTo>
                  <a:lnTo>
                    <a:pt x="58207" y="126226"/>
                  </a:lnTo>
                  <a:lnTo>
                    <a:pt x="57736" y="125540"/>
                  </a:lnTo>
                  <a:lnTo>
                    <a:pt x="56122" y="124861"/>
                  </a:lnTo>
                  <a:lnTo>
                    <a:pt x="54778" y="125547"/>
                  </a:lnTo>
                  <a:lnTo>
                    <a:pt x="54307" y="126455"/>
                  </a:lnTo>
                  <a:lnTo>
                    <a:pt x="53433" y="127140"/>
                  </a:lnTo>
                  <a:lnTo>
                    <a:pt x="52693" y="127140"/>
                  </a:lnTo>
                  <a:lnTo>
                    <a:pt x="51349" y="126676"/>
                  </a:lnTo>
                  <a:lnTo>
                    <a:pt x="50004" y="126226"/>
                  </a:lnTo>
                  <a:lnTo>
                    <a:pt x="49063" y="126004"/>
                  </a:lnTo>
                  <a:lnTo>
                    <a:pt x="48122" y="125540"/>
                  </a:lnTo>
                  <a:lnTo>
                    <a:pt x="45903" y="124861"/>
                  </a:lnTo>
                  <a:lnTo>
                    <a:pt x="44760" y="125776"/>
                  </a:lnTo>
                  <a:lnTo>
                    <a:pt x="44289" y="126226"/>
                  </a:lnTo>
                  <a:lnTo>
                    <a:pt x="43617" y="126455"/>
                  </a:lnTo>
                  <a:lnTo>
                    <a:pt x="42877" y="126448"/>
                  </a:lnTo>
                  <a:lnTo>
                    <a:pt x="42205" y="126683"/>
                  </a:lnTo>
                  <a:lnTo>
                    <a:pt x="41330" y="126676"/>
                  </a:lnTo>
                  <a:lnTo>
                    <a:pt x="39919" y="127134"/>
                  </a:lnTo>
                  <a:lnTo>
                    <a:pt x="38776" y="127140"/>
                  </a:lnTo>
                  <a:lnTo>
                    <a:pt x="37633" y="127134"/>
                  </a:lnTo>
                  <a:lnTo>
                    <a:pt x="36759" y="127369"/>
                  </a:lnTo>
                  <a:lnTo>
                    <a:pt x="35615" y="128055"/>
                  </a:lnTo>
                  <a:lnTo>
                    <a:pt x="34675" y="128505"/>
                  </a:lnTo>
                  <a:lnTo>
                    <a:pt x="33868" y="129420"/>
                  </a:lnTo>
                  <a:lnTo>
                    <a:pt x="34271" y="130556"/>
                  </a:lnTo>
                  <a:lnTo>
                    <a:pt x="34002" y="131013"/>
                  </a:lnTo>
                  <a:lnTo>
                    <a:pt x="33598" y="130946"/>
                  </a:lnTo>
                  <a:lnTo>
                    <a:pt x="33868" y="131376"/>
                  </a:lnTo>
                  <a:lnTo>
                    <a:pt x="35011" y="132284"/>
                  </a:lnTo>
                  <a:lnTo>
                    <a:pt x="34338" y="133656"/>
                  </a:lnTo>
                  <a:lnTo>
                    <a:pt x="33195" y="135242"/>
                  </a:lnTo>
                  <a:lnTo>
                    <a:pt x="32321" y="136385"/>
                  </a:lnTo>
                  <a:lnTo>
                    <a:pt x="31380" y="138207"/>
                  </a:lnTo>
                  <a:lnTo>
                    <a:pt x="30707" y="139808"/>
                  </a:lnTo>
                  <a:lnTo>
                    <a:pt x="30035" y="142087"/>
                  </a:lnTo>
                  <a:lnTo>
                    <a:pt x="28892" y="143223"/>
                  </a:lnTo>
                  <a:lnTo>
                    <a:pt x="27749" y="144366"/>
                  </a:lnTo>
                  <a:lnTo>
                    <a:pt x="26136" y="145280"/>
                  </a:lnTo>
                  <a:lnTo>
                    <a:pt x="24118" y="145280"/>
                  </a:lnTo>
                  <a:lnTo>
                    <a:pt x="22975" y="143680"/>
                  </a:lnTo>
                  <a:lnTo>
                    <a:pt x="22034" y="142316"/>
                  </a:lnTo>
                  <a:lnTo>
                    <a:pt x="20891" y="141172"/>
                  </a:lnTo>
                  <a:lnTo>
                    <a:pt x="19076" y="140036"/>
                  </a:lnTo>
                  <a:lnTo>
                    <a:pt x="18134" y="139122"/>
                  </a:lnTo>
                  <a:lnTo>
                    <a:pt x="17462" y="137528"/>
                  </a:lnTo>
                  <a:lnTo>
                    <a:pt x="16588" y="136385"/>
                  </a:lnTo>
                  <a:lnTo>
                    <a:pt x="14773" y="136385"/>
                  </a:lnTo>
                  <a:lnTo>
                    <a:pt x="13361" y="135020"/>
                  </a:lnTo>
                  <a:lnTo>
                    <a:pt x="12487" y="133877"/>
                  </a:lnTo>
                  <a:lnTo>
                    <a:pt x="12016" y="132970"/>
                  </a:lnTo>
                  <a:lnTo>
                    <a:pt x="11075" y="132748"/>
                  </a:lnTo>
                  <a:lnTo>
                    <a:pt x="10873" y="131148"/>
                  </a:lnTo>
                  <a:lnTo>
                    <a:pt x="11075" y="130011"/>
                  </a:lnTo>
                  <a:lnTo>
                    <a:pt x="10402" y="128640"/>
                  </a:lnTo>
                  <a:lnTo>
                    <a:pt x="10402" y="127725"/>
                  </a:lnTo>
                  <a:lnTo>
                    <a:pt x="10201" y="126811"/>
                  </a:lnTo>
                  <a:lnTo>
                    <a:pt x="9528" y="126583"/>
                  </a:lnTo>
                  <a:lnTo>
                    <a:pt x="8385" y="126361"/>
                  </a:lnTo>
                  <a:lnTo>
                    <a:pt x="7646" y="127040"/>
                  </a:lnTo>
                  <a:lnTo>
                    <a:pt x="7646" y="126361"/>
                  </a:lnTo>
                  <a:lnTo>
                    <a:pt x="6301" y="126361"/>
                  </a:lnTo>
                  <a:lnTo>
                    <a:pt x="5427" y="126811"/>
                  </a:lnTo>
                  <a:lnTo>
                    <a:pt x="4956" y="127497"/>
                  </a:lnTo>
                  <a:lnTo>
                    <a:pt x="4486" y="128633"/>
                  </a:lnTo>
                  <a:lnTo>
                    <a:pt x="2670" y="128183"/>
                  </a:lnTo>
                  <a:lnTo>
                    <a:pt x="1998" y="127961"/>
                  </a:lnTo>
                  <a:lnTo>
                    <a:pt x="385" y="127497"/>
                  </a:lnTo>
                  <a:lnTo>
                    <a:pt x="586" y="98774"/>
                  </a:lnTo>
                  <a:lnTo>
                    <a:pt x="1258" y="65956"/>
                  </a:lnTo>
                  <a:lnTo>
                    <a:pt x="1729" y="33811"/>
                  </a:lnTo>
                  <a:lnTo>
                    <a:pt x="33733" y="33811"/>
                  </a:lnTo>
                  <a:lnTo>
                    <a:pt x="33733" y="33045"/>
                  </a:lnTo>
                  <a:lnTo>
                    <a:pt x="35078" y="375"/>
                  </a:lnTo>
                  <a:lnTo>
                    <a:pt x="65737" y="368"/>
                  </a:lnTo>
                  <a:lnTo>
                    <a:pt x="64393" y="33045"/>
                  </a:lnTo>
                  <a:lnTo>
                    <a:pt x="65065" y="62998"/>
                  </a:lnTo>
                </a:path>
              </a:pathLst>
            </a:custGeom>
            <a:grpFill/>
            <a:ln w="6826" cap="sq">
              <a:solidFill>
                <a:srgbClr val="011E41"/>
              </a:solidFill>
              <a:prstDash val="solid"/>
              <a:bevel/>
            </a:ln>
          </p:spPr>
          <p:txBody>
            <a:bodyPr rtlCol="0" anchor="ctr"/>
            <a:lstStyle/>
            <a:p>
              <a:endParaRPr lang="en-CA" sz="3600"/>
            </a:p>
          </p:txBody>
        </p:sp>
        <p:sp>
          <p:nvSpPr>
            <p:cNvPr id="347" name="Freeform: Shape 346">
              <a:extLst>
                <a:ext uri="{FF2B5EF4-FFF2-40B4-BE49-F238E27FC236}">
                  <a16:creationId xmlns:a16="http://schemas.microsoft.com/office/drawing/2014/main" id="{4BFA6F82-19E9-D0EB-559B-703231A5C715}"/>
                </a:ext>
              </a:extLst>
            </p:cNvPr>
            <p:cNvSpPr/>
            <p:nvPr/>
          </p:nvSpPr>
          <p:spPr>
            <a:xfrm>
              <a:off x="9653800" y="3442416"/>
              <a:ext cx="31264" cy="52430"/>
            </a:xfrm>
            <a:custGeom>
              <a:avLst/>
              <a:gdLst>
                <a:gd name="connsiteX0" fmla="*/ 586 w 31264"/>
                <a:gd name="connsiteY0" fmla="*/ 17231 h 52430"/>
                <a:gd name="connsiteX1" fmla="*/ 586 w 31264"/>
                <a:gd name="connsiteY1" fmla="*/ 368 h 52430"/>
                <a:gd name="connsiteX2" fmla="*/ 1729 w 31264"/>
                <a:gd name="connsiteY2" fmla="*/ 1498 h 52430"/>
                <a:gd name="connsiteX3" fmla="*/ 2402 w 31264"/>
                <a:gd name="connsiteY3" fmla="*/ 2183 h 52430"/>
                <a:gd name="connsiteX4" fmla="*/ 3141 w 31264"/>
                <a:gd name="connsiteY4" fmla="*/ 2869 h 52430"/>
                <a:gd name="connsiteX5" fmla="*/ 3813 w 31264"/>
                <a:gd name="connsiteY5" fmla="*/ 2863 h 52430"/>
                <a:gd name="connsiteX6" fmla="*/ 4688 w 31264"/>
                <a:gd name="connsiteY6" fmla="*/ 1733 h 52430"/>
                <a:gd name="connsiteX7" fmla="*/ 5830 w 31264"/>
                <a:gd name="connsiteY7" fmla="*/ 1726 h 52430"/>
                <a:gd name="connsiteX8" fmla="*/ 6301 w 31264"/>
                <a:gd name="connsiteY8" fmla="*/ 1726 h 52430"/>
                <a:gd name="connsiteX9" fmla="*/ 8117 w 31264"/>
                <a:gd name="connsiteY9" fmla="*/ 2647 h 52430"/>
                <a:gd name="connsiteX10" fmla="*/ 9260 w 31264"/>
                <a:gd name="connsiteY10" fmla="*/ 2412 h 52430"/>
                <a:gd name="connsiteX11" fmla="*/ 9731 w 31264"/>
                <a:gd name="connsiteY11" fmla="*/ 3555 h 52430"/>
                <a:gd name="connsiteX12" fmla="*/ 9260 w 31264"/>
                <a:gd name="connsiteY12" fmla="*/ 4927 h 52430"/>
                <a:gd name="connsiteX13" fmla="*/ 9058 w 31264"/>
                <a:gd name="connsiteY13" fmla="*/ 5377 h 52430"/>
                <a:gd name="connsiteX14" fmla="*/ 9058 w 31264"/>
                <a:gd name="connsiteY14" fmla="*/ 6742 h 52430"/>
                <a:gd name="connsiteX15" fmla="*/ 9731 w 31264"/>
                <a:gd name="connsiteY15" fmla="*/ 8335 h 52430"/>
                <a:gd name="connsiteX16" fmla="*/ 10671 w 31264"/>
                <a:gd name="connsiteY16" fmla="*/ 9250 h 52430"/>
                <a:gd name="connsiteX17" fmla="*/ 11344 w 31264"/>
                <a:gd name="connsiteY17" fmla="*/ 10615 h 52430"/>
                <a:gd name="connsiteX18" fmla="*/ 12487 w 31264"/>
                <a:gd name="connsiteY18" fmla="*/ 10850 h 52430"/>
                <a:gd name="connsiteX19" fmla="*/ 13361 w 31264"/>
                <a:gd name="connsiteY19" fmla="*/ 11079 h 52430"/>
                <a:gd name="connsiteX20" fmla="*/ 15176 w 31264"/>
                <a:gd name="connsiteY20" fmla="*/ 11758 h 52430"/>
                <a:gd name="connsiteX21" fmla="*/ 15647 w 31264"/>
                <a:gd name="connsiteY21" fmla="*/ 11986 h 52430"/>
                <a:gd name="connsiteX22" fmla="*/ 16588 w 31264"/>
                <a:gd name="connsiteY22" fmla="*/ 12666 h 52430"/>
                <a:gd name="connsiteX23" fmla="*/ 18202 w 31264"/>
                <a:gd name="connsiteY23" fmla="*/ 14266 h 52430"/>
                <a:gd name="connsiteX24" fmla="*/ 18605 w 31264"/>
                <a:gd name="connsiteY24" fmla="*/ 14494 h 52430"/>
                <a:gd name="connsiteX25" fmla="*/ 19277 w 31264"/>
                <a:gd name="connsiteY25" fmla="*/ 14494 h 52430"/>
                <a:gd name="connsiteX26" fmla="*/ 20421 w 31264"/>
                <a:gd name="connsiteY26" fmla="*/ 14723 h 52430"/>
                <a:gd name="connsiteX27" fmla="*/ 21362 w 31264"/>
                <a:gd name="connsiteY27" fmla="*/ 15631 h 52430"/>
                <a:gd name="connsiteX28" fmla="*/ 21564 w 31264"/>
                <a:gd name="connsiteY28" fmla="*/ 17238 h 52430"/>
                <a:gd name="connsiteX29" fmla="*/ 22505 w 31264"/>
                <a:gd name="connsiteY29" fmla="*/ 18138 h 52430"/>
                <a:gd name="connsiteX30" fmla="*/ 21833 w 31264"/>
                <a:gd name="connsiteY30" fmla="*/ 19739 h 52430"/>
                <a:gd name="connsiteX31" fmla="*/ 22303 w 31264"/>
                <a:gd name="connsiteY31" fmla="*/ 20196 h 52430"/>
                <a:gd name="connsiteX32" fmla="*/ 22707 w 31264"/>
                <a:gd name="connsiteY32" fmla="*/ 20646 h 52430"/>
                <a:gd name="connsiteX33" fmla="*/ 22707 w 31264"/>
                <a:gd name="connsiteY33" fmla="*/ 21789 h 52430"/>
                <a:gd name="connsiteX34" fmla="*/ 22505 w 31264"/>
                <a:gd name="connsiteY34" fmla="*/ 22475 h 52430"/>
                <a:gd name="connsiteX35" fmla="*/ 21564 w 31264"/>
                <a:gd name="connsiteY35" fmla="*/ 23618 h 52430"/>
                <a:gd name="connsiteX36" fmla="*/ 21362 w 31264"/>
                <a:gd name="connsiteY36" fmla="*/ 24526 h 52430"/>
                <a:gd name="connsiteX37" fmla="*/ 21362 w 31264"/>
                <a:gd name="connsiteY37" fmla="*/ 25891 h 52430"/>
                <a:gd name="connsiteX38" fmla="*/ 20421 w 31264"/>
                <a:gd name="connsiteY38" fmla="*/ 26805 h 52430"/>
                <a:gd name="connsiteX39" fmla="*/ 20017 w 31264"/>
                <a:gd name="connsiteY39" fmla="*/ 27256 h 52430"/>
                <a:gd name="connsiteX40" fmla="*/ 19748 w 31264"/>
                <a:gd name="connsiteY40" fmla="*/ 27719 h 52430"/>
                <a:gd name="connsiteX41" fmla="*/ 19076 w 31264"/>
                <a:gd name="connsiteY41" fmla="*/ 28170 h 52430"/>
                <a:gd name="connsiteX42" fmla="*/ 17463 w 31264"/>
                <a:gd name="connsiteY42" fmla="*/ 28399 h 52430"/>
                <a:gd name="connsiteX43" fmla="*/ 16790 w 31264"/>
                <a:gd name="connsiteY43" fmla="*/ 27941 h 52430"/>
                <a:gd name="connsiteX44" fmla="*/ 15446 w 31264"/>
                <a:gd name="connsiteY44" fmla="*/ 27719 h 52430"/>
                <a:gd name="connsiteX45" fmla="*/ 14504 w 31264"/>
                <a:gd name="connsiteY45" fmla="*/ 27491 h 52430"/>
                <a:gd name="connsiteX46" fmla="*/ 13361 w 31264"/>
                <a:gd name="connsiteY46" fmla="*/ 27027 h 52430"/>
                <a:gd name="connsiteX47" fmla="*/ 12016 w 31264"/>
                <a:gd name="connsiteY47" fmla="*/ 26805 h 52430"/>
                <a:gd name="connsiteX48" fmla="*/ 10671 w 31264"/>
                <a:gd name="connsiteY48" fmla="*/ 26126 h 52430"/>
                <a:gd name="connsiteX49" fmla="*/ 9932 w 31264"/>
                <a:gd name="connsiteY49" fmla="*/ 26119 h 52430"/>
                <a:gd name="connsiteX50" fmla="*/ 9260 w 31264"/>
                <a:gd name="connsiteY50" fmla="*/ 25891 h 52430"/>
                <a:gd name="connsiteX51" fmla="*/ 8789 w 31264"/>
                <a:gd name="connsiteY51" fmla="*/ 24526 h 52430"/>
                <a:gd name="connsiteX52" fmla="*/ 8117 w 31264"/>
                <a:gd name="connsiteY52" fmla="*/ 23840 h 52430"/>
                <a:gd name="connsiteX53" fmla="*/ 6301 w 31264"/>
                <a:gd name="connsiteY53" fmla="*/ 24297 h 52430"/>
                <a:gd name="connsiteX54" fmla="*/ 5158 w 31264"/>
                <a:gd name="connsiteY54" fmla="*/ 24755 h 52430"/>
                <a:gd name="connsiteX55" fmla="*/ 5830 w 31264"/>
                <a:gd name="connsiteY55" fmla="*/ 25440 h 52430"/>
                <a:gd name="connsiteX56" fmla="*/ 6301 w 31264"/>
                <a:gd name="connsiteY56" fmla="*/ 26805 h 52430"/>
                <a:gd name="connsiteX57" fmla="*/ 6503 w 31264"/>
                <a:gd name="connsiteY57" fmla="*/ 27262 h 52430"/>
                <a:gd name="connsiteX58" fmla="*/ 6973 w 31264"/>
                <a:gd name="connsiteY58" fmla="*/ 28627 h 52430"/>
                <a:gd name="connsiteX59" fmla="*/ 6301 w 31264"/>
                <a:gd name="connsiteY59" fmla="*/ 29770 h 52430"/>
                <a:gd name="connsiteX60" fmla="*/ 6100 w 31264"/>
                <a:gd name="connsiteY60" fmla="*/ 30449 h 52430"/>
                <a:gd name="connsiteX61" fmla="*/ 6772 w 31264"/>
                <a:gd name="connsiteY61" fmla="*/ 30685 h 52430"/>
                <a:gd name="connsiteX62" fmla="*/ 7646 w 31264"/>
                <a:gd name="connsiteY62" fmla="*/ 30678 h 52430"/>
                <a:gd name="connsiteX63" fmla="*/ 7444 w 31264"/>
                <a:gd name="connsiteY63" fmla="*/ 32049 h 52430"/>
                <a:gd name="connsiteX64" fmla="*/ 7915 w 31264"/>
                <a:gd name="connsiteY64" fmla="*/ 32957 h 52430"/>
                <a:gd name="connsiteX65" fmla="*/ 8789 w 31264"/>
                <a:gd name="connsiteY65" fmla="*/ 33643 h 52430"/>
                <a:gd name="connsiteX66" fmla="*/ 9528 w 31264"/>
                <a:gd name="connsiteY66" fmla="*/ 34093 h 52430"/>
                <a:gd name="connsiteX67" fmla="*/ 10201 w 31264"/>
                <a:gd name="connsiteY67" fmla="*/ 34551 h 52430"/>
                <a:gd name="connsiteX68" fmla="*/ 11075 w 31264"/>
                <a:gd name="connsiteY68" fmla="*/ 35236 h 52430"/>
                <a:gd name="connsiteX69" fmla="*/ 11815 w 31264"/>
                <a:gd name="connsiteY69" fmla="*/ 35922 h 52430"/>
                <a:gd name="connsiteX70" fmla="*/ 13159 w 31264"/>
                <a:gd name="connsiteY70" fmla="*/ 35008 h 52430"/>
                <a:gd name="connsiteX71" fmla="*/ 13832 w 31264"/>
                <a:gd name="connsiteY71" fmla="*/ 34786 h 52430"/>
                <a:gd name="connsiteX72" fmla="*/ 14773 w 31264"/>
                <a:gd name="connsiteY72" fmla="*/ 35008 h 52430"/>
                <a:gd name="connsiteX73" fmla="*/ 15916 w 31264"/>
                <a:gd name="connsiteY73" fmla="*/ 35694 h 52430"/>
                <a:gd name="connsiteX74" fmla="*/ 16588 w 31264"/>
                <a:gd name="connsiteY74" fmla="*/ 35687 h 52430"/>
                <a:gd name="connsiteX75" fmla="*/ 17463 w 31264"/>
                <a:gd name="connsiteY75" fmla="*/ 35687 h 52430"/>
                <a:gd name="connsiteX76" fmla="*/ 18605 w 31264"/>
                <a:gd name="connsiteY76" fmla="*/ 36380 h 52430"/>
                <a:gd name="connsiteX77" fmla="*/ 19277 w 31264"/>
                <a:gd name="connsiteY77" fmla="*/ 37522 h 52430"/>
                <a:gd name="connsiteX78" fmla="*/ 19748 w 31264"/>
                <a:gd name="connsiteY78" fmla="*/ 37973 h 52430"/>
                <a:gd name="connsiteX79" fmla="*/ 20219 w 31264"/>
                <a:gd name="connsiteY79" fmla="*/ 38659 h 52430"/>
                <a:gd name="connsiteX80" fmla="*/ 21564 w 31264"/>
                <a:gd name="connsiteY80" fmla="*/ 39338 h 52430"/>
                <a:gd name="connsiteX81" fmla="*/ 24118 w 31264"/>
                <a:gd name="connsiteY81" fmla="*/ 40481 h 52430"/>
                <a:gd name="connsiteX82" fmla="*/ 24992 w 31264"/>
                <a:gd name="connsiteY82" fmla="*/ 40938 h 52430"/>
                <a:gd name="connsiteX83" fmla="*/ 27077 w 31264"/>
                <a:gd name="connsiteY83" fmla="*/ 42310 h 52430"/>
                <a:gd name="connsiteX84" fmla="*/ 27749 w 31264"/>
                <a:gd name="connsiteY84" fmla="*/ 42760 h 52430"/>
                <a:gd name="connsiteX85" fmla="*/ 27951 w 31264"/>
                <a:gd name="connsiteY85" fmla="*/ 43903 h 52430"/>
                <a:gd name="connsiteX86" fmla="*/ 28422 w 31264"/>
                <a:gd name="connsiteY86" fmla="*/ 44817 h 52430"/>
                <a:gd name="connsiteX87" fmla="*/ 29363 w 31264"/>
                <a:gd name="connsiteY87" fmla="*/ 45503 h 52430"/>
                <a:gd name="connsiteX88" fmla="*/ 30035 w 31264"/>
                <a:gd name="connsiteY88" fmla="*/ 46176 h 52430"/>
                <a:gd name="connsiteX89" fmla="*/ 30707 w 31264"/>
                <a:gd name="connsiteY89" fmla="*/ 46861 h 52430"/>
                <a:gd name="connsiteX90" fmla="*/ 31649 w 31264"/>
                <a:gd name="connsiteY90" fmla="*/ 47776 h 52430"/>
                <a:gd name="connsiteX91" fmla="*/ 31380 w 31264"/>
                <a:gd name="connsiteY91" fmla="*/ 49605 h 52430"/>
                <a:gd name="connsiteX92" fmla="*/ 30707 w 31264"/>
                <a:gd name="connsiteY92" fmla="*/ 51198 h 52430"/>
                <a:gd name="connsiteX93" fmla="*/ 30506 w 31264"/>
                <a:gd name="connsiteY93" fmla="*/ 52334 h 52430"/>
                <a:gd name="connsiteX94" fmla="*/ 29833 w 31264"/>
                <a:gd name="connsiteY94" fmla="*/ 52798 h 52430"/>
                <a:gd name="connsiteX95" fmla="*/ 385 w 31264"/>
                <a:gd name="connsiteY95" fmla="*/ 52099 h 52430"/>
                <a:gd name="connsiteX96" fmla="*/ 586 w 31264"/>
                <a:gd name="connsiteY96" fmla="*/ 17231 h 524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31264" h="52430">
                  <a:moveTo>
                    <a:pt x="586" y="17231"/>
                  </a:moveTo>
                  <a:lnTo>
                    <a:pt x="586" y="368"/>
                  </a:lnTo>
                  <a:lnTo>
                    <a:pt x="1729" y="1498"/>
                  </a:lnTo>
                  <a:lnTo>
                    <a:pt x="2402" y="2183"/>
                  </a:lnTo>
                  <a:lnTo>
                    <a:pt x="3141" y="2869"/>
                  </a:lnTo>
                  <a:lnTo>
                    <a:pt x="3813" y="2863"/>
                  </a:lnTo>
                  <a:lnTo>
                    <a:pt x="4688" y="1733"/>
                  </a:lnTo>
                  <a:lnTo>
                    <a:pt x="5830" y="1726"/>
                  </a:lnTo>
                  <a:lnTo>
                    <a:pt x="6301" y="1726"/>
                  </a:lnTo>
                  <a:lnTo>
                    <a:pt x="8117" y="2647"/>
                  </a:lnTo>
                  <a:lnTo>
                    <a:pt x="9260" y="2412"/>
                  </a:lnTo>
                  <a:lnTo>
                    <a:pt x="9731" y="3555"/>
                  </a:lnTo>
                  <a:lnTo>
                    <a:pt x="9260" y="4927"/>
                  </a:lnTo>
                  <a:lnTo>
                    <a:pt x="9058" y="5377"/>
                  </a:lnTo>
                  <a:lnTo>
                    <a:pt x="9058" y="6742"/>
                  </a:lnTo>
                  <a:lnTo>
                    <a:pt x="9731" y="8335"/>
                  </a:lnTo>
                  <a:lnTo>
                    <a:pt x="10671" y="9250"/>
                  </a:lnTo>
                  <a:lnTo>
                    <a:pt x="11344" y="10615"/>
                  </a:lnTo>
                  <a:lnTo>
                    <a:pt x="12487" y="10850"/>
                  </a:lnTo>
                  <a:lnTo>
                    <a:pt x="13361" y="11079"/>
                  </a:lnTo>
                  <a:lnTo>
                    <a:pt x="15176" y="11758"/>
                  </a:lnTo>
                  <a:lnTo>
                    <a:pt x="15647" y="11986"/>
                  </a:lnTo>
                  <a:lnTo>
                    <a:pt x="16588" y="12666"/>
                  </a:lnTo>
                  <a:lnTo>
                    <a:pt x="18202" y="14266"/>
                  </a:lnTo>
                  <a:lnTo>
                    <a:pt x="18605" y="14494"/>
                  </a:lnTo>
                  <a:lnTo>
                    <a:pt x="19277" y="14494"/>
                  </a:lnTo>
                  <a:lnTo>
                    <a:pt x="20421" y="14723"/>
                  </a:lnTo>
                  <a:lnTo>
                    <a:pt x="21362" y="15631"/>
                  </a:lnTo>
                  <a:lnTo>
                    <a:pt x="21564" y="17238"/>
                  </a:lnTo>
                  <a:lnTo>
                    <a:pt x="22505" y="18138"/>
                  </a:lnTo>
                  <a:lnTo>
                    <a:pt x="21833" y="19739"/>
                  </a:lnTo>
                  <a:lnTo>
                    <a:pt x="22303" y="20196"/>
                  </a:lnTo>
                  <a:lnTo>
                    <a:pt x="22707" y="20646"/>
                  </a:lnTo>
                  <a:lnTo>
                    <a:pt x="22707" y="21789"/>
                  </a:lnTo>
                  <a:lnTo>
                    <a:pt x="22505" y="22475"/>
                  </a:lnTo>
                  <a:lnTo>
                    <a:pt x="21564" y="23618"/>
                  </a:lnTo>
                  <a:lnTo>
                    <a:pt x="21362" y="24526"/>
                  </a:lnTo>
                  <a:lnTo>
                    <a:pt x="21362" y="25891"/>
                  </a:lnTo>
                  <a:lnTo>
                    <a:pt x="20421" y="26805"/>
                  </a:lnTo>
                  <a:lnTo>
                    <a:pt x="20017" y="27256"/>
                  </a:lnTo>
                  <a:lnTo>
                    <a:pt x="19748" y="27719"/>
                  </a:lnTo>
                  <a:lnTo>
                    <a:pt x="19076" y="28170"/>
                  </a:lnTo>
                  <a:lnTo>
                    <a:pt x="17463" y="28399"/>
                  </a:lnTo>
                  <a:lnTo>
                    <a:pt x="16790" y="27941"/>
                  </a:lnTo>
                  <a:lnTo>
                    <a:pt x="15446" y="27719"/>
                  </a:lnTo>
                  <a:lnTo>
                    <a:pt x="14504" y="27491"/>
                  </a:lnTo>
                  <a:lnTo>
                    <a:pt x="13361" y="27027"/>
                  </a:lnTo>
                  <a:lnTo>
                    <a:pt x="12016" y="26805"/>
                  </a:lnTo>
                  <a:lnTo>
                    <a:pt x="10671" y="26126"/>
                  </a:lnTo>
                  <a:lnTo>
                    <a:pt x="9932" y="26119"/>
                  </a:lnTo>
                  <a:lnTo>
                    <a:pt x="9260" y="25891"/>
                  </a:lnTo>
                  <a:lnTo>
                    <a:pt x="8789" y="24526"/>
                  </a:lnTo>
                  <a:lnTo>
                    <a:pt x="8117" y="23840"/>
                  </a:lnTo>
                  <a:lnTo>
                    <a:pt x="6301" y="24297"/>
                  </a:lnTo>
                  <a:lnTo>
                    <a:pt x="5158" y="24755"/>
                  </a:lnTo>
                  <a:lnTo>
                    <a:pt x="5830" y="25440"/>
                  </a:lnTo>
                  <a:lnTo>
                    <a:pt x="6301" y="26805"/>
                  </a:lnTo>
                  <a:lnTo>
                    <a:pt x="6503" y="27262"/>
                  </a:lnTo>
                  <a:lnTo>
                    <a:pt x="6973" y="28627"/>
                  </a:lnTo>
                  <a:lnTo>
                    <a:pt x="6301" y="29770"/>
                  </a:lnTo>
                  <a:lnTo>
                    <a:pt x="6100" y="30449"/>
                  </a:lnTo>
                  <a:lnTo>
                    <a:pt x="6772" y="30685"/>
                  </a:lnTo>
                  <a:lnTo>
                    <a:pt x="7646" y="30678"/>
                  </a:lnTo>
                  <a:lnTo>
                    <a:pt x="7444" y="32049"/>
                  </a:lnTo>
                  <a:lnTo>
                    <a:pt x="7915" y="32957"/>
                  </a:lnTo>
                  <a:lnTo>
                    <a:pt x="8789" y="33643"/>
                  </a:lnTo>
                  <a:lnTo>
                    <a:pt x="9528" y="34093"/>
                  </a:lnTo>
                  <a:lnTo>
                    <a:pt x="10201" y="34551"/>
                  </a:lnTo>
                  <a:lnTo>
                    <a:pt x="11075" y="35236"/>
                  </a:lnTo>
                  <a:lnTo>
                    <a:pt x="11815" y="35922"/>
                  </a:lnTo>
                  <a:lnTo>
                    <a:pt x="13159" y="35008"/>
                  </a:lnTo>
                  <a:lnTo>
                    <a:pt x="13832" y="34786"/>
                  </a:lnTo>
                  <a:lnTo>
                    <a:pt x="14773" y="35008"/>
                  </a:lnTo>
                  <a:lnTo>
                    <a:pt x="15916" y="35694"/>
                  </a:lnTo>
                  <a:lnTo>
                    <a:pt x="16588" y="35687"/>
                  </a:lnTo>
                  <a:lnTo>
                    <a:pt x="17463" y="35687"/>
                  </a:lnTo>
                  <a:lnTo>
                    <a:pt x="18605" y="36380"/>
                  </a:lnTo>
                  <a:lnTo>
                    <a:pt x="19277" y="37522"/>
                  </a:lnTo>
                  <a:lnTo>
                    <a:pt x="19748" y="37973"/>
                  </a:lnTo>
                  <a:lnTo>
                    <a:pt x="20219" y="38659"/>
                  </a:lnTo>
                  <a:lnTo>
                    <a:pt x="21564" y="39338"/>
                  </a:lnTo>
                  <a:lnTo>
                    <a:pt x="24118" y="40481"/>
                  </a:lnTo>
                  <a:lnTo>
                    <a:pt x="24992" y="40938"/>
                  </a:lnTo>
                  <a:lnTo>
                    <a:pt x="27077" y="42310"/>
                  </a:lnTo>
                  <a:lnTo>
                    <a:pt x="27749" y="42760"/>
                  </a:lnTo>
                  <a:lnTo>
                    <a:pt x="27951" y="43903"/>
                  </a:lnTo>
                  <a:lnTo>
                    <a:pt x="28422" y="44817"/>
                  </a:lnTo>
                  <a:lnTo>
                    <a:pt x="29363" y="45503"/>
                  </a:lnTo>
                  <a:lnTo>
                    <a:pt x="30035" y="46176"/>
                  </a:lnTo>
                  <a:lnTo>
                    <a:pt x="30707" y="46861"/>
                  </a:lnTo>
                  <a:lnTo>
                    <a:pt x="31649" y="47776"/>
                  </a:lnTo>
                  <a:lnTo>
                    <a:pt x="31380" y="49605"/>
                  </a:lnTo>
                  <a:lnTo>
                    <a:pt x="30707" y="51198"/>
                  </a:lnTo>
                  <a:lnTo>
                    <a:pt x="30506" y="52334"/>
                  </a:lnTo>
                  <a:lnTo>
                    <a:pt x="29833" y="52798"/>
                  </a:lnTo>
                  <a:lnTo>
                    <a:pt x="385" y="52099"/>
                  </a:lnTo>
                  <a:lnTo>
                    <a:pt x="586" y="17231"/>
                  </a:lnTo>
                </a:path>
              </a:pathLst>
            </a:custGeom>
            <a:grpFill/>
            <a:ln w="6826" cap="sq">
              <a:solidFill>
                <a:srgbClr val="011E41"/>
              </a:solidFill>
              <a:prstDash val="solid"/>
              <a:bevel/>
            </a:ln>
          </p:spPr>
          <p:txBody>
            <a:bodyPr rtlCol="0" anchor="ctr"/>
            <a:lstStyle/>
            <a:p>
              <a:endParaRPr lang="en-CA" sz="3600"/>
            </a:p>
          </p:txBody>
        </p:sp>
        <p:sp>
          <p:nvSpPr>
            <p:cNvPr id="348" name="Freeform: Shape 347">
              <a:extLst>
                <a:ext uri="{FF2B5EF4-FFF2-40B4-BE49-F238E27FC236}">
                  <a16:creationId xmlns:a16="http://schemas.microsoft.com/office/drawing/2014/main" id="{B1BB07B2-C944-E652-2535-45966A225C02}"/>
                </a:ext>
              </a:extLst>
            </p:cNvPr>
            <p:cNvSpPr/>
            <p:nvPr/>
          </p:nvSpPr>
          <p:spPr>
            <a:xfrm>
              <a:off x="9690376" y="3467260"/>
              <a:ext cx="29650" cy="25072"/>
            </a:xfrm>
            <a:custGeom>
              <a:avLst/>
              <a:gdLst>
                <a:gd name="connsiteX0" fmla="*/ 9528 w 29650"/>
                <a:gd name="connsiteY0" fmla="*/ 368 h 25072"/>
                <a:gd name="connsiteX1" fmla="*/ 10470 w 29650"/>
                <a:gd name="connsiteY1" fmla="*/ 597 h 25072"/>
                <a:gd name="connsiteX2" fmla="*/ 11344 w 29650"/>
                <a:gd name="connsiteY2" fmla="*/ 819 h 25072"/>
                <a:gd name="connsiteX3" fmla="*/ 12487 w 29650"/>
                <a:gd name="connsiteY3" fmla="*/ 1962 h 25072"/>
                <a:gd name="connsiteX4" fmla="*/ 12285 w 29650"/>
                <a:gd name="connsiteY4" fmla="*/ 2641 h 25072"/>
                <a:gd name="connsiteX5" fmla="*/ 13832 w 29650"/>
                <a:gd name="connsiteY5" fmla="*/ 4470 h 25072"/>
                <a:gd name="connsiteX6" fmla="*/ 14773 w 29650"/>
                <a:gd name="connsiteY6" fmla="*/ 4470 h 25072"/>
                <a:gd name="connsiteX7" fmla="*/ 15243 w 29650"/>
                <a:gd name="connsiteY7" fmla="*/ 4698 h 25072"/>
                <a:gd name="connsiteX8" fmla="*/ 15714 w 29650"/>
                <a:gd name="connsiteY8" fmla="*/ 4920 h 25072"/>
                <a:gd name="connsiteX9" fmla="*/ 16386 w 29650"/>
                <a:gd name="connsiteY9" fmla="*/ 5606 h 25072"/>
                <a:gd name="connsiteX10" fmla="*/ 17059 w 29650"/>
                <a:gd name="connsiteY10" fmla="*/ 5606 h 25072"/>
                <a:gd name="connsiteX11" fmla="*/ 17530 w 29650"/>
                <a:gd name="connsiteY11" fmla="*/ 6063 h 25072"/>
                <a:gd name="connsiteX12" fmla="*/ 18000 w 29650"/>
                <a:gd name="connsiteY12" fmla="*/ 6749 h 25072"/>
                <a:gd name="connsiteX13" fmla="*/ 18202 w 29650"/>
                <a:gd name="connsiteY13" fmla="*/ 7435 h 25072"/>
                <a:gd name="connsiteX14" fmla="*/ 18874 w 29650"/>
                <a:gd name="connsiteY14" fmla="*/ 8114 h 25072"/>
                <a:gd name="connsiteX15" fmla="*/ 19815 w 29650"/>
                <a:gd name="connsiteY15" fmla="*/ 8349 h 25072"/>
                <a:gd name="connsiteX16" fmla="*/ 20689 w 29650"/>
                <a:gd name="connsiteY16" fmla="*/ 8571 h 25072"/>
                <a:gd name="connsiteX17" fmla="*/ 21361 w 29650"/>
                <a:gd name="connsiteY17" fmla="*/ 9707 h 25072"/>
                <a:gd name="connsiteX18" fmla="*/ 21832 w 29650"/>
                <a:gd name="connsiteY18" fmla="*/ 10851 h 25072"/>
                <a:gd name="connsiteX19" fmla="*/ 21832 w 29650"/>
                <a:gd name="connsiteY19" fmla="*/ 11758 h 25072"/>
                <a:gd name="connsiteX20" fmla="*/ 22505 w 29650"/>
                <a:gd name="connsiteY20" fmla="*/ 11987 h 25072"/>
                <a:gd name="connsiteX21" fmla="*/ 22975 w 29650"/>
                <a:gd name="connsiteY21" fmla="*/ 11993 h 25072"/>
                <a:gd name="connsiteX22" fmla="*/ 23446 w 29650"/>
                <a:gd name="connsiteY22" fmla="*/ 11993 h 25072"/>
                <a:gd name="connsiteX23" fmla="*/ 24118 w 29650"/>
                <a:gd name="connsiteY23" fmla="*/ 12679 h 25072"/>
                <a:gd name="connsiteX24" fmla="*/ 24387 w 29650"/>
                <a:gd name="connsiteY24" fmla="*/ 13130 h 25072"/>
                <a:gd name="connsiteX25" fmla="*/ 24589 w 29650"/>
                <a:gd name="connsiteY25" fmla="*/ 13815 h 25072"/>
                <a:gd name="connsiteX26" fmla="*/ 25934 w 29650"/>
                <a:gd name="connsiteY26" fmla="*/ 13815 h 25072"/>
                <a:gd name="connsiteX27" fmla="*/ 27346 w 29650"/>
                <a:gd name="connsiteY27" fmla="*/ 13130 h 25072"/>
                <a:gd name="connsiteX28" fmla="*/ 28489 w 29650"/>
                <a:gd name="connsiteY28" fmla="*/ 12444 h 25072"/>
                <a:gd name="connsiteX29" fmla="*/ 29363 w 29650"/>
                <a:gd name="connsiteY29" fmla="*/ 12222 h 25072"/>
                <a:gd name="connsiteX30" fmla="*/ 30035 w 29650"/>
                <a:gd name="connsiteY30" fmla="*/ 11987 h 25072"/>
                <a:gd name="connsiteX31" fmla="*/ 29833 w 29650"/>
                <a:gd name="connsiteY31" fmla="*/ 25440 h 25072"/>
                <a:gd name="connsiteX32" fmla="*/ 18672 w 29650"/>
                <a:gd name="connsiteY32" fmla="*/ 25212 h 25072"/>
                <a:gd name="connsiteX33" fmla="*/ 16588 w 29650"/>
                <a:gd name="connsiteY33" fmla="*/ 23847 h 25072"/>
                <a:gd name="connsiteX34" fmla="*/ 15714 w 29650"/>
                <a:gd name="connsiteY34" fmla="*/ 22476 h 25072"/>
                <a:gd name="connsiteX35" fmla="*/ 14571 w 29650"/>
                <a:gd name="connsiteY35" fmla="*/ 21790 h 25072"/>
                <a:gd name="connsiteX36" fmla="*/ 12957 w 29650"/>
                <a:gd name="connsiteY36" fmla="*/ 21339 h 25072"/>
                <a:gd name="connsiteX37" fmla="*/ 12016 w 29650"/>
                <a:gd name="connsiteY37" fmla="*/ 21332 h 25072"/>
                <a:gd name="connsiteX38" fmla="*/ 11142 w 29650"/>
                <a:gd name="connsiteY38" fmla="*/ 21339 h 25072"/>
                <a:gd name="connsiteX39" fmla="*/ 9528 w 29650"/>
                <a:gd name="connsiteY39" fmla="*/ 20425 h 25072"/>
                <a:gd name="connsiteX40" fmla="*/ 8587 w 29650"/>
                <a:gd name="connsiteY40" fmla="*/ 19739 h 25072"/>
                <a:gd name="connsiteX41" fmla="*/ 7713 w 29650"/>
                <a:gd name="connsiteY41" fmla="*/ 19288 h 25072"/>
                <a:gd name="connsiteX42" fmla="*/ 6100 w 29650"/>
                <a:gd name="connsiteY42" fmla="*/ 18825 h 25072"/>
                <a:gd name="connsiteX43" fmla="*/ 4486 w 29650"/>
                <a:gd name="connsiteY43" fmla="*/ 18831 h 25072"/>
                <a:gd name="connsiteX44" fmla="*/ 3612 w 29650"/>
                <a:gd name="connsiteY44" fmla="*/ 18381 h 25072"/>
                <a:gd name="connsiteX45" fmla="*/ 2199 w 29650"/>
                <a:gd name="connsiteY45" fmla="*/ 17688 h 25072"/>
                <a:gd name="connsiteX46" fmla="*/ 1527 w 29650"/>
                <a:gd name="connsiteY46" fmla="*/ 17459 h 25072"/>
                <a:gd name="connsiteX47" fmla="*/ 855 w 29650"/>
                <a:gd name="connsiteY47" fmla="*/ 17002 h 25072"/>
                <a:gd name="connsiteX48" fmla="*/ 385 w 29650"/>
                <a:gd name="connsiteY48" fmla="*/ 15637 h 25072"/>
                <a:gd name="connsiteX49" fmla="*/ 1998 w 29650"/>
                <a:gd name="connsiteY49" fmla="*/ 13358 h 25072"/>
                <a:gd name="connsiteX50" fmla="*/ 1998 w 29650"/>
                <a:gd name="connsiteY50" fmla="*/ 11307 h 25072"/>
                <a:gd name="connsiteX51" fmla="*/ 3343 w 29650"/>
                <a:gd name="connsiteY51" fmla="*/ 10165 h 25072"/>
                <a:gd name="connsiteX52" fmla="*/ 4083 w 29650"/>
                <a:gd name="connsiteY52" fmla="*/ 9479 h 25072"/>
                <a:gd name="connsiteX53" fmla="*/ 5427 w 29650"/>
                <a:gd name="connsiteY53" fmla="*/ 8578 h 25072"/>
                <a:gd name="connsiteX54" fmla="*/ 6570 w 29650"/>
                <a:gd name="connsiteY54" fmla="*/ 7892 h 25072"/>
                <a:gd name="connsiteX55" fmla="*/ 7242 w 29650"/>
                <a:gd name="connsiteY55" fmla="*/ 6749 h 25072"/>
                <a:gd name="connsiteX56" fmla="*/ 7713 w 29650"/>
                <a:gd name="connsiteY56" fmla="*/ 5613 h 25072"/>
                <a:gd name="connsiteX57" fmla="*/ 8385 w 29650"/>
                <a:gd name="connsiteY57" fmla="*/ 4927 h 25072"/>
                <a:gd name="connsiteX58" fmla="*/ 8654 w 29650"/>
                <a:gd name="connsiteY58" fmla="*/ 3791 h 25072"/>
                <a:gd name="connsiteX59" fmla="*/ 8587 w 29650"/>
                <a:gd name="connsiteY59" fmla="*/ 2870 h 25072"/>
                <a:gd name="connsiteX60" fmla="*/ 8856 w 29650"/>
                <a:gd name="connsiteY60" fmla="*/ 1733 h 25072"/>
                <a:gd name="connsiteX61" fmla="*/ 9528 w 29650"/>
                <a:gd name="connsiteY61" fmla="*/ 368 h 25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9650" h="25072">
                  <a:moveTo>
                    <a:pt x="9528" y="368"/>
                  </a:moveTo>
                  <a:lnTo>
                    <a:pt x="10470" y="597"/>
                  </a:lnTo>
                  <a:lnTo>
                    <a:pt x="11344" y="819"/>
                  </a:lnTo>
                  <a:lnTo>
                    <a:pt x="12487" y="1962"/>
                  </a:lnTo>
                  <a:lnTo>
                    <a:pt x="12285" y="2641"/>
                  </a:lnTo>
                  <a:lnTo>
                    <a:pt x="13832" y="4470"/>
                  </a:lnTo>
                  <a:lnTo>
                    <a:pt x="14773" y="4470"/>
                  </a:lnTo>
                  <a:lnTo>
                    <a:pt x="15243" y="4698"/>
                  </a:lnTo>
                  <a:lnTo>
                    <a:pt x="15714" y="4920"/>
                  </a:lnTo>
                  <a:lnTo>
                    <a:pt x="16386" y="5606"/>
                  </a:lnTo>
                  <a:lnTo>
                    <a:pt x="17059" y="5606"/>
                  </a:lnTo>
                  <a:lnTo>
                    <a:pt x="17530" y="6063"/>
                  </a:lnTo>
                  <a:lnTo>
                    <a:pt x="18000" y="6749"/>
                  </a:lnTo>
                  <a:lnTo>
                    <a:pt x="18202" y="7435"/>
                  </a:lnTo>
                  <a:lnTo>
                    <a:pt x="18874" y="8114"/>
                  </a:lnTo>
                  <a:lnTo>
                    <a:pt x="19815" y="8349"/>
                  </a:lnTo>
                  <a:lnTo>
                    <a:pt x="20689" y="8571"/>
                  </a:lnTo>
                  <a:lnTo>
                    <a:pt x="21361" y="9707"/>
                  </a:lnTo>
                  <a:lnTo>
                    <a:pt x="21832" y="10851"/>
                  </a:lnTo>
                  <a:lnTo>
                    <a:pt x="21832" y="11758"/>
                  </a:lnTo>
                  <a:lnTo>
                    <a:pt x="22505" y="11987"/>
                  </a:lnTo>
                  <a:lnTo>
                    <a:pt x="22975" y="11993"/>
                  </a:lnTo>
                  <a:lnTo>
                    <a:pt x="23446" y="11993"/>
                  </a:lnTo>
                  <a:lnTo>
                    <a:pt x="24118" y="12679"/>
                  </a:lnTo>
                  <a:lnTo>
                    <a:pt x="24387" y="13130"/>
                  </a:lnTo>
                  <a:lnTo>
                    <a:pt x="24589" y="13815"/>
                  </a:lnTo>
                  <a:lnTo>
                    <a:pt x="25934" y="13815"/>
                  </a:lnTo>
                  <a:lnTo>
                    <a:pt x="27346" y="13130"/>
                  </a:lnTo>
                  <a:lnTo>
                    <a:pt x="28489" y="12444"/>
                  </a:lnTo>
                  <a:lnTo>
                    <a:pt x="29363" y="12222"/>
                  </a:lnTo>
                  <a:lnTo>
                    <a:pt x="30035" y="11987"/>
                  </a:lnTo>
                  <a:lnTo>
                    <a:pt x="29833" y="25440"/>
                  </a:lnTo>
                  <a:lnTo>
                    <a:pt x="18672" y="25212"/>
                  </a:lnTo>
                  <a:lnTo>
                    <a:pt x="16588" y="23847"/>
                  </a:lnTo>
                  <a:lnTo>
                    <a:pt x="15714" y="22476"/>
                  </a:lnTo>
                  <a:lnTo>
                    <a:pt x="14571" y="21790"/>
                  </a:lnTo>
                  <a:lnTo>
                    <a:pt x="12957" y="21339"/>
                  </a:lnTo>
                  <a:lnTo>
                    <a:pt x="12016" y="21332"/>
                  </a:lnTo>
                  <a:lnTo>
                    <a:pt x="11142" y="21339"/>
                  </a:lnTo>
                  <a:lnTo>
                    <a:pt x="9528" y="20425"/>
                  </a:lnTo>
                  <a:lnTo>
                    <a:pt x="8587" y="19739"/>
                  </a:lnTo>
                  <a:lnTo>
                    <a:pt x="7713" y="19288"/>
                  </a:lnTo>
                  <a:lnTo>
                    <a:pt x="6100" y="18825"/>
                  </a:lnTo>
                  <a:lnTo>
                    <a:pt x="4486" y="18831"/>
                  </a:lnTo>
                  <a:lnTo>
                    <a:pt x="3612" y="18381"/>
                  </a:lnTo>
                  <a:lnTo>
                    <a:pt x="2199" y="17688"/>
                  </a:lnTo>
                  <a:lnTo>
                    <a:pt x="1527" y="17459"/>
                  </a:lnTo>
                  <a:lnTo>
                    <a:pt x="855" y="17002"/>
                  </a:lnTo>
                  <a:lnTo>
                    <a:pt x="385" y="15637"/>
                  </a:lnTo>
                  <a:lnTo>
                    <a:pt x="1998" y="13358"/>
                  </a:lnTo>
                  <a:lnTo>
                    <a:pt x="1998" y="11307"/>
                  </a:lnTo>
                  <a:lnTo>
                    <a:pt x="3343" y="10165"/>
                  </a:lnTo>
                  <a:lnTo>
                    <a:pt x="4083" y="9479"/>
                  </a:lnTo>
                  <a:lnTo>
                    <a:pt x="5427" y="8578"/>
                  </a:lnTo>
                  <a:lnTo>
                    <a:pt x="6570" y="7892"/>
                  </a:lnTo>
                  <a:lnTo>
                    <a:pt x="7242" y="6749"/>
                  </a:lnTo>
                  <a:lnTo>
                    <a:pt x="7713" y="5613"/>
                  </a:lnTo>
                  <a:lnTo>
                    <a:pt x="8385" y="4927"/>
                  </a:lnTo>
                  <a:lnTo>
                    <a:pt x="8654" y="3791"/>
                  </a:lnTo>
                  <a:lnTo>
                    <a:pt x="8587" y="2870"/>
                  </a:lnTo>
                  <a:lnTo>
                    <a:pt x="8856" y="1733"/>
                  </a:lnTo>
                  <a:lnTo>
                    <a:pt x="9528" y="368"/>
                  </a:lnTo>
                </a:path>
              </a:pathLst>
            </a:custGeom>
            <a:grpFill/>
            <a:ln w="6826" cap="sq">
              <a:solidFill>
                <a:srgbClr val="011E41"/>
              </a:solidFill>
              <a:prstDash val="solid"/>
              <a:bevel/>
            </a:ln>
          </p:spPr>
          <p:txBody>
            <a:bodyPr rtlCol="0" anchor="ctr"/>
            <a:lstStyle/>
            <a:p>
              <a:endParaRPr lang="en-CA" sz="3600"/>
            </a:p>
          </p:txBody>
        </p:sp>
        <p:sp>
          <p:nvSpPr>
            <p:cNvPr id="349" name="Freeform: Shape 348">
              <a:extLst>
                <a:ext uri="{FF2B5EF4-FFF2-40B4-BE49-F238E27FC236}">
                  <a16:creationId xmlns:a16="http://schemas.microsoft.com/office/drawing/2014/main" id="{AEB88112-6227-2616-9119-F1D433EAB602}"/>
                </a:ext>
              </a:extLst>
            </p:cNvPr>
            <p:cNvSpPr/>
            <p:nvPr/>
          </p:nvSpPr>
          <p:spPr>
            <a:xfrm>
              <a:off x="9685803" y="3443418"/>
              <a:ext cx="27634" cy="25072"/>
            </a:xfrm>
            <a:custGeom>
              <a:avLst/>
              <a:gdLst>
                <a:gd name="connsiteX0" fmla="*/ 3410 w 27634"/>
                <a:gd name="connsiteY0" fmla="*/ 6978 h 25072"/>
                <a:gd name="connsiteX1" fmla="*/ 4285 w 27634"/>
                <a:gd name="connsiteY1" fmla="*/ 5834 h 25072"/>
                <a:gd name="connsiteX2" fmla="*/ 7243 w 27634"/>
                <a:gd name="connsiteY2" fmla="*/ 3327 h 25072"/>
                <a:gd name="connsiteX3" fmla="*/ 10470 w 27634"/>
                <a:gd name="connsiteY3" fmla="*/ 3562 h 25072"/>
                <a:gd name="connsiteX4" fmla="*/ 11815 w 27634"/>
                <a:gd name="connsiteY4" fmla="*/ 2648 h 25072"/>
                <a:gd name="connsiteX5" fmla="*/ 13159 w 27634"/>
                <a:gd name="connsiteY5" fmla="*/ 1962 h 25072"/>
                <a:gd name="connsiteX6" fmla="*/ 14773 w 27634"/>
                <a:gd name="connsiteY6" fmla="*/ 1505 h 25072"/>
                <a:gd name="connsiteX7" fmla="*/ 15715 w 27634"/>
                <a:gd name="connsiteY7" fmla="*/ 1283 h 25072"/>
                <a:gd name="connsiteX8" fmla="*/ 18000 w 27634"/>
                <a:gd name="connsiteY8" fmla="*/ 1048 h 25072"/>
                <a:gd name="connsiteX9" fmla="*/ 19143 w 27634"/>
                <a:gd name="connsiteY9" fmla="*/ 368 h 25072"/>
                <a:gd name="connsiteX10" fmla="*/ 20488 w 27634"/>
                <a:gd name="connsiteY10" fmla="*/ 1048 h 25072"/>
                <a:gd name="connsiteX11" fmla="*/ 21430 w 27634"/>
                <a:gd name="connsiteY11" fmla="*/ 1733 h 25072"/>
                <a:gd name="connsiteX12" fmla="*/ 23715 w 27634"/>
                <a:gd name="connsiteY12" fmla="*/ 2419 h 25072"/>
                <a:gd name="connsiteX13" fmla="*/ 25060 w 27634"/>
                <a:gd name="connsiteY13" fmla="*/ 2641 h 25072"/>
                <a:gd name="connsiteX14" fmla="*/ 27077 w 27634"/>
                <a:gd name="connsiteY14" fmla="*/ 3562 h 25072"/>
                <a:gd name="connsiteX15" fmla="*/ 27548 w 27634"/>
                <a:gd name="connsiteY15" fmla="*/ 4470 h 25072"/>
                <a:gd name="connsiteX16" fmla="*/ 28019 w 27634"/>
                <a:gd name="connsiteY16" fmla="*/ 5384 h 25072"/>
                <a:gd name="connsiteX17" fmla="*/ 26876 w 27634"/>
                <a:gd name="connsiteY17" fmla="*/ 6299 h 25072"/>
                <a:gd name="connsiteX18" fmla="*/ 25531 w 27634"/>
                <a:gd name="connsiteY18" fmla="*/ 7206 h 25072"/>
                <a:gd name="connsiteX19" fmla="*/ 24119 w 27634"/>
                <a:gd name="connsiteY19" fmla="*/ 6978 h 25072"/>
                <a:gd name="connsiteX20" fmla="*/ 23447 w 27634"/>
                <a:gd name="connsiteY20" fmla="*/ 7435 h 25072"/>
                <a:gd name="connsiteX21" fmla="*/ 22976 w 27634"/>
                <a:gd name="connsiteY21" fmla="*/ 8342 h 25072"/>
                <a:gd name="connsiteX22" fmla="*/ 22774 w 27634"/>
                <a:gd name="connsiteY22" fmla="*/ 8807 h 25072"/>
                <a:gd name="connsiteX23" fmla="*/ 21161 w 27634"/>
                <a:gd name="connsiteY23" fmla="*/ 9707 h 25072"/>
                <a:gd name="connsiteX24" fmla="*/ 20488 w 27634"/>
                <a:gd name="connsiteY24" fmla="*/ 9943 h 25072"/>
                <a:gd name="connsiteX25" fmla="*/ 19816 w 27634"/>
                <a:gd name="connsiteY25" fmla="*/ 10622 h 25072"/>
                <a:gd name="connsiteX26" fmla="*/ 19345 w 27634"/>
                <a:gd name="connsiteY26" fmla="*/ 11307 h 25072"/>
                <a:gd name="connsiteX27" fmla="*/ 20287 w 27634"/>
                <a:gd name="connsiteY27" fmla="*/ 11543 h 25072"/>
                <a:gd name="connsiteX28" fmla="*/ 21161 w 27634"/>
                <a:gd name="connsiteY28" fmla="*/ 11536 h 25072"/>
                <a:gd name="connsiteX29" fmla="*/ 21430 w 27634"/>
                <a:gd name="connsiteY29" fmla="*/ 11993 h 25072"/>
                <a:gd name="connsiteX30" fmla="*/ 21833 w 27634"/>
                <a:gd name="connsiteY30" fmla="*/ 12451 h 25072"/>
                <a:gd name="connsiteX31" fmla="*/ 22774 w 27634"/>
                <a:gd name="connsiteY31" fmla="*/ 11987 h 25072"/>
                <a:gd name="connsiteX32" fmla="*/ 23245 w 27634"/>
                <a:gd name="connsiteY32" fmla="*/ 11993 h 25072"/>
                <a:gd name="connsiteX33" fmla="*/ 23245 w 27634"/>
                <a:gd name="connsiteY33" fmla="*/ 12444 h 25072"/>
                <a:gd name="connsiteX34" fmla="*/ 22572 w 27634"/>
                <a:gd name="connsiteY34" fmla="*/ 13130 h 25072"/>
                <a:gd name="connsiteX35" fmla="*/ 22102 w 27634"/>
                <a:gd name="connsiteY35" fmla="*/ 13815 h 25072"/>
                <a:gd name="connsiteX36" fmla="*/ 22102 w 27634"/>
                <a:gd name="connsiteY36" fmla="*/ 15187 h 25072"/>
                <a:gd name="connsiteX37" fmla="*/ 21833 w 27634"/>
                <a:gd name="connsiteY37" fmla="*/ 16088 h 25072"/>
                <a:gd name="connsiteX38" fmla="*/ 21161 w 27634"/>
                <a:gd name="connsiteY38" fmla="*/ 16101 h 25072"/>
                <a:gd name="connsiteX39" fmla="*/ 19143 w 27634"/>
                <a:gd name="connsiteY39" fmla="*/ 16101 h 25072"/>
                <a:gd name="connsiteX40" fmla="*/ 18000 w 27634"/>
                <a:gd name="connsiteY40" fmla="*/ 16781 h 25072"/>
                <a:gd name="connsiteX41" fmla="*/ 17328 w 27634"/>
                <a:gd name="connsiteY41" fmla="*/ 17009 h 25072"/>
                <a:gd name="connsiteX42" fmla="*/ 16589 w 27634"/>
                <a:gd name="connsiteY42" fmla="*/ 17688 h 25072"/>
                <a:gd name="connsiteX43" fmla="*/ 16387 w 27634"/>
                <a:gd name="connsiteY43" fmla="*/ 18145 h 25072"/>
                <a:gd name="connsiteX44" fmla="*/ 16589 w 27634"/>
                <a:gd name="connsiteY44" fmla="*/ 19288 h 25072"/>
                <a:gd name="connsiteX45" fmla="*/ 16387 w 27634"/>
                <a:gd name="connsiteY45" fmla="*/ 20425 h 25072"/>
                <a:gd name="connsiteX46" fmla="*/ 15244 w 27634"/>
                <a:gd name="connsiteY46" fmla="*/ 20653 h 25072"/>
                <a:gd name="connsiteX47" fmla="*/ 13630 w 27634"/>
                <a:gd name="connsiteY47" fmla="*/ 21554 h 25072"/>
                <a:gd name="connsiteX48" fmla="*/ 12756 w 27634"/>
                <a:gd name="connsiteY48" fmla="*/ 21789 h 25072"/>
                <a:gd name="connsiteX49" fmla="*/ 11613 w 27634"/>
                <a:gd name="connsiteY49" fmla="*/ 22247 h 25072"/>
                <a:gd name="connsiteX50" fmla="*/ 11344 w 27634"/>
                <a:gd name="connsiteY50" fmla="*/ 23847 h 25072"/>
                <a:gd name="connsiteX51" fmla="*/ 10672 w 27634"/>
                <a:gd name="connsiteY51" fmla="*/ 24755 h 25072"/>
                <a:gd name="connsiteX52" fmla="*/ 9058 w 27634"/>
                <a:gd name="connsiteY52" fmla="*/ 24983 h 25072"/>
                <a:gd name="connsiteX53" fmla="*/ 7713 w 27634"/>
                <a:gd name="connsiteY53" fmla="*/ 24748 h 25072"/>
                <a:gd name="connsiteX54" fmla="*/ 6369 w 27634"/>
                <a:gd name="connsiteY54" fmla="*/ 24976 h 25072"/>
                <a:gd name="connsiteX55" fmla="*/ 4957 w 27634"/>
                <a:gd name="connsiteY55" fmla="*/ 24526 h 25072"/>
                <a:gd name="connsiteX56" fmla="*/ 4083 w 27634"/>
                <a:gd name="connsiteY56" fmla="*/ 25218 h 25072"/>
                <a:gd name="connsiteX57" fmla="*/ 3142 w 27634"/>
                <a:gd name="connsiteY57" fmla="*/ 25440 h 25072"/>
                <a:gd name="connsiteX58" fmla="*/ 3142 w 27634"/>
                <a:gd name="connsiteY58" fmla="*/ 22933 h 25072"/>
                <a:gd name="connsiteX59" fmla="*/ 3142 w 27634"/>
                <a:gd name="connsiteY59" fmla="*/ 22247 h 25072"/>
                <a:gd name="connsiteX60" fmla="*/ 2268 w 27634"/>
                <a:gd name="connsiteY60" fmla="*/ 22018 h 25072"/>
                <a:gd name="connsiteX61" fmla="*/ 1998 w 27634"/>
                <a:gd name="connsiteY61" fmla="*/ 20425 h 25072"/>
                <a:gd name="connsiteX62" fmla="*/ 1797 w 27634"/>
                <a:gd name="connsiteY62" fmla="*/ 19517 h 25072"/>
                <a:gd name="connsiteX63" fmla="*/ 1797 w 27634"/>
                <a:gd name="connsiteY63" fmla="*/ 18152 h 25072"/>
                <a:gd name="connsiteX64" fmla="*/ 1998 w 27634"/>
                <a:gd name="connsiteY64" fmla="*/ 17231 h 25072"/>
                <a:gd name="connsiteX65" fmla="*/ 1998 w 27634"/>
                <a:gd name="connsiteY65" fmla="*/ 16552 h 25072"/>
                <a:gd name="connsiteX66" fmla="*/ 1326 w 27634"/>
                <a:gd name="connsiteY66" fmla="*/ 16095 h 25072"/>
                <a:gd name="connsiteX67" fmla="*/ 385 w 27634"/>
                <a:gd name="connsiteY67" fmla="*/ 15180 h 25072"/>
                <a:gd name="connsiteX68" fmla="*/ 1125 w 27634"/>
                <a:gd name="connsiteY68" fmla="*/ 14273 h 25072"/>
                <a:gd name="connsiteX69" fmla="*/ 1326 w 27634"/>
                <a:gd name="connsiteY69" fmla="*/ 13587 h 25072"/>
                <a:gd name="connsiteX70" fmla="*/ 1998 w 27634"/>
                <a:gd name="connsiteY70" fmla="*/ 13130 h 25072"/>
                <a:gd name="connsiteX71" fmla="*/ 2940 w 27634"/>
                <a:gd name="connsiteY71" fmla="*/ 12901 h 25072"/>
                <a:gd name="connsiteX72" fmla="*/ 4755 w 27634"/>
                <a:gd name="connsiteY72" fmla="*/ 12673 h 25072"/>
                <a:gd name="connsiteX73" fmla="*/ 5696 w 27634"/>
                <a:gd name="connsiteY73" fmla="*/ 11536 h 25072"/>
                <a:gd name="connsiteX74" fmla="*/ 5427 w 27634"/>
                <a:gd name="connsiteY74" fmla="*/ 10622 h 25072"/>
                <a:gd name="connsiteX75" fmla="*/ 4553 w 27634"/>
                <a:gd name="connsiteY75" fmla="*/ 10171 h 25072"/>
                <a:gd name="connsiteX76" fmla="*/ 3142 w 27634"/>
                <a:gd name="connsiteY76" fmla="*/ 9707 h 25072"/>
                <a:gd name="connsiteX77" fmla="*/ 3410 w 27634"/>
                <a:gd name="connsiteY77" fmla="*/ 6978 h 25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7634" h="25072">
                  <a:moveTo>
                    <a:pt x="3410" y="6978"/>
                  </a:moveTo>
                  <a:lnTo>
                    <a:pt x="4285" y="5834"/>
                  </a:lnTo>
                  <a:lnTo>
                    <a:pt x="7243" y="3327"/>
                  </a:lnTo>
                  <a:lnTo>
                    <a:pt x="10470" y="3562"/>
                  </a:lnTo>
                  <a:lnTo>
                    <a:pt x="11815" y="2648"/>
                  </a:lnTo>
                  <a:lnTo>
                    <a:pt x="13159" y="1962"/>
                  </a:lnTo>
                  <a:lnTo>
                    <a:pt x="14773" y="1505"/>
                  </a:lnTo>
                  <a:lnTo>
                    <a:pt x="15715" y="1283"/>
                  </a:lnTo>
                  <a:lnTo>
                    <a:pt x="18000" y="1048"/>
                  </a:lnTo>
                  <a:lnTo>
                    <a:pt x="19143" y="368"/>
                  </a:lnTo>
                  <a:lnTo>
                    <a:pt x="20488" y="1048"/>
                  </a:lnTo>
                  <a:lnTo>
                    <a:pt x="21430" y="1733"/>
                  </a:lnTo>
                  <a:lnTo>
                    <a:pt x="23715" y="2419"/>
                  </a:lnTo>
                  <a:lnTo>
                    <a:pt x="25060" y="2641"/>
                  </a:lnTo>
                  <a:lnTo>
                    <a:pt x="27077" y="3562"/>
                  </a:lnTo>
                  <a:lnTo>
                    <a:pt x="27548" y="4470"/>
                  </a:lnTo>
                  <a:lnTo>
                    <a:pt x="28019" y="5384"/>
                  </a:lnTo>
                  <a:lnTo>
                    <a:pt x="26876" y="6299"/>
                  </a:lnTo>
                  <a:lnTo>
                    <a:pt x="25531" y="7206"/>
                  </a:lnTo>
                  <a:lnTo>
                    <a:pt x="24119" y="6978"/>
                  </a:lnTo>
                  <a:lnTo>
                    <a:pt x="23447" y="7435"/>
                  </a:lnTo>
                  <a:lnTo>
                    <a:pt x="22976" y="8342"/>
                  </a:lnTo>
                  <a:lnTo>
                    <a:pt x="22774" y="8807"/>
                  </a:lnTo>
                  <a:lnTo>
                    <a:pt x="21161" y="9707"/>
                  </a:lnTo>
                  <a:lnTo>
                    <a:pt x="20488" y="9943"/>
                  </a:lnTo>
                  <a:lnTo>
                    <a:pt x="19816" y="10622"/>
                  </a:lnTo>
                  <a:lnTo>
                    <a:pt x="19345" y="11307"/>
                  </a:lnTo>
                  <a:lnTo>
                    <a:pt x="20287" y="11543"/>
                  </a:lnTo>
                  <a:lnTo>
                    <a:pt x="21161" y="11536"/>
                  </a:lnTo>
                  <a:lnTo>
                    <a:pt x="21430" y="11993"/>
                  </a:lnTo>
                  <a:lnTo>
                    <a:pt x="21833" y="12451"/>
                  </a:lnTo>
                  <a:lnTo>
                    <a:pt x="22774" y="11987"/>
                  </a:lnTo>
                  <a:lnTo>
                    <a:pt x="23245" y="11993"/>
                  </a:lnTo>
                  <a:lnTo>
                    <a:pt x="23245" y="12444"/>
                  </a:lnTo>
                  <a:lnTo>
                    <a:pt x="22572" y="13130"/>
                  </a:lnTo>
                  <a:lnTo>
                    <a:pt x="22102" y="13815"/>
                  </a:lnTo>
                  <a:lnTo>
                    <a:pt x="22102" y="15187"/>
                  </a:lnTo>
                  <a:lnTo>
                    <a:pt x="21833" y="16088"/>
                  </a:lnTo>
                  <a:lnTo>
                    <a:pt x="21161" y="16101"/>
                  </a:lnTo>
                  <a:lnTo>
                    <a:pt x="19143" y="16101"/>
                  </a:lnTo>
                  <a:lnTo>
                    <a:pt x="18000" y="16781"/>
                  </a:lnTo>
                  <a:lnTo>
                    <a:pt x="17328" y="17009"/>
                  </a:lnTo>
                  <a:lnTo>
                    <a:pt x="16589" y="17688"/>
                  </a:lnTo>
                  <a:lnTo>
                    <a:pt x="16387" y="18145"/>
                  </a:lnTo>
                  <a:lnTo>
                    <a:pt x="16589" y="19288"/>
                  </a:lnTo>
                  <a:lnTo>
                    <a:pt x="16387" y="20425"/>
                  </a:lnTo>
                  <a:lnTo>
                    <a:pt x="15244" y="20653"/>
                  </a:lnTo>
                  <a:lnTo>
                    <a:pt x="13630" y="21554"/>
                  </a:lnTo>
                  <a:lnTo>
                    <a:pt x="12756" y="21789"/>
                  </a:lnTo>
                  <a:lnTo>
                    <a:pt x="11613" y="22247"/>
                  </a:lnTo>
                  <a:lnTo>
                    <a:pt x="11344" y="23847"/>
                  </a:lnTo>
                  <a:lnTo>
                    <a:pt x="10672" y="24755"/>
                  </a:lnTo>
                  <a:lnTo>
                    <a:pt x="9058" y="24983"/>
                  </a:lnTo>
                  <a:lnTo>
                    <a:pt x="7713" y="24748"/>
                  </a:lnTo>
                  <a:lnTo>
                    <a:pt x="6369" y="24976"/>
                  </a:lnTo>
                  <a:lnTo>
                    <a:pt x="4957" y="24526"/>
                  </a:lnTo>
                  <a:lnTo>
                    <a:pt x="4083" y="25218"/>
                  </a:lnTo>
                  <a:lnTo>
                    <a:pt x="3142" y="25440"/>
                  </a:lnTo>
                  <a:lnTo>
                    <a:pt x="3142" y="22933"/>
                  </a:lnTo>
                  <a:lnTo>
                    <a:pt x="3142" y="22247"/>
                  </a:lnTo>
                  <a:lnTo>
                    <a:pt x="2268" y="22018"/>
                  </a:lnTo>
                  <a:lnTo>
                    <a:pt x="1998" y="20425"/>
                  </a:lnTo>
                  <a:lnTo>
                    <a:pt x="1797" y="19517"/>
                  </a:lnTo>
                  <a:lnTo>
                    <a:pt x="1797" y="18152"/>
                  </a:lnTo>
                  <a:lnTo>
                    <a:pt x="1998" y="17231"/>
                  </a:lnTo>
                  <a:lnTo>
                    <a:pt x="1998" y="16552"/>
                  </a:lnTo>
                  <a:lnTo>
                    <a:pt x="1326" y="16095"/>
                  </a:lnTo>
                  <a:lnTo>
                    <a:pt x="385" y="15180"/>
                  </a:lnTo>
                  <a:lnTo>
                    <a:pt x="1125" y="14273"/>
                  </a:lnTo>
                  <a:lnTo>
                    <a:pt x="1326" y="13587"/>
                  </a:lnTo>
                  <a:lnTo>
                    <a:pt x="1998" y="13130"/>
                  </a:lnTo>
                  <a:lnTo>
                    <a:pt x="2940" y="12901"/>
                  </a:lnTo>
                  <a:lnTo>
                    <a:pt x="4755" y="12673"/>
                  </a:lnTo>
                  <a:lnTo>
                    <a:pt x="5696" y="11536"/>
                  </a:lnTo>
                  <a:lnTo>
                    <a:pt x="5427" y="10622"/>
                  </a:lnTo>
                  <a:lnTo>
                    <a:pt x="4553" y="10171"/>
                  </a:lnTo>
                  <a:lnTo>
                    <a:pt x="3142" y="9707"/>
                  </a:lnTo>
                  <a:lnTo>
                    <a:pt x="3410" y="6978"/>
                  </a:lnTo>
                </a:path>
              </a:pathLst>
            </a:custGeom>
            <a:grpFill/>
            <a:ln w="6826" cap="sq">
              <a:solidFill>
                <a:srgbClr val="011E41"/>
              </a:solidFill>
              <a:prstDash val="solid"/>
              <a:bevel/>
            </a:ln>
          </p:spPr>
          <p:txBody>
            <a:bodyPr rtlCol="0" anchor="ctr"/>
            <a:lstStyle/>
            <a:p>
              <a:endParaRPr lang="en-CA" sz="3600"/>
            </a:p>
          </p:txBody>
        </p:sp>
        <p:sp>
          <p:nvSpPr>
            <p:cNvPr id="350" name="Freeform: Shape 349">
              <a:extLst>
                <a:ext uri="{FF2B5EF4-FFF2-40B4-BE49-F238E27FC236}">
                  <a16:creationId xmlns:a16="http://schemas.microsoft.com/office/drawing/2014/main" id="{B1E75F4F-BAA0-C229-5798-DFF327048DD1}"/>
                </a:ext>
              </a:extLst>
            </p:cNvPr>
            <p:cNvSpPr/>
            <p:nvPr/>
          </p:nvSpPr>
          <p:spPr>
            <a:xfrm>
              <a:off x="9654270" y="3424633"/>
              <a:ext cx="8875" cy="15726"/>
            </a:xfrm>
            <a:custGeom>
              <a:avLst/>
              <a:gdLst>
                <a:gd name="connsiteX0" fmla="*/ 788 w 8875"/>
                <a:gd name="connsiteY0" fmla="*/ 368 h 15726"/>
                <a:gd name="connsiteX1" fmla="*/ 1729 w 8875"/>
                <a:gd name="connsiteY1" fmla="*/ 1283 h 15726"/>
                <a:gd name="connsiteX2" fmla="*/ 3545 w 8875"/>
                <a:gd name="connsiteY2" fmla="*/ 2419 h 15726"/>
                <a:gd name="connsiteX3" fmla="*/ 5629 w 8875"/>
                <a:gd name="connsiteY3" fmla="*/ 3098 h 15726"/>
                <a:gd name="connsiteX4" fmla="*/ 4956 w 8875"/>
                <a:gd name="connsiteY4" fmla="*/ 4470 h 15726"/>
                <a:gd name="connsiteX5" fmla="*/ 4217 w 8875"/>
                <a:gd name="connsiteY5" fmla="*/ 5841 h 15726"/>
                <a:gd name="connsiteX6" fmla="*/ 4486 w 8875"/>
                <a:gd name="connsiteY6" fmla="*/ 7885 h 15726"/>
                <a:gd name="connsiteX7" fmla="*/ 4687 w 8875"/>
                <a:gd name="connsiteY7" fmla="*/ 9485 h 15726"/>
                <a:gd name="connsiteX8" fmla="*/ 4889 w 8875"/>
                <a:gd name="connsiteY8" fmla="*/ 10850 h 15726"/>
                <a:gd name="connsiteX9" fmla="*/ 5360 w 8875"/>
                <a:gd name="connsiteY9" fmla="*/ 11536 h 15726"/>
                <a:gd name="connsiteX10" fmla="*/ 7915 w 8875"/>
                <a:gd name="connsiteY10" fmla="*/ 12215 h 15726"/>
                <a:gd name="connsiteX11" fmla="*/ 9260 w 8875"/>
                <a:gd name="connsiteY11" fmla="*/ 12215 h 15726"/>
                <a:gd name="connsiteX12" fmla="*/ 8117 w 8875"/>
                <a:gd name="connsiteY12" fmla="*/ 14037 h 15726"/>
                <a:gd name="connsiteX13" fmla="*/ 6772 w 8875"/>
                <a:gd name="connsiteY13" fmla="*/ 14723 h 15726"/>
                <a:gd name="connsiteX14" fmla="*/ 5629 w 8875"/>
                <a:gd name="connsiteY14" fmla="*/ 12901 h 15726"/>
                <a:gd name="connsiteX15" fmla="*/ 4486 w 8875"/>
                <a:gd name="connsiteY15" fmla="*/ 12679 h 15726"/>
                <a:gd name="connsiteX16" fmla="*/ 3813 w 8875"/>
                <a:gd name="connsiteY16" fmla="*/ 13130 h 15726"/>
                <a:gd name="connsiteX17" fmla="*/ 2670 w 8875"/>
                <a:gd name="connsiteY17" fmla="*/ 14495 h 15726"/>
                <a:gd name="connsiteX18" fmla="*/ 1931 w 8875"/>
                <a:gd name="connsiteY18" fmla="*/ 15180 h 15726"/>
                <a:gd name="connsiteX19" fmla="*/ 385 w 8875"/>
                <a:gd name="connsiteY19" fmla="*/ 16095 h 15726"/>
                <a:gd name="connsiteX20" fmla="*/ 788 w 8875"/>
                <a:gd name="connsiteY20" fmla="*/ 368 h 15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875" h="15726">
                  <a:moveTo>
                    <a:pt x="788" y="368"/>
                  </a:moveTo>
                  <a:lnTo>
                    <a:pt x="1729" y="1283"/>
                  </a:lnTo>
                  <a:lnTo>
                    <a:pt x="3545" y="2419"/>
                  </a:lnTo>
                  <a:lnTo>
                    <a:pt x="5629" y="3098"/>
                  </a:lnTo>
                  <a:lnTo>
                    <a:pt x="4956" y="4470"/>
                  </a:lnTo>
                  <a:lnTo>
                    <a:pt x="4217" y="5841"/>
                  </a:lnTo>
                  <a:lnTo>
                    <a:pt x="4486" y="7885"/>
                  </a:lnTo>
                  <a:lnTo>
                    <a:pt x="4687" y="9485"/>
                  </a:lnTo>
                  <a:lnTo>
                    <a:pt x="4889" y="10850"/>
                  </a:lnTo>
                  <a:lnTo>
                    <a:pt x="5360" y="11536"/>
                  </a:lnTo>
                  <a:lnTo>
                    <a:pt x="7915" y="12215"/>
                  </a:lnTo>
                  <a:lnTo>
                    <a:pt x="9260" y="12215"/>
                  </a:lnTo>
                  <a:lnTo>
                    <a:pt x="8117" y="14037"/>
                  </a:lnTo>
                  <a:lnTo>
                    <a:pt x="6772" y="14723"/>
                  </a:lnTo>
                  <a:lnTo>
                    <a:pt x="5629" y="12901"/>
                  </a:lnTo>
                  <a:lnTo>
                    <a:pt x="4486" y="12679"/>
                  </a:lnTo>
                  <a:lnTo>
                    <a:pt x="3813" y="13130"/>
                  </a:lnTo>
                  <a:lnTo>
                    <a:pt x="2670" y="14495"/>
                  </a:lnTo>
                  <a:lnTo>
                    <a:pt x="1931" y="15180"/>
                  </a:lnTo>
                  <a:lnTo>
                    <a:pt x="385" y="16095"/>
                  </a:lnTo>
                  <a:lnTo>
                    <a:pt x="788" y="368"/>
                  </a:lnTo>
                </a:path>
              </a:pathLst>
            </a:custGeom>
            <a:grpFill/>
            <a:ln w="6826" cap="sq">
              <a:solidFill>
                <a:srgbClr val="011E41"/>
              </a:solidFill>
              <a:prstDash val="solid"/>
              <a:bevel/>
            </a:ln>
          </p:spPr>
          <p:txBody>
            <a:bodyPr rtlCol="0" anchor="ctr"/>
            <a:lstStyle/>
            <a:p>
              <a:endParaRPr lang="en-CA" sz="3600"/>
            </a:p>
          </p:txBody>
        </p:sp>
      </p:grpSp>
      <p:sp>
        <p:nvSpPr>
          <p:cNvPr id="2" name="Rectangle 1">
            <a:extLst>
              <a:ext uri="{FF2B5EF4-FFF2-40B4-BE49-F238E27FC236}">
                <a16:creationId xmlns:a16="http://schemas.microsoft.com/office/drawing/2014/main" id="{D5094FEF-3EA8-925E-ED75-8FD6FD075DAC}"/>
              </a:ext>
            </a:extLst>
          </p:cNvPr>
          <p:cNvSpPr/>
          <p:nvPr/>
        </p:nvSpPr>
        <p:spPr>
          <a:xfrm rot="5400000">
            <a:off x="10873054" y="-10907396"/>
            <a:ext cx="2635113" cy="24389963"/>
          </a:xfrm>
          <a:prstGeom prst="rect">
            <a:avLst/>
          </a:prstGeom>
          <a:solidFill>
            <a:srgbClr val="10253F"/>
          </a:solidFill>
          <a:ln>
            <a:solidFill>
              <a:srgbClr val="10253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132" name="TextBox 131">
            <a:extLst>
              <a:ext uri="{FF2B5EF4-FFF2-40B4-BE49-F238E27FC236}">
                <a16:creationId xmlns:a16="http://schemas.microsoft.com/office/drawing/2014/main" id="{7C8E6068-7992-13B4-CBAB-341288F7BFA5}"/>
              </a:ext>
            </a:extLst>
          </p:cNvPr>
          <p:cNvSpPr txBox="1"/>
          <p:nvPr/>
        </p:nvSpPr>
        <p:spPr>
          <a:xfrm>
            <a:off x="360639" y="17132921"/>
            <a:ext cx="23706664" cy="677108"/>
          </a:xfrm>
          <a:prstGeom prst="rect">
            <a:avLst/>
          </a:prstGeom>
          <a:solidFill>
            <a:schemeClr val="bg1"/>
          </a:solidFill>
          <a:ln>
            <a:noFill/>
          </a:ln>
        </p:spPr>
        <p:txBody>
          <a:bodyPr wrap="square" lIns="243840" tIns="121920" rIns="243840" bIns="121920" anchor="t">
            <a:spAutoFit/>
          </a:bodyPr>
          <a:lstStyle/>
          <a:p>
            <a:pPr algn="ctr"/>
            <a:r>
              <a:rPr lang="en-CA" sz="2800" b="1">
                <a:solidFill>
                  <a:srgbClr val="011E41"/>
                </a:solidFill>
                <a:latin typeface="Lato Black" panose="020F0A02020204030203" pitchFamily="34" charset="0"/>
                <a:cs typeface="Poppins" panose="00000500000000000000" pitchFamily="2" charset="0"/>
              </a:rPr>
              <a:t>Vale, Glencore and Magna Mining are the only three companies to have significant property holdings in the Sudbury Basin.</a:t>
            </a:r>
          </a:p>
        </p:txBody>
      </p:sp>
      <p:grpSp>
        <p:nvGrpSpPr>
          <p:cNvPr id="17" name="Graphic 2">
            <a:extLst>
              <a:ext uri="{FF2B5EF4-FFF2-40B4-BE49-F238E27FC236}">
                <a16:creationId xmlns:a16="http://schemas.microsoft.com/office/drawing/2014/main" id="{1FEDDF41-1491-B4DC-4529-6D569B773D69}"/>
              </a:ext>
            </a:extLst>
          </p:cNvPr>
          <p:cNvGrpSpPr/>
          <p:nvPr/>
        </p:nvGrpSpPr>
        <p:grpSpPr>
          <a:xfrm>
            <a:off x="16331262" y="5045524"/>
            <a:ext cx="404352" cy="886189"/>
            <a:chOff x="8451363" y="1740940"/>
            <a:chExt cx="202176" cy="443094"/>
          </a:xfrm>
          <a:solidFill>
            <a:schemeClr val="bg1">
              <a:lumMod val="50000"/>
            </a:schemeClr>
          </a:solidFill>
        </p:grpSpPr>
        <p:sp>
          <p:nvSpPr>
            <p:cNvPr id="21" name="Freeform: Shape 20">
              <a:extLst>
                <a:ext uri="{FF2B5EF4-FFF2-40B4-BE49-F238E27FC236}">
                  <a16:creationId xmlns:a16="http://schemas.microsoft.com/office/drawing/2014/main" id="{AC95D971-D06A-855E-9245-774B61D6795A}"/>
                </a:ext>
              </a:extLst>
            </p:cNvPr>
            <p:cNvSpPr/>
            <p:nvPr/>
          </p:nvSpPr>
          <p:spPr>
            <a:xfrm>
              <a:off x="8451363" y="1740940"/>
              <a:ext cx="202176" cy="345428"/>
            </a:xfrm>
            <a:custGeom>
              <a:avLst/>
              <a:gdLst>
                <a:gd name="connsiteX0" fmla="*/ 201284 w 202176"/>
                <a:gd name="connsiteY0" fmla="*/ 162163 h 345428"/>
                <a:gd name="connsiteX1" fmla="*/ 202561 w 202176"/>
                <a:gd name="connsiteY1" fmla="*/ 163105 h 345428"/>
                <a:gd name="connsiteX2" fmla="*/ 202494 w 202176"/>
                <a:gd name="connsiteY2" fmla="*/ 163266 h 345428"/>
                <a:gd name="connsiteX3" fmla="*/ 202090 w 202176"/>
                <a:gd name="connsiteY3" fmla="*/ 165969 h 345428"/>
                <a:gd name="connsiteX4" fmla="*/ 201687 w 202176"/>
                <a:gd name="connsiteY4" fmla="*/ 168114 h 345428"/>
                <a:gd name="connsiteX5" fmla="*/ 201486 w 202176"/>
                <a:gd name="connsiteY5" fmla="*/ 169781 h 345428"/>
                <a:gd name="connsiteX6" fmla="*/ 201418 w 202176"/>
                <a:gd name="connsiteY6" fmla="*/ 171132 h 345428"/>
                <a:gd name="connsiteX7" fmla="*/ 201418 w 202176"/>
                <a:gd name="connsiteY7" fmla="*/ 172558 h 345428"/>
                <a:gd name="connsiteX8" fmla="*/ 201284 w 202176"/>
                <a:gd name="connsiteY8" fmla="*/ 173513 h 345428"/>
                <a:gd name="connsiteX9" fmla="*/ 201284 w 202176"/>
                <a:gd name="connsiteY9" fmla="*/ 174467 h 345428"/>
                <a:gd name="connsiteX10" fmla="*/ 201217 w 202176"/>
                <a:gd name="connsiteY10" fmla="*/ 175019 h 345428"/>
                <a:gd name="connsiteX11" fmla="*/ 201351 w 202176"/>
                <a:gd name="connsiteY11" fmla="*/ 175496 h 345428"/>
                <a:gd name="connsiteX12" fmla="*/ 201889 w 202176"/>
                <a:gd name="connsiteY12" fmla="*/ 176054 h 345428"/>
                <a:gd name="connsiteX13" fmla="*/ 202090 w 202176"/>
                <a:gd name="connsiteY13" fmla="*/ 176686 h 345428"/>
                <a:gd name="connsiteX14" fmla="*/ 202293 w 202176"/>
                <a:gd name="connsiteY14" fmla="*/ 177722 h 345428"/>
                <a:gd name="connsiteX15" fmla="*/ 202293 w 202176"/>
                <a:gd name="connsiteY15" fmla="*/ 178831 h 345428"/>
                <a:gd name="connsiteX16" fmla="*/ 202360 w 202176"/>
                <a:gd name="connsiteY16" fmla="*/ 180102 h 345428"/>
                <a:gd name="connsiteX17" fmla="*/ 202293 w 202176"/>
                <a:gd name="connsiteY17" fmla="*/ 181137 h 345428"/>
                <a:gd name="connsiteX18" fmla="*/ 201957 w 202176"/>
                <a:gd name="connsiteY18" fmla="*/ 181850 h 345428"/>
                <a:gd name="connsiteX19" fmla="*/ 201486 w 202176"/>
                <a:gd name="connsiteY19" fmla="*/ 182562 h 345428"/>
                <a:gd name="connsiteX20" fmla="*/ 201553 w 202176"/>
                <a:gd name="connsiteY20" fmla="*/ 183121 h 345428"/>
                <a:gd name="connsiteX21" fmla="*/ 201889 w 202176"/>
                <a:gd name="connsiteY21" fmla="*/ 183753 h 345428"/>
                <a:gd name="connsiteX22" fmla="*/ 202158 w 202176"/>
                <a:gd name="connsiteY22" fmla="*/ 184311 h 345428"/>
                <a:gd name="connsiteX23" fmla="*/ 202158 w 202176"/>
                <a:gd name="connsiteY23" fmla="*/ 185023 h 345428"/>
                <a:gd name="connsiteX24" fmla="*/ 202023 w 202176"/>
                <a:gd name="connsiteY24" fmla="*/ 185581 h 345428"/>
                <a:gd name="connsiteX25" fmla="*/ 201284 w 202176"/>
                <a:gd name="connsiteY25" fmla="*/ 187013 h 345428"/>
                <a:gd name="connsiteX26" fmla="*/ 200880 w 202176"/>
                <a:gd name="connsiteY26" fmla="*/ 187410 h 345428"/>
                <a:gd name="connsiteX27" fmla="*/ 200544 w 202176"/>
                <a:gd name="connsiteY27" fmla="*/ 187968 h 345428"/>
                <a:gd name="connsiteX28" fmla="*/ 200679 w 202176"/>
                <a:gd name="connsiteY28" fmla="*/ 188681 h 345428"/>
                <a:gd name="connsiteX29" fmla="*/ 201015 w 202176"/>
                <a:gd name="connsiteY29" fmla="*/ 189239 h 345428"/>
                <a:gd name="connsiteX30" fmla="*/ 201284 w 202176"/>
                <a:gd name="connsiteY30" fmla="*/ 189871 h 345428"/>
                <a:gd name="connsiteX31" fmla="*/ 201486 w 202176"/>
                <a:gd name="connsiteY31" fmla="*/ 190429 h 345428"/>
                <a:gd name="connsiteX32" fmla="*/ 201418 w 202176"/>
                <a:gd name="connsiteY32" fmla="*/ 190906 h 345428"/>
                <a:gd name="connsiteX33" fmla="*/ 201150 w 202176"/>
                <a:gd name="connsiteY33" fmla="*/ 191142 h 345428"/>
                <a:gd name="connsiteX34" fmla="*/ 200948 w 202176"/>
                <a:gd name="connsiteY34" fmla="*/ 191222 h 345428"/>
                <a:gd name="connsiteX35" fmla="*/ 200612 w 202176"/>
                <a:gd name="connsiteY35" fmla="*/ 190987 h 345428"/>
                <a:gd name="connsiteX36" fmla="*/ 200410 w 202176"/>
                <a:gd name="connsiteY36" fmla="*/ 190906 h 345428"/>
                <a:gd name="connsiteX37" fmla="*/ 200073 w 202176"/>
                <a:gd name="connsiteY37" fmla="*/ 191135 h 345428"/>
                <a:gd name="connsiteX38" fmla="*/ 199939 w 202176"/>
                <a:gd name="connsiteY38" fmla="*/ 191612 h 345428"/>
                <a:gd name="connsiteX39" fmla="*/ 200208 w 202176"/>
                <a:gd name="connsiteY39" fmla="*/ 192090 h 345428"/>
                <a:gd name="connsiteX40" fmla="*/ 200544 w 202176"/>
                <a:gd name="connsiteY40" fmla="*/ 192177 h 345428"/>
                <a:gd name="connsiteX41" fmla="*/ 200679 w 202176"/>
                <a:gd name="connsiteY41" fmla="*/ 192655 h 345428"/>
                <a:gd name="connsiteX42" fmla="*/ 200410 w 202176"/>
                <a:gd name="connsiteY42" fmla="*/ 193367 h 345428"/>
                <a:gd name="connsiteX43" fmla="*/ 199939 w 202176"/>
                <a:gd name="connsiteY43" fmla="*/ 194389 h 345428"/>
                <a:gd name="connsiteX44" fmla="*/ 199670 w 202176"/>
                <a:gd name="connsiteY44" fmla="*/ 195028 h 345428"/>
                <a:gd name="connsiteX45" fmla="*/ 199401 w 202176"/>
                <a:gd name="connsiteY45" fmla="*/ 195344 h 345428"/>
                <a:gd name="connsiteX46" fmla="*/ 198931 w 202176"/>
                <a:gd name="connsiteY46" fmla="*/ 195425 h 345428"/>
                <a:gd name="connsiteX47" fmla="*/ 198259 w 202176"/>
                <a:gd name="connsiteY47" fmla="*/ 195505 h 345428"/>
                <a:gd name="connsiteX48" fmla="*/ 197653 w 202176"/>
                <a:gd name="connsiteY48" fmla="*/ 195667 h 345428"/>
                <a:gd name="connsiteX49" fmla="*/ 196914 w 202176"/>
                <a:gd name="connsiteY49" fmla="*/ 196621 h 345428"/>
                <a:gd name="connsiteX50" fmla="*/ 196242 w 202176"/>
                <a:gd name="connsiteY50" fmla="*/ 196695 h 345428"/>
                <a:gd name="connsiteX51" fmla="*/ 195771 w 202176"/>
                <a:gd name="connsiteY51" fmla="*/ 196534 h 345428"/>
                <a:gd name="connsiteX52" fmla="*/ 195569 w 202176"/>
                <a:gd name="connsiteY52" fmla="*/ 196460 h 345428"/>
                <a:gd name="connsiteX53" fmla="*/ 192947 w 202176"/>
                <a:gd name="connsiteY53" fmla="*/ 195156 h 345428"/>
                <a:gd name="connsiteX54" fmla="*/ 185215 w 202176"/>
                <a:gd name="connsiteY54" fmla="*/ 191982 h 345428"/>
                <a:gd name="connsiteX55" fmla="*/ 184072 w 202176"/>
                <a:gd name="connsiteY55" fmla="*/ 194725 h 345428"/>
                <a:gd name="connsiteX56" fmla="*/ 184005 w 202176"/>
                <a:gd name="connsiteY56" fmla="*/ 202861 h 345428"/>
                <a:gd name="connsiteX57" fmla="*/ 187635 w 202176"/>
                <a:gd name="connsiteY57" fmla="*/ 202061 h 345428"/>
                <a:gd name="connsiteX58" fmla="*/ 188778 w 202176"/>
                <a:gd name="connsiteY58" fmla="*/ 207278 h 345428"/>
                <a:gd name="connsiteX59" fmla="*/ 185954 w 202176"/>
                <a:gd name="connsiteY59" fmla="*/ 207850 h 345428"/>
                <a:gd name="connsiteX60" fmla="*/ 187433 w 202176"/>
                <a:gd name="connsiteY60" fmla="*/ 214640 h 345428"/>
                <a:gd name="connsiteX61" fmla="*/ 188913 w 202176"/>
                <a:gd name="connsiteY61" fmla="*/ 221754 h 345428"/>
                <a:gd name="connsiteX62" fmla="*/ 193619 w 202176"/>
                <a:gd name="connsiteY62" fmla="*/ 220692 h 345428"/>
                <a:gd name="connsiteX63" fmla="*/ 195031 w 202176"/>
                <a:gd name="connsiteY63" fmla="*/ 220463 h 345428"/>
                <a:gd name="connsiteX64" fmla="*/ 194897 w 202176"/>
                <a:gd name="connsiteY64" fmla="*/ 221075 h 345428"/>
                <a:gd name="connsiteX65" fmla="*/ 195031 w 202176"/>
                <a:gd name="connsiteY65" fmla="*/ 222507 h 345428"/>
                <a:gd name="connsiteX66" fmla="*/ 195502 w 202176"/>
                <a:gd name="connsiteY66" fmla="*/ 224013 h 345428"/>
                <a:gd name="connsiteX67" fmla="*/ 195435 w 202176"/>
                <a:gd name="connsiteY67" fmla="*/ 226158 h 345428"/>
                <a:gd name="connsiteX68" fmla="*/ 195098 w 202176"/>
                <a:gd name="connsiteY68" fmla="*/ 227906 h 345428"/>
                <a:gd name="connsiteX69" fmla="*/ 194628 w 202176"/>
                <a:gd name="connsiteY69" fmla="*/ 229103 h 345428"/>
                <a:gd name="connsiteX70" fmla="*/ 193552 w 202176"/>
                <a:gd name="connsiteY70" fmla="*/ 230367 h 345428"/>
                <a:gd name="connsiteX71" fmla="*/ 192812 w 202176"/>
                <a:gd name="connsiteY71" fmla="*/ 231718 h 345428"/>
                <a:gd name="connsiteX72" fmla="*/ 192409 w 202176"/>
                <a:gd name="connsiteY72" fmla="*/ 232747 h 345428"/>
                <a:gd name="connsiteX73" fmla="*/ 192073 w 202176"/>
                <a:gd name="connsiteY73" fmla="*/ 233144 h 345428"/>
                <a:gd name="connsiteX74" fmla="*/ 191535 w 202176"/>
                <a:gd name="connsiteY74" fmla="*/ 233621 h 345428"/>
                <a:gd name="connsiteX75" fmla="*/ 189114 w 202176"/>
                <a:gd name="connsiteY75" fmla="*/ 236082 h 345428"/>
                <a:gd name="connsiteX76" fmla="*/ 188576 w 202176"/>
                <a:gd name="connsiteY76" fmla="*/ 236559 h 345428"/>
                <a:gd name="connsiteX77" fmla="*/ 188039 w 202176"/>
                <a:gd name="connsiteY77" fmla="*/ 237278 h 345428"/>
                <a:gd name="connsiteX78" fmla="*/ 187971 w 202176"/>
                <a:gd name="connsiteY78" fmla="*/ 237991 h 345428"/>
                <a:gd name="connsiteX79" fmla="*/ 187904 w 202176"/>
                <a:gd name="connsiteY79" fmla="*/ 238865 h 345428"/>
                <a:gd name="connsiteX80" fmla="*/ 187433 w 202176"/>
                <a:gd name="connsiteY80" fmla="*/ 239423 h 345428"/>
                <a:gd name="connsiteX81" fmla="*/ 186829 w 202176"/>
                <a:gd name="connsiteY81" fmla="*/ 239901 h 345428"/>
                <a:gd name="connsiteX82" fmla="*/ 185820 w 202176"/>
                <a:gd name="connsiteY82" fmla="*/ 240445 h 345428"/>
                <a:gd name="connsiteX83" fmla="*/ 185080 w 202176"/>
                <a:gd name="connsiteY83" fmla="*/ 240526 h 345428"/>
                <a:gd name="connsiteX84" fmla="*/ 184408 w 202176"/>
                <a:gd name="connsiteY84" fmla="*/ 240452 h 345428"/>
                <a:gd name="connsiteX85" fmla="*/ 183198 w 202176"/>
                <a:gd name="connsiteY85" fmla="*/ 241010 h 345428"/>
                <a:gd name="connsiteX86" fmla="*/ 182592 w 202176"/>
                <a:gd name="connsiteY86" fmla="*/ 241649 h 345428"/>
                <a:gd name="connsiteX87" fmla="*/ 181853 w 202176"/>
                <a:gd name="connsiteY87" fmla="*/ 242436 h 345428"/>
                <a:gd name="connsiteX88" fmla="*/ 181987 w 202176"/>
                <a:gd name="connsiteY88" fmla="*/ 242274 h 345428"/>
                <a:gd name="connsiteX89" fmla="*/ 181450 w 202176"/>
                <a:gd name="connsiteY89" fmla="*/ 241958 h 345428"/>
                <a:gd name="connsiteX90" fmla="*/ 175533 w 202176"/>
                <a:gd name="connsiteY90" fmla="*/ 238334 h 345428"/>
                <a:gd name="connsiteX91" fmla="*/ 173112 w 202176"/>
                <a:gd name="connsiteY91" fmla="*/ 243115 h 345428"/>
                <a:gd name="connsiteX92" fmla="*/ 171701 w 202176"/>
                <a:gd name="connsiteY92" fmla="*/ 245912 h 345428"/>
                <a:gd name="connsiteX93" fmla="*/ 176339 w 202176"/>
                <a:gd name="connsiteY93" fmla="*/ 247545 h 345428"/>
                <a:gd name="connsiteX94" fmla="*/ 177281 w 202176"/>
                <a:gd name="connsiteY94" fmla="*/ 247888 h 345428"/>
                <a:gd name="connsiteX95" fmla="*/ 177012 w 202176"/>
                <a:gd name="connsiteY95" fmla="*/ 248628 h 345428"/>
                <a:gd name="connsiteX96" fmla="*/ 176945 w 202176"/>
                <a:gd name="connsiteY96" fmla="*/ 248789 h 345428"/>
                <a:gd name="connsiteX97" fmla="*/ 176877 w 202176"/>
                <a:gd name="connsiteY97" fmla="*/ 249663 h 345428"/>
                <a:gd name="connsiteX98" fmla="*/ 176743 w 202176"/>
                <a:gd name="connsiteY98" fmla="*/ 251169 h 345428"/>
                <a:gd name="connsiteX99" fmla="*/ 176676 w 202176"/>
                <a:gd name="connsiteY99" fmla="*/ 252285 h 345428"/>
                <a:gd name="connsiteX100" fmla="*/ 176541 w 202176"/>
                <a:gd name="connsiteY100" fmla="*/ 253079 h 345428"/>
                <a:gd name="connsiteX101" fmla="*/ 176609 w 202176"/>
                <a:gd name="connsiteY101" fmla="*/ 253711 h 345428"/>
                <a:gd name="connsiteX102" fmla="*/ 176676 w 202176"/>
                <a:gd name="connsiteY102" fmla="*/ 254188 h 345428"/>
                <a:gd name="connsiteX103" fmla="*/ 176676 w 202176"/>
                <a:gd name="connsiteY103" fmla="*/ 253993 h 345428"/>
                <a:gd name="connsiteX104" fmla="*/ 175802 w 202176"/>
                <a:gd name="connsiteY104" fmla="*/ 253355 h 345428"/>
                <a:gd name="connsiteX105" fmla="*/ 175533 w 202176"/>
                <a:gd name="connsiteY105" fmla="*/ 253133 h 345428"/>
                <a:gd name="connsiteX106" fmla="*/ 173583 w 202176"/>
                <a:gd name="connsiteY106" fmla="*/ 251660 h 345428"/>
                <a:gd name="connsiteX107" fmla="*/ 172709 w 202176"/>
                <a:gd name="connsiteY107" fmla="*/ 251667 h 345428"/>
                <a:gd name="connsiteX108" fmla="*/ 171095 w 202176"/>
                <a:gd name="connsiteY108" fmla="*/ 252373 h 345428"/>
                <a:gd name="connsiteX109" fmla="*/ 173515 w 202176"/>
                <a:gd name="connsiteY109" fmla="*/ 254175 h 345428"/>
                <a:gd name="connsiteX110" fmla="*/ 174322 w 202176"/>
                <a:gd name="connsiteY110" fmla="*/ 254800 h 345428"/>
                <a:gd name="connsiteX111" fmla="*/ 174726 w 202176"/>
                <a:gd name="connsiteY111" fmla="*/ 255076 h 345428"/>
                <a:gd name="connsiteX112" fmla="*/ 172776 w 202176"/>
                <a:gd name="connsiteY112" fmla="*/ 256394 h 345428"/>
                <a:gd name="connsiteX113" fmla="*/ 172642 w 202176"/>
                <a:gd name="connsiteY113" fmla="*/ 256219 h 345428"/>
                <a:gd name="connsiteX114" fmla="*/ 171701 w 202176"/>
                <a:gd name="connsiteY114" fmla="*/ 256575 h 345428"/>
                <a:gd name="connsiteX115" fmla="*/ 171364 w 202176"/>
                <a:gd name="connsiteY115" fmla="*/ 256770 h 345428"/>
                <a:gd name="connsiteX116" fmla="*/ 170759 w 202176"/>
                <a:gd name="connsiteY116" fmla="*/ 256777 h 345428"/>
                <a:gd name="connsiteX117" fmla="*/ 170288 w 202176"/>
                <a:gd name="connsiteY117" fmla="*/ 256535 h 345428"/>
                <a:gd name="connsiteX118" fmla="*/ 169011 w 202176"/>
                <a:gd name="connsiteY118" fmla="*/ 254134 h 345428"/>
                <a:gd name="connsiteX119" fmla="*/ 167868 w 202176"/>
                <a:gd name="connsiteY119" fmla="*/ 252070 h 345428"/>
                <a:gd name="connsiteX120" fmla="*/ 167599 w 202176"/>
                <a:gd name="connsiteY120" fmla="*/ 252212 h 345428"/>
                <a:gd name="connsiteX121" fmla="*/ 164237 w 202176"/>
                <a:gd name="connsiteY121" fmla="*/ 253966 h 345428"/>
                <a:gd name="connsiteX122" fmla="*/ 164170 w 202176"/>
                <a:gd name="connsiteY122" fmla="*/ 253993 h 345428"/>
                <a:gd name="connsiteX123" fmla="*/ 164036 w 202176"/>
                <a:gd name="connsiteY123" fmla="*/ 254087 h 345428"/>
                <a:gd name="connsiteX124" fmla="*/ 160741 w 202176"/>
                <a:gd name="connsiteY124" fmla="*/ 255809 h 345428"/>
                <a:gd name="connsiteX125" fmla="*/ 158455 w 202176"/>
                <a:gd name="connsiteY125" fmla="*/ 257026 h 345428"/>
                <a:gd name="connsiteX126" fmla="*/ 156303 w 202176"/>
                <a:gd name="connsiteY126" fmla="*/ 258155 h 345428"/>
                <a:gd name="connsiteX127" fmla="*/ 157715 w 202176"/>
                <a:gd name="connsiteY127" fmla="*/ 263104 h 345428"/>
                <a:gd name="connsiteX128" fmla="*/ 158051 w 202176"/>
                <a:gd name="connsiteY128" fmla="*/ 264435 h 345428"/>
                <a:gd name="connsiteX129" fmla="*/ 158186 w 202176"/>
                <a:gd name="connsiteY129" fmla="*/ 265504 h 345428"/>
                <a:gd name="connsiteX130" fmla="*/ 158119 w 202176"/>
                <a:gd name="connsiteY130" fmla="*/ 265995 h 345428"/>
                <a:gd name="connsiteX131" fmla="*/ 157648 w 202176"/>
                <a:gd name="connsiteY131" fmla="*/ 266264 h 345428"/>
                <a:gd name="connsiteX132" fmla="*/ 155833 w 202176"/>
                <a:gd name="connsiteY132" fmla="*/ 265860 h 345428"/>
                <a:gd name="connsiteX133" fmla="*/ 154757 w 202176"/>
                <a:gd name="connsiteY133" fmla="*/ 266022 h 345428"/>
                <a:gd name="connsiteX134" fmla="*/ 153749 w 202176"/>
                <a:gd name="connsiteY134" fmla="*/ 266896 h 345428"/>
                <a:gd name="connsiteX135" fmla="*/ 153614 w 202176"/>
                <a:gd name="connsiteY135" fmla="*/ 267050 h 345428"/>
                <a:gd name="connsiteX136" fmla="*/ 153345 w 202176"/>
                <a:gd name="connsiteY136" fmla="*/ 266714 h 345428"/>
                <a:gd name="connsiteX137" fmla="*/ 151194 w 202176"/>
                <a:gd name="connsiteY137" fmla="*/ 264139 h 345428"/>
                <a:gd name="connsiteX138" fmla="*/ 150655 w 202176"/>
                <a:gd name="connsiteY138" fmla="*/ 264549 h 345428"/>
                <a:gd name="connsiteX139" fmla="*/ 147428 w 202176"/>
                <a:gd name="connsiteY139" fmla="*/ 260925 h 345428"/>
                <a:gd name="connsiteX140" fmla="*/ 142923 w 202176"/>
                <a:gd name="connsiteY140" fmla="*/ 264825 h 345428"/>
                <a:gd name="connsiteX141" fmla="*/ 142386 w 202176"/>
                <a:gd name="connsiteY141" fmla="*/ 268335 h 345428"/>
                <a:gd name="connsiteX142" fmla="*/ 148370 w 202176"/>
                <a:gd name="connsiteY142" fmla="*/ 275327 h 345428"/>
                <a:gd name="connsiteX143" fmla="*/ 148504 w 202176"/>
                <a:gd name="connsiteY143" fmla="*/ 275535 h 345428"/>
                <a:gd name="connsiteX144" fmla="*/ 149042 w 202176"/>
                <a:gd name="connsiteY144" fmla="*/ 275152 h 345428"/>
                <a:gd name="connsiteX145" fmla="*/ 147966 w 202176"/>
                <a:gd name="connsiteY145" fmla="*/ 275946 h 345428"/>
                <a:gd name="connsiteX146" fmla="*/ 147092 w 202176"/>
                <a:gd name="connsiteY146" fmla="*/ 276423 h 345428"/>
                <a:gd name="connsiteX147" fmla="*/ 146285 w 202176"/>
                <a:gd name="connsiteY147" fmla="*/ 276981 h 345428"/>
                <a:gd name="connsiteX148" fmla="*/ 145949 w 202176"/>
                <a:gd name="connsiteY148" fmla="*/ 277230 h 345428"/>
                <a:gd name="connsiteX149" fmla="*/ 145210 w 202176"/>
                <a:gd name="connsiteY149" fmla="*/ 275764 h 345428"/>
                <a:gd name="connsiteX150" fmla="*/ 142923 w 202176"/>
                <a:gd name="connsiteY150" fmla="*/ 270721 h 345428"/>
                <a:gd name="connsiteX151" fmla="*/ 139225 w 202176"/>
                <a:gd name="connsiteY151" fmla="*/ 275502 h 345428"/>
                <a:gd name="connsiteX152" fmla="*/ 140705 w 202176"/>
                <a:gd name="connsiteY152" fmla="*/ 278924 h 345428"/>
                <a:gd name="connsiteX153" fmla="*/ 138553 w 202176"/>
                <a:gd name="connsiteY153" fmla="*/ 279919 h 345428"/>
                <a:gd name="connsiteX154" fmla="*/ 140570 w 202176"/>
                <a:gd name="connsiteY154" fmla="*/ 284390 h 345428"/>
                <a:gd name="connsiteX155" fmla="*/ 140436 w 202176"/>
                <a:gd name="connsiteY155" fmla="*/ 284679 h 345428"/>
                <a:gd name="connsiteX156" fmla="*/ 140167 w 202176"/>
                <a:gd name="connsiteY156" fmla="*/ 284841 h 345428"/>
                <a:gd name="connsiteX157" fmla="*/ 139024 w 202176"/>
                <a:gd name="connsiteY157" fmla="*/ 284525 h 345428"/>
                <a:gd name="connsiteX158" fmla="*/ 138083 w 202176"/>
                <a:gd name="connsiteY158" fmla="*/ 284209 h 345428"/>
                <a:gd name="connsiteX159" fmla="*/ 137276 w 202176"/>
                <a:gd name="connsiteY159" fmla="*/ 283812 h 345428"/>
                <a:gd name="connsiteX160" fmla="*/ 136066 w 202176"/>
                <a:gd name="connsiteY160" fmla="*/ 283167 h 345428"/>
                <a:gd name="connsiteX161" fmla="*/ 134990 w 202176"/>
                <a:gd name="connsiteY161" fmla="*/ 282857 h 345428"/>
                <a:gd name="connsiteX162" fmla="*/ 134654 w 202176"/>
                <a:gd name="connsiteY162" fmla="*/ 282615 h 345428"/>
                <a:gd name="connsiteX163" fmla="*/ 133981 w 202176"/>
                <a:gd name="connsiteY163" fmla="*/ 282299 h 345428"/>
                <a:gd name="connsiteX164" fmla="*/ 133645 w 202176"/>
                <a:gd name="connsiteY164" fmla="*/ 282145 h 345428"/>
                <a:gd name="connsiteX165" fmla="*/ 133443 w 202176"/>
                <a:gd name="connsiteY165" fmla="*/ 281748 h 345428"/>
                <a:gd name="connsiteX166" fmla="*/ 133443 w 202176"/>
                <a:gd name="connsiteY166" fmla="*/ 281506 h 345428"/>
                <a:gd name="connsiteX167" fmla="*/ 134049 w 202176"/>
                <a:gd name="connsiteY167" fmla="*/ 281190 h 345428"/>
                <a:gd name="connsiteX168" fmla="*/ 134385 w 202176"/>
                <a:gd name="connsiteY168" fmla="*/ 281109 h 345428"/>
                <a:gd name="connsiteX169" fmla="*/ 134855 w 202176"/>
                <a:gd name="connsiteY169" fmla="*/ 280867 h 345428"/>
                <a:gd name="connsiteX170" fmla="*/ 135057 w 202176"/>
                <a:gd name="connsiteY170" fmla="*/ 280551 h 345428"/>
                <a:gd name="connsiteX171" fmla="*/ 135057 w 202176"/>
                <a:gd name="connsiteY171" fmla="*/ 280074 h 345428"/>
                <a:gd name="connsiteX172" fmla="*/ 134183 w 202176"/>
                <a:gd name="connsiteY172" fmla="*/ 279603 h 345428"/>
                <a:gd name="connsiteX173" fmla="*/ 133510 w 202176"/>
                <a:gd name="connsiteY173" fmla="*/ 279522 h 345428"/>
                <a:gd name="connsiteX174" fmla="*/ 132704 w 202176"/>
                <a:gd name="connsiteY174" fmla="*/ 280081 h 345428"/>
                <a:gd name="connsiteX175" fmla="*/ 132300 w 202176"/>
                <a:gd name="connsiteY175" fmla="*/ 280477 h 345428"/>
                <a:gd name="connsiteX176" fmla="*/ 131964 w 202176"/>
                <a:gd name="connsiteY176" fmla="*/ 281035 h 345428"/>
                <a:gd name="connsiteX177" fmla="*/ 131561 w 202176"/>
                <a:gd name="connsiteY177" fmla="*/ 283409 h 345428"/>
                <a:gd name="connsiteX178" fmla="*/ 130889 w 202176"/>
                <a:gd name="connsiteY178" fmla="*/ 285392 h 345428"/>
                <a:gd name="connsiteX179" fmla="*/ 130418 w 202176"/>
                <a:gd name="connsiteY179" fmla="*/ 286670 h 345428"/>
                <a:gd name="connsiteX180" fmla="*/ 129746 w 202176"/>
                <a:gd name="connsiteY180" fmla="*/ 287940 h 345428"/>
                <a:gd name="connsiteX181" fmla="*/ 129611 w 202176"/>
                <a:gd name="connsiteY181" fmla="*/ 288653 h 345428"/>
                <a:gd name="connsiteX182" fmla="*/ 128872 w 202176"/>
                <a:gd name="connsiteY182" fmla="*/ 289373 h 345428"/>
                <a:gd name="connsiteX183" fmla="*/ 128670 w 202176"/>
                <a:gd name="connsiteY183" fmla="*/ 290085 h 345428"/>
                <a:gd name="connsiteX184" fmla="*/ 128804 w 202176"/>
                <a:gd name="connsiteY184" fmla="*/ 291040 h 345428"/>
                <a:gd name="connsiteX185" fmla="*/ 128939 w 202176"/>
                <a:gd name="connsiteY185" fmla="*/ 291988 h 345428"/>
                <a:gd name="connsiteX186" fmla="*/ 128266 w 202176"/>
                <a:gd name="connsiteY186" fmla="*/ 292788 h 345428"/>
                <a:gd name="connsiteX187" fmla="*/ 127728 w 202176"/>
                <a:gd name="connsiteY187" fmla="*/ 293097 h 345428"/>
                <a:gd name="connsiteX188" fmla="*/ 127527 w 202176"/>
                <a:gd name="connsiteY188" fmla="*/ 293178 h 345428"/>
                <a:gd name="connsiteX189" fmla="*/ 127191 w 202176"/>
                <a:gd name="connsiteY189" fmla="*/ 293386 h 345428"/>
                <a:gd name="connsiteX190" fmla="*/ 126451 w 202176"/>
                <a:gd name="connsiteY190" fmla="*/ 293548 h 345428"/>
                <a:gd name="connsiteX191" fmla="*/ 126249 w 202176"/>
                <a:gd name="connsiteY191" fmla="*/ 294032 h 345428"/>
                <a:gd name="connsiteX192" fmla="*/ 125981 w 202176"/>
                <a:gd name="connsiteY192" fmla="*/ 294287 h 345428"/>
                <a:gd name="connsiteX193" fmla="*/ 125711 w 202176"/>
                <a:gd name="connsiteY193" fmla="*/ 295088 h 345428"/>
                <a:gd name="connsiteX194" fmla="*/ 125577 w 202176"/>
                <a:gd name="connsiteY194" fmla="*/ 296036 h 345428"/>
                <a:gd name="connsiteX195" fmla="*/ 125174 w 202176"/>
                <a:gd name="connsiteY195" fmla="*/ 296674 h 345428"/>
                <a:gd name="connsiteX196" fmla="*/ 124232 w 202176"/>
                <a:gd name="connsiteY196" fmla="*/ 296997 h 345428"/>
                <a:gd name="connsiteX197" fmla="*/ 123896 w 202176"/>
                <a:gd name="connsiteY197" fmla="*/ 296883 h 345428"/>
                <a:gd name="connsiteX198" fmla="*/ 122955 w 202176"/>
                <a:gd name="connsiteY198" fmla="*/ 295760 h 345428"/>
                <a:gd name="connsiteX199" fmla="*/ 120534 w 202176"/>
                <a:gd name="connsiteY199" fmla="*/ 294469 h 345428"/>
                <a:gd name="connsiteX200" fmla="*/ 120131 w 202176"/>
                <a:gd name="connsiteY200" fmla="*/ 294832 h 345428"/>
                <a:gd name="connsiteX201" fmla="*/ 115693 w 202176"/>
                <a:gd name="connsiteY201" fmla="*/ 289016 h 345428"/>
                <a:gd name="connsiteX202" fmla="*/ 114012 w 202176"/>
                <a:gd name="connsiteY202" fmla="*/ 290287 h 345428"/>
                <a:gd name="connsiteX203" fmla="*/ 109172 w 202176"/>
                <a:gd name="connsiteY203" fmla="*/ 294025 h 345428"/>
                <a:gd name="connsiteX204" fmla="*/ 113071 w 202176"/>
                <a:gd name="connsiteY204" fmla="*/ 299027 h 345428"/>
                <a:gd name="connsiteX205" fmla="*/ 112870 w 202176"/>
                <a:gd name="connsiteY205" fmla="*/ 300883 h 345428"/>
                <a:gd name="connsiteX206" fmla="*/ 112601 w 202176"/>
                <a:gd name="connsiteY206" fmla="*/ 302705 h 345428"/>
                <a:gd name="connsiteX207" fmla="*/ 112399 w 202176"/>
                <a:gd name="connsiteY207" fmla="*/ 304245 h 345428"/>
                <a:gd name="connsiteX208" fmla="*/ 111928 w 202176"/>
                <a:gd name="connsiteY208" fmla="*/ 306760 h 345428"/>
                <a:gd name="connsiteX209" fmla="*/ 111727 w 202176"/>
                <a:gd name="connsiteY209" fmla="*/ 307075 h 345428"/>
                <a:gd name="connsiteX210" fmla="*/ 111256 w 202176"/>
                <a:gd name="connsiteY210" fmla="*/ 308669 h 345428"/>
                <a:gd name="connsiteX211" fmla="*/ 110853 w 202176"/>
                <a:gd name="connsiteY211" fmla="*/ 309375 h 345428"/>
                <a:gd name="connsiteX212" fmla="*/ 110314 w 202176"/>
                <a:gd name="connsiteY212" fmla="*/ 309496 h 345428"/>
                <a:gd name="connsiteX213" fmla="*/ 109508 w 202176"/>
                <a:gd name="connsiteY213" fmla="*/ 309422 h 345428"/>
                <a:gd name="connsiteX214" fmla="*/ 106348 w 202176"/>
                <a:gd name="connsiteY214" fmla="*/ 311446 h 345428"/>
                <a:gd name="connsiteX215" fmla="*/ 106146 w 202176"/>
                <a:gd name="connsiteY215" fmla="*/ 311856 h 345428"/>
                <a:gd name="connsiteX216" fmla="*/ 105944 w 202176"/>
                <a:gd name="connsiteY216" fmla="*/ 311997 h 345428"/>
                <a:gd name="connsiteX217" fmla="*/ 105339 w 202176"/>
                <a:gd name="connsiteY217" fmla="*/ 312710 h 345428"/>
                <a:gd name="connsiteX218" fmla="*/ 105205 w 202176"/>
                <a:gd name="connsiteY218" fmla="*/ 313503 h 345428"/>
                <a:gd name="connsiteX219" fmla="*/ 105070 w 202176"/>
                <a:gd name="connsiteY219" fmla="*/ 313887 h 345428"/>
                <a:gd name="connsiteX220" fmla="*/ 103188 w 202176"/>
                <a:gd name="connsiteY220" fmla="*/ 316246 h 345428"/>
                <a:gd name="connsiteX221" fmla="*/ 103188 w 202176"/>
                <a:gd name="connsiteY221" fmla="*/ 316341 h 345428"/>
                <a:gd name="connsiteX222" fmla="*/ 103053 w 202176"/>
                <a:gd name="connsiteY222" fmla="*/ 316448 h 345428"/>
                <a:gd name="connsiteX223" fmla="*/ 102381 w 202176"/>
                <a:gd name="connsiteY223" fmla="*/ 318028 h 345428"/>
                <a:gd name="connsiteX224" fmla="*/ 102246 w 202176"/>
                <a:gd name="connsiteY224" fmla="*/ 318411 h 345428"/>
                <a:gd name="connsiteX225" fmla="*/ 101776 w 202176"/>
                <a:gd name="connsiteY225" fmla="*/ 319568 h 345428"/>
                <a:gd name="connsiteX226" fmla="*/ 100700 w 202176"/>
                <a:gd name="connsiteY226" fmla="*/ 326244 h 345428"/>
                <a:gd name="connsiteX227" fmla="*/ 100498 w 202176"/>
                <a:gd name="connsiteY227" fmla="*/ 326903 h 345428"/>
                <a:gd name="connsiteX228" fmla="*/ 100297 w 202176"/>
                <a:gd name="connsiteY228" fmla="*/ 327078 h 345428"/>
                <a:gd name="connsiteX229" fmla="*/ 99691 w 202176"/>
                <a:gd name="connsiteY229" fmla="*/ 327407 h 345428"/>
                <a:gd name="connsiteX230" fmla="*/ 98548 w 202176"/>
                <a:gd name="connsiteY230" fmla="*/ 327488 h 345428"/>
                <a:gd name="connsiteX231" fmla="*/ 97876 w 202176"/>
                <a:gd name="connsiteY231" fmla="*/ 327878 h 345428"/>
                <a:gd name="connsiteX232" fmla="*/ 96666 w 202176"/>
                <a:gd name="connsiteY232" fmla="*/ 328988 h 345428"/>
                <a:gd name="connsiteX233" fmla="*/ 95926 w 202176"/>
                <a:gd name="connsiteY233" fmla="*/ 329942 h 345428"/>
                <a:gd name="connsiteX234" fmla="*/ 95725 w 202176"/>
                <a:gd name="connsiteY234" fmla="*/ 330379 h 345428"/>
                <a:gd name="connsiteX235" fmla="*/ 94716 w 202176"/>
                <a:gd name="connsiteY235" fmla="*/ 331563 h 345428"/>
                <a:gd name="connsiteX236" fmla="*/ 93842 w 202176"/>
                <a:gd name="connsiteY236" fmla="*/ 331563 h 345428"/>
                <a:gd name="connsiteX237" fmla="*/ 93372 w 202176"/>
                <a:gd name="connsiteY237" fmla="*/ 332000 h 345428"/>
                <a:gd name="connsiteX238" fmla="*/ 92632 w 202176"/>
                <a:gd name="connsiteY238" fmla="*/ 332403 h 345428"/>
                <a:gd name="connsiteX239" fmla="*/ 91556 w 202176"/>
                <a:gd name="connsiteY239" fmla="*/ 333519 h 345428"/>
                <a:gd name="connsiteX240" fmla="*/ 90749 w 202176"/>
                <a:gd name="connsiteY240" fmla="*/ 334588 h 345428"/>
                <a:gd name="connsiteX241" fmla="*/ 90278 w 202176"/>
                <a:gd name="connsiteY241" fmla="*/ 335066 h 345428"/>
                <a:gd name="connsiteX242" fmla="*/ 90010 w 202176"/>
                <a:gd name="connsiteY242" fmla="*/ 336625 h 345428"/>
                <a:gd name="connsiteX243" fmla="*/ 89471 w 202176"/>
                <a:gd name="connsiteY243" fmla="*/ 337889 h 345428"/>
                <a:gd name="connsiteX244" fmla="*/ 89001 w 202176"/>
                <a:gd name="connsiteY244" fmla="*/ 338333 h 345428"/>
                <a:gd name="connsiteX245" fmla="*/ 88665 w 202176"/>
                <a:gd name="connsiteY245" fmla="*/ 338569 h 345428"/>
                <a:gd name="connsiteX246" fmla="*/ 88530 w 202176"/>
                <a:gd name="connsiteY246" fmla="*/ 338676 h 345428"/>
                <a:gd name="connsiteX247" fmla="*/ 87522 w 202176"/>
                <a:gd name="connsiteY247" fmla="*/ 339153 h 345428"/>
                <a:gd name="connsiteX248" fmla="*/ 86917 w 202176"/>
                <a:gd name="connsiteY248" fmla="*/ 339557 h 345428"/>
                <a:gd name="connsiteX249" fmla="*/ 85706 w 202176"/>
                <a:gd name="connsiteY249" fmla="*/ 340747 h 345428"/>
                <a:gd name="connsiteX250" fmla="*/ 84362 w 202176"/>
                <a:gd name="connsiteY250" fmla="*/ 343678 h 345428"/>
                <a:gd name="connsiteX251" fmla="*/ 83756 w 202176"/>
                <a:gd name="connsiteY251" fmla="*/ 344250 h 345428"/>
                <a:gd name="connsiteX252" fmla="*/ 82075 w 202176"/>
                <a:gd name="connsiteY252" fmla="*/ 345480 h 345428"/>
                <a:gd name="connsiteX253" fmla="*/ 81269 w 202176"/>
                <a:gd name="connsiteY253" fmla="*/ 345749 h 345428"/>
                <a:gd name="connsiteX254" fmla="*/ 80865 w 202176"/>
                <a:gd name="connsiteY254" fmla="*/ 345796 h 345428"/>
                <a:gd name="connsiteX255" fmla="*/ 79386 w 202176"/>
                <a:gd name="connsiteY255" fmla="*/ 345400 h 345428"/>
                <a:gd name="connsiteX256" fmla="*/ 79319 w 202176"/>
                <a:gd name="connsiteY256" fmla="*/ 330803 h 345428"/>
                <a:gd name="connsiteX257" fmla="*/ 32725 w 202176"/>
                <a:gd name="connsiteY257" fmla="*/ 330803 h 345428"/>
                <a:gd name="connsiteX258" fmla="*/ 30640 w 202176"/>
                <a:gd name="connsiteY258" fmla="*/ 183369 h 345428"/>
                <a:gd name="connsiteX259" fmla="*/ 27548 w 202176"/>
                <a:gd name="connsiteY259" fmla="*/ 126293 h 345428"/>
                <a:gd name="connsiteX260" fmla="*/ 27682 w 202176"/>
                <a:gd name="connsiteY260" fmla="*/ 29743 h 345428"/>
                <a:gd name="connsiteX261" fmla="*/ 385 w 202176"/>
                <a:gd name="connsiteY261" fmla="*/ 29091 h 345428"/>
                <a:gd name="connsiteX262" fmla="*/ 721 w 202176"/>
                <a:gd name="connsiteY262" fmla="*/ 368 h 345428"/>
                <a:gd name="connsiteX263" fmla="*/ 22304 w 202176"/>
                <a:gd name="connsiteY263" fmla="*/ 651 h 345428"/>
                <a:gd name="connsiteX264" fmla="*/ 64863 w 202176"/>
                <a:gd name="connsiteY264" fmla="*/ 39795 h 345428"/>
                <a:gd name="connsiteX265" fmla="*/ 81471 w 202176"/>
                <a:gd name="connsiteY265" fmla="*/ 54647 h 345428"/>
                <a:gd name="connsiteX266" fmla="*/ 127795 w 202176"/>
                <a:gd name="connsiteY266" fmla="*/ 95782 h 345428"/>
                <a:gd name="connsiteX267" fmla="*/ 201284 w 202176"/>
                <a:gd name="connsiteY267" fmla="*/ 162163 h 34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Lst>
              <a:rect l="l" t="t" r="r" b="b"/>
              <a:pathLst>
                <a:path w="202176" h="345428">
                  <a:moveTo>
                    <a:pt x="201284" y="162163"/>
                  </a:moveTo>
                  <a:lnTo>
                    <a:pt x="202561" y="163105"/>
                  </a:lnTo>
                  <a:lnTo>
                    <a:pt x="202494" y="163266"/>
                  </a:lnTo>
                  <a:lnTo>
                    <a:pt x="202090" y="165969"/>
                  </a:lnTo>
                  <a:lnTo>
                    <a:pt x="201687" y="168114"/>
                  </a:lnTo>
                  <a:lnTo>
                    <a:pt x="201486" y="169781"/>
                  </a:lnTo>
                  <a:lnTo>
                    <a:pt x="201418" y="171132"/>
                  </a:lnTo>
                  <a:lnTo>
                    <a:pt x="201418" y="172558"/>
                  </a:lnTo>
                  <a:lnTo>
                    <a:pt x="201284" y="173513"/>
                  </a:lnTo>
                  <a:lnTo>
                    <a:pt x="201284" y="174467"/>
                  </a:lnTo>
                  <a:lnTo>
                    <a:pt x="201217" y="175019"/>
                  </a:lnTo>
                  <a:lnTo>
                    <a:pt x="201351" y="175496"/>
                  </a:lnTo>
                  <a:lnTo>
                    <a:pt x="201889" y="176054"/>
                  </a:lnTo>
                  <a:lnTo>
                    <a:pt x="202090" y="176686"/>
                  </a:lnTo>
                  <a:lnTo>
                    <a:pt x="202293" y="177722"/>
                  </a:lnTo>
                  <a:lnTo>
                    <a:pt x="202293" y="178831"/>
                  </a:lnTo>
                  <a:lnTo>
                    <a:pt x="202360" y="180102"/>
                  </a:lnTo>
                  <a:lnTo>
                    <a:pt x="202293" y="181137"/>
                  </a:lnTo>
                  <a:lnTo>
                    <a:pt x="201957" y="181850"/>
                  </a:lnTo>
                  <a:lnTo>
                    <a:pt x="201486" y="182562"/>
                  </a:lnTo>
                  <a:lnTo>
                    <a:pt x="201553" y="183121"/>
                  </a:lnTo>
                  <a:lnTo>
                    <a:pt x="201889" y="183753"/>
                  </a:lnTo>
                  <a:lnTo>
                    <a:pt x="202158" y="184311"/>
                  </a:lnTo>
                  <a:lnTo>
                    <a:pt x="202158" y="185023"/>
                  </a:lnTo>
                  <a:lnTo>
                    <a:pt x="202023" y="185581"/>
                  </a:lnTo>
                  <a:lnTo>
                    <a:pt x="201284" y="187013"/>
                  </a:lnTo>
                  <a:lnTo>
                    <a:pt x="200880" y="187410"/>
                  </a:lnTo>
                  <a:lnTo>
                    <a:pt x="200544" y="187968"/>
                  </a:lnTo>
                  <a:lnTo>
                    <a:pt x="200679" y="188681"/>
                  </a:lnTo>
                  <a:lnTo>
                    <a:pt x="201015" y="189239"/>
                  </a:lnTo>
                  <a:lnTo>
                    <a:pt x="201284" y="189871"/>
                  </a:lnTo>
                  <a:lnTo>
                    <a:pt x="201486" y="190429"/>
                  </a:lnTo>
                  <a:lnTo>
                    <a:pt x="201418" y="190906"/>
                  </a:lnTo>
                  <a:lnTo>
                    <a:pt x="201150" y="191142"/>
                  </a:lnTo>
                  <a:lnTo>
                    <a:pt x="200948" y="191222"/>
                  </a:lnTo>
                  <a:lnTo>
                    <a:pt x="200612" y="190987"/>
                  </a:lnTo>
                  <a:lnTo>
                    <a:pt x="200410" y="190906"/>
                  </a:lnTo>
                  <a:lnTo>
                    <a:pt x="200073" y="191135"/>
                  </a:lnTo>
                  <a:lnTo>
                    <a:pt x="199939" y="191612"/>
                  </a:lnTo>
                  <a:lnTo>
                    <a:pt x="200208" y="192090"/>
                  </a:lnTo>
                  <a:lnTo>
                    <a:pt x="200544" y="192177"/>
                  </a:lnTo>
                  <a:lnTo>
                    <a:pt x="200679" y="192655"/>
                  </a:lnTo>
                  <a:lnTo>
                    <a:pt x="200410" y="193367"/>
                  </a:lnTo>
                  <a:lnTo>
                    <a:pt x="199939" y="194389"/>
                  </a:lnTo>
                  <a:lnTo>
                    <a:pt x="199670" y="195028"/>
                  </a:lnTo>
                  <a:lnTo>
                    <a:pt x="199401" y="195344"/>
                  </a:lnTo>
                  <a:lnTo>
                    <a:pt x="198931" y="195425"/>
                  </a:lnTo>
                  <a:lnTo>
                    <a:pt x="198259" y="195505"/>
                  </a:lnTo>
                  <a:lnTo>
                    <a:pt x="197653" y="195667"/>
                  </a:lnTo>
                  <a:lnTo>
                    <a:pt x="196914" y="196621"/>
                  </a:lnTo>
                  <a:lnTo>
                    <a:pt x="196242" y="196695"/>
                  </a:lnTo>
                  <a:lnTo>
                    <a:pt x="195771" y="196534"/>
                  </a:lnTo>
                  <a:lnTo>
                    <a:pt x="195569" y="196460"/>
                  </a:lnTo>
                  <a:lnTo>
                    <a:pt x="192947" y="195156"/>
                  </a:lnTo>
                  <a:lnTo>
                    <a:pt x="185215" y="191982"/>
                  </a:lnTo>
                  <a:lnTo>
                    <a:pt x="184072" y="194725"/>
                  </a:lnTo>
                  <a:lnTo>
                    <a:pt x="184005" y="202861"/>
                  </a:lnTo>
                  <a:lnTo>
                    <a:pt x="187635" y="202061"/>
                  </a:lnTo>
                  <a:lnTo>
                    <a:pt x="188778" y="207278"/>
                  </a:lnTo>
                  <a:lnTo>
                    <a:pt x="185954" y="207850"/>
                  </a:lnTo>
                  <a:lnTo>
                    <a:pt x="187433" y="214640"/>
                  </a:lnTo>
                  <a:lnTo>
                    <a:pt x="188913" y="221754"/>
                  </a:lnTo>
                  <a:lnTo>
                    <a:pt x="193619" y="220692"/>
                  </a:lnTo>
                  <a:lnTo>
                    <a:pt x="195031" y="220463"/>
                  </a:lnTo>
                  <a:lnTo>
                    <a:pt x="194897" y="221075"/>
                  </a:lnTo>
                  <a:lnTo>
                    <a:pt x="195031" y="222507"/>
                  </a:lnTo>
                  <a:lnTo>
                    <a:pt x="195502" y="224013"/>
                  </a:lnTo>
                  <a:lnTo>
                    <a:pt x="195435" y="226158"/>
                  </a:lnTo>
                  <a:lnTo>
                    <a:pt x="195098" y="227906"/>
                  </a:lnTo>
                  <a:lnTo>
                    <a:pt x="194628" y="229103"/>
                  </a:lnTo>
                  <a:lnTo>
                    <a:pt x="193552" y="230367"/>
                  </a:lnTo>
                  <a:lnTo>
                    <a:pt x="192812" y="231718"/>
                  </a:lnTo>
                  <a:lnTo>
                    <a:pt x="192409" y="232747"/>
                  </a:lnTo>
                  <a:lnTo>
                    <a:pt x="192073" y="233144"/>
                  </a:lnTo>
                  <a:lnTo>
                    <a:pt x="191535" y="233621"/>
                  </a:lnTo>
                  <a:lnTo>
                    <a:pt x="189114" y="236082"/>
                  </a:lnTo>
                  <a:lnTo>
                    <a:pt x="188576" y="236559"/>
                  </a:lnTo>
                  <a:lnTo>
                    <a:pt x="188039" y="237278"/>
                  </a:lnTo>
                  <a:lnTo>
                    <a:pt x="187971" y="237991"/>
                  </a:lnTo>
                  <a:lnTo>
                    <a:pt x="187904" y="238865"/>
                  </a:lnTo>
                  <a:lnTo>
                    <a:pt x="187433" y="239423"/>
                  </a:lnTo>
                  <a:lnTo>
                    <a:pt x="186829" y="239901"/>
                  </a:lnTo>
                  <a:lnTo>
                    <a:pt x="185820" y="240445"/>
                  </a:lnTo>
                  <a:lnTo>
                    <a:pt x="185080" y="240526"/>
                  </a:lnTo>
                  <a:lnTo>
                    <a:pt x="184408" y="240452"/>
                  </a:lnTo>
                  <a:lnTo>
                    <a:pt x="183198" y="241010"/>
                  </a:lnTo>
                  <a:lnTo>
                    <a:pt x="182592" y="241649"/>
                  </a:lnTo>
                  <a:lnTo>
                    <a:pt x="181853" y="242436"/>
                  </a:lnTo>
                  <a:lnTo>
                    <a:pt x="181987" y="242274"/>
                  </a:lnTo>
                  <a:lnTo>
                    <a:pt x="181450" y="241958"/>
                  </a:lnTo>
                  <a:lnTo>
                    <a:pt x="175533" y="238334"/>
                  </a:lnTo>
                  <a:lnTo>
                    <a:pt x="173112" y="243115"/>
                  </a:lnTo>
                  <a:lnTo>
                    <a:pt x="171701" y="245912"/>
                  </a:lnTo>
                  <a:lnTo>
                    <a:pt x="176339" y="247545"/>
                  </a:lnTo>
                  <a:lnTo>
                    <a:pt x="177281" y="247888"/>
                  </a:lnTo>
                  <a:lnTo>
                    <a:pt x="177012" y="248628"/>
                  </a:lnTo>
                  <a:lnTo>
                    <a:pt x="176945" y="248789"/>
                  </a:lnTo>
                  <a:lnTo>
                    <a:pt x="176877" y="249663"/>
                  </a:lnTo>
                  <a:lnTo>
                    <a:pt x="176743" y="251169"/>
                  </a:lnTo>
                  <a:lnTo>
                    <a:pt x="176676" y="252285"/>
                  </a:lnTo>
                  <a:lnTo>
                    <a:pt x="176541" y="253079"/>
                  </a:lnTo>
                  <a:lnTo>
                    <a:pt x="176609" y="253711"/>
                  </a:lnTo>
                  <a:lnTo>
                    <a:pt x="176676" y="254188"/>
                  </a:lnTo>
                  <a:lnTo>
                    <a:pt x="176676" y="253993"/>
                  </a:lnTo>
                  <a:lnTo>
                    <a:pt x="175802" y="253355"/>
                  </a:lnTo>
                  <a:lnTo>
                    <a:pt x="175533" y="253133"/>
                  </a:lnTo>
                  <a:lnTo>
                    <a:pt x="173583" y="251660"/>
                  </a:lnTo>
                  <a:lnTo>
                    <a:pt x="172709" y="251667"/>
                  </a:lnTo>
                  <a:lnTo>
                    <a:pt x="171095" y="252373"/>
                  </a:lnTo>
                  <a:lnTo>
                    <a:pt x="173515" y="254175"/>
                  </a:lnTo>
                  <a:lnTo>
                    <a:pt x="174322" y="254800"/>
                  </a:lnTo>
                  <a:lnTo>
                    <a:pt x="174726" y="255076"/>
                  </a:lnTo>
                  <a:lnTo>
                    <a:pt x="172776" y="256394"/>
                  </a:lnTo>
                  <a:lnTo>
                    <a:pt x="172642" y="256219"/>
                  </a:lnTo>
                  <a:lnTo>
                    <a:pt x="171701" y="256575"/>
                  </a:lnTo>
                  <a:lnTo>
                    <a:pt x="171364" y="256770"/>
                  </a:lnTo>
                  <a:lnTo>
                    <a:pt x="170759" y="256777"/>
                  </a:lnTo>
                  <a:lnTo>
                    <a:pt x="170288" y="256535"/>
                  </a:lnTo>
                  <a:lnTo>
                    <a:pt x="169011" y="254134"/>
                  </a:lnTo>
                  <a:lnTo>
                    <a:pt x="167868" y="252070"/>
                  </a:lnTo>
                  <a:lnTo>
                    <a:pt x="167599" y="252212"/>
                  </a:lnTo>
                  <a:lnTo>
                    <a:pt x="164237" y="253966"/>
                  </a:lnTo>
                  <a:lnTo>
                    <a:pt x="164170" y="253993"/>
                  </a:lnTo>
                  <a:lnTo>
                    <a:pt x="164036" y="254087"/>
                  </a:lnTo>
                  <a:lnTo>
                    <a:pt x="160741" y="255809"/>
                  </a:lnTo>
                  <a:lnTo>
                    <a:pt x="158455" y="257026"/>
                  </a:lnTo>
                  <a:lnTo>
                    <a:pt x="156303" y="258155"/>
                  </a:lnTo>
                  <a:lnTo>
                    <a:pt x="157715" y="263104"/>
                  </a:lnTo>
                  <a:lnTo>
                    <a:pt x="158051" y="264435"/>
                  </a:lnTo>
                  <a:lnTo>
                    <a:pt x="158186" y="265504"/>
                  </a:lnTo>
                  <a:lnTo>
                    <a:pt x="158119" y="265995"/>
                  </a:lnTo>
                  <a:lnTo>
                    <a:pt x="157648" y="266264"/>
                  </a:lnTo>
                  <a:lnTo>
                    <a:pt x="155833" y="265860"/>
                  </a:lnTo>
                  <a:lnTo>
                    <a:pt x="154757" y="266022"/>
                  </a:lnTo>
                  <a:lnTo>
                    <a:pt x="153749" y="266896"/>
                  </a:lnTo>
                  <a:lnTo>
                    <a:pt x="153614" y="267050"/>
                  </a:lnTo>
                  <a:lnTo>
                    <a:pt x="153345" y="266714"/>
                  </a:lnTo>
                  <a:lnTo>
                    <a:pt x="151194" y="264139"/>
                  </a:lnTo>
                  <a:lnTo>
                    <a:pt x="150655" y="264549"/>
                  </a:lnTo>
                  <a:lnTo>
                    <a:pt x="147428" y="260925"/>
                  </a:lnTo>
                  <a:lnTo>
                    <a:pt x="142923" y="264825"/>
                  </a:lnTo>
                  <a:lnTo>
                    <a:pt x="142386" y="268335"/>
                  </a:lnTo>
                  <a:lnTo>
                    <a:pt x="148370" y="275327"/>
                  </a:lnTo>
                  <a:lnTo>
                    <a:pt x="148504" y="275535"/>
                  </a:lnTo>
                  <a:lnTo>
                    <a:pt x="149042" y="275152"/>
                  </a:lnTo>
                  <a:lnTo>
                    <a:pt x="147966" y="275946"/>
                  </a:lnTo>
                  <a:lnTo>
                    <a:pt x="147092" y="276423"/>
                  </a:lnTo>
                  <a:lnTo>
                    <a:pt x="146285" y="276981"/>
                  </a:lnTo>
                  <a:lnTo>
                    <a:pt x="145949" y="277230"/>
                  </a:lnTo>
                  <a:lnTo>
                    <a:pt x="145210" y="275764"/>
                  </a:lnTo>
                  <a:lnTo>
                    <a:pt x="142923" y="270721"/>
                  </a:lnTo>
                  <a:lnTo>
                    <a:pt x="139225" y="275502"/>
                  </a:lnTo>
                  <a:lnTo>
                    <a:pt x="140705" y="278924"/>
                  </a:lnTo>
                  <a:lnTo>
                    <a:pt x="138553" y="279919"/>
                  </a:lnTo>
                  <a:lnTo>
                    <a:pt x="140570" y="284390"/>
                  </a:lnTo>
                  <a:lnTo>
                    <a:pt x="140436" y="284679"/>
                  </a:lnTo>
                  <a:lnTo>
                    <a:pt x="140167" y="284841"/>
                  </a:lnTo>
                  <a:lnTo>
                    <a:pt x="139024" y="284525"/>
                  </a:lnTo>
                  <a:lnTo>
                    <a:pt x="138083" y="284209"/>
                  </a:lnTo>
                  <a:lnTo>
                    <a:pt x="137276" y="283812"/>
                  </a:lnTo>
                  <a:lnTo>
                    <a:pt x="136066" y="283167"/>
                  </a:lnTo>
                  <a:lnTo>
                    <a:pt x="134990" y="282857"/>
                  </a:lnTo>
                  <a:lnTo>
                    <a:pt x="134654" y="282615"/>
                  </a:lnTo>
                  <a:lnTo>
                    <a:pt x="133981" y="282299"/>
                  </a:lnTo>
                  <a:lnTo>
                    <a:pt x="133645" y="282145"/>
                  </a:lnTo>
                  <a:lnTo>
                    <a:pt x="133443" y="281748"/>
                  </a:lnTo>
                  <a:lnTo>
                    <a:pt x="133443" y="281506"/>
                  </a:lnTo>
                  <a:lnTo>
                    <a:pt x="134049" y="281190"/>
                  </a:lnTo>
                  <a:lnTo>
                    <a:pt x="134385" y="281109"/>
                  </a:lnTo>
                  <a:lnTo>
                    <a:pt x="134855" y="280867"/>
                  </a:lnTo>
                  <a:lnTo>
                    <a:pt x="135057" y="280551"/>
                  </a:lnTo>
                  <a:lnTo>
                    <a:pt x="135057" y="280074"/>
                  </a:lnTo>
                  <a:lnTo>
                    <a:pt x="134183" y="279603"/>
                  </a:lnTo>
                  <a:lnTo>
                    <a:pt x="133510" y="279522"/>
                  </a:lnTo>
                  <a:lnTo>
                    <a:pt x="132704" y="280081"/>
                  </a:lnTo>
                  <a:lnTo>
                    <a:pt x="132300" y="280477"/>
                  </a:lnTo>
                  <a:lnTo>
                    <a:pt x="131964" y="281035"/>
                  </a:lnTo>
                  <a:lnTo>
                    <a:pt x="131561" y="283409"/>
                  </a:lnTo>
                  <a:lnTo>
                    <a:pt x="130889" y="285392"/>
                  </a:lnTo>
                  <a:lnTo>
                    <a:pt x="130418" y="286670"/>
                  </a:lnTo>
                  <a:lnTo>
                    <a:pt x="129746" y="287940"/>
                  </a:lnTo>
                  <a:lnTo>
                    <a:pt x="129611" y="288653"/>
                  </a:lnTo>
                  <a:lnTo>
                    <a:pt x="128872" y="289373"/>
                  </a:lnTo>
                  <a:lnTo>
                    <a:pt x="128670" y="290085"/>
                  </a:lnTo>
                  <a:lnTo>
                    <a:pt x="128804" y="291040"/>
                  </a:lnTo>
                  <a:lnTo>
                    <a:pt x="128939" y="291988"/>
                  </a:lnTo>
                  <a:lnTo>
                    <a:pt x="128266" y="292788"/>
                  </a:lnTo>
                  <a:lnTo>
                    <a:pt x="127728" y="293097"/>
                  </a:lnTo>
                  <a:lnTo>
                    <a:pt x="127527" y="293178"/>
                  </a:lnTo>
                  <a:lnTo>
                    <a:pt x="127191" y="293386"/>
                  </a:lnTo>
                  <a:lnTo>
                    <a:pt x="126451" y="293548"/>
                  </a:lnTo>
                  <a:lnTo>
                    <a:pt x="126249" y="294032"/>
                  </a:lnTo>
                  <a:lnTo>
                    <a:pt x="125981" y="294287"/>
                  </a:lnTo>
                  <a:lnTo>
                    <a:pt x="125711" y="295088"/>
                  </a:lnTo>
                  <a:lnTo>
                    <a:pt x="125577" y="296036"/>
                  </a:lnTo>
                  <a:lnTo>
                    <a:pt x="125174" y="296674"/>
                  </a:lnTo>
                  <a:lnTo>
                    <a:pt x="124232" y="296997"/>
                  </a:lnTo>
                  <a:lnTo>
                    <a:pt x="123896" y="296883"/>
                  </a:lnTo>
                  <a:lnTo>
                    <a:pt x="122955" y="295760"/>
                  </a:lnTo>
                  <a:lnTo>
                    <a:pt x="120534" y="294469"/>
                  </a:lnTo>
                  <a:lnTo>
                    <a:pt x="120131" y="294832"/>
                  </a:lnTo>
                  <a:lnTo>
                    <a:pt x="115693" y="289016"/>
                  </a:lnTo>
                  <a:lnTo>
                    <a:pt x="114012" y="290287"/>
                  </a:lnTo>
                  <a:lnTo>
                    <a:pt x="109172" y="294025"/>
                  </a:lnTo>
                  <a:lnTo>
                    <a:pt x="113071" y="299027"/>
                  </a:lnTo>
                  <a:lnTo>
                    <a:pt x="112870" y="300883"/>
                  </a:lnTo>
                  <a:lnTo>
                    <a:pt x="112601" y="302705"/>
                  </a:lnTo>
                  <a:lnTo>
                    <a:pt x="112399" y="304245"/>
                  </a:lnTo>
                  <a:lnTo>
                    <a:pt x="111928" y="306760"/>
                  </a:lnTo>
                  <a:lnTo>
                    <a:pt x="111727" y="307075"/>
                  </a:lnTo>
                  <a:lnTo>
                    <a:pt x="111256" y="308669"/>
                  </a:lnTo>
                  <a:lnTo>
                    <a:pt x="110853" y="309375"/>
                  </a:lnTo>
                  <a:lnTo>
                    <a:pt x="110314" y="309496"/>
                  </a:lnTo>
                  <a:lnTo>
                    <a:pt x="109508" y="309422"/>
                  </a:lnTo>
                  <a:lnTo>
                    <a:pt x="106348" y="311446"/>
                  </a:lnTo>
                  <a:lnTo>
                    <a:pt x="106146" y="311856"/>
                  </a:lnTo>
                  <a:lnTo>
                    <a:pt x="105944" y="311997"/>
                  </a:lnTo>
                  <a:lnTo>
                    <a:pt x="105339" y="312710"/>
                  </a:lnTo>
                  <a:lnTo>
                    <a:pt x="105205" y="313503"/>
                  </a:lnTo>
                  <a:lnTo>
                    <a:pt x="105070" y="313887"/>
                  </a:lnTo>
                  <a:lnTo>
                    <a:pt x="103188" y="316246"/>
                  </a:lnTo>
                  <a:lnTo>
                    <a:pt x="103188" y="316341"/>
                  </a:lnTo>
                  <a:lnTo>
                    <a:pt x="103053" y="316448"/>
                  </a:lnTo>
                  <a:lnTo>
                    <a:pt x="102381" y="318028"/>
                  </a:lnTo>
                  <a:lnTo>
                    <a:pt x="102246" y="318411"/>
                  </a:lnTo>
                  <a:lnTo>
                    <a:pt x="101776" y="319568"/>
                  </a:lnTo>
                  <a:lnTo>
                    <a:pt x="100700" y="326244"/>
                  </a:lnTo>
                  <a:lnTo>
                    <a:pt x="100498" y="326903"/>
                  </a:lnTo>
                  <a:lnTo>
                    <a:pt x="100297" y="327078"/>
                  </a:lnTo>
                  <a:lnTo>
                    <a:pt x="99691" y="327407"/>
                  </a:lnTo>
                  <a:lnTo>
                    <a:pt x="98548" y="327488"/>
                  </a:lnTo>
                  <a:lnTo>
                    <a:pt x="97876" y="327878"/>
                  </a:lnTo>
                  <a:lnTo>
                    <a:pt x="96666" y="328988"/>
                  </a:lnTo>
                  <a:lnTo>
                    <a:pt x="95926" y="329942"/>
                  </a:lnTo>
                  <a:lnTo>
                    <a:pt x="95725" y="330379"/>
                  </a:lnTo>
                  <a:lnTo>
                    <a:pt x="94716" y="331563"/>
                  </a:lnTo>
                  <a:lnTo>
                    <a:pt x="93842" y="331563"/>
                  </a:lnTo>
                  <a:lnTo>
                    <a:pt x="93372" y="332000"/>
                  </a:lnTo>
                  <a:lnTo>
                    <a:pt x="92632" y="332403"/>
                  </a:lnTo>
                  <a:lnTo>
                    <a:pt x="91556" y="333519"/>
                  </a:lnTo>
                  <a:lnTo>
                    <a:pt x="90749" y="334588"/>
                  </a:lnTo>
                  <a:lnTo>
                    <a:pt x="90278" y="335066"/>
                  </a:lnTo>
                  <a:lnTo>
                    <a:pt x="90010" y="336625"/>
                  </a:lnTo>
                  <a:lnTo>
                    <a:pt x="89471" y="337889"/>
                  </a:lnTo>
                  <a:lnTo>
                    <a:pt x="89001" y="338333"/>
                  </a:lnTo>
                  <a:lnTo>
                    <a:pt x="88665" y="338569"/>
                  </a:lnTo>
                  <a:lnTo>
                    <a:pt x="88530" y="338676"/>
                  </a:lnTo>
                  <a:lnTo>
                    <a:pt x="87522" y="339153"/>
                  </a:lnTo>
                  <a:lnTo>
                    <a:pt x="86917" y="339557"/>
                  </a:lnTo>
                  <a:lnTo>
                    <a:pt x="85706" y="340747"/>
                  </a:lnTo>
                  <a:lnTo>
                    <a:pt x="84362" y="343678"/>
                  </a:lnTo>
                  <a:lnTo>
                    <a:pt x="83756" y="344250"/>
                  </a:lnTo>
                  <a:lnTo>
                    <a:pt x="82075" y="345480"/>
                  </a:lnTo>
                  <a:lnTo>
                    <a:pt x="81269" y="345749"/>
                  </a:lnTo>
                  <a:lnTo>
                    <a:pt x="80865" y="345796"/>
                  </a:lnTo>
                  <a:lnTo>
                    <a:pt x="79386" y="345400"/>
                  </a:lnTo>
                  <a:lnTo>
                    <a:pt x="79319" y="330803"/>
                  </a:lnTo>
                  <a:lnTo>
                    <a:pt x="32725" y="330803"/>
                  </a:lnTo>
                  <a:lnTo>
                    <a:pt x="30640" y="183369"/>
                  </a:lnTo>
                  <a:lnTo>
                    <a:pt x="27548" y="126293"/>
                  </a:lnTo>
                  <a:lnTo>
                    <a:pt x="27682" y="29743"/>
                  </a:lnTo>
                  <a:lnTo>
                    <a:pt x="385" y="29091"/>
                  </a:lnTo>
                  <a:lnTo>
                    <a:pt x="721" y="368"/>
                  </a:lnTo>
                  <a:lnTo>
                    <a:pt x="22304" y="651"/>
                  </a:lnTo>
                  <a:lnTo>
                    <a:pt x="64863" y="39795"/>
                  </a:lnTo>
                  <a:lnTo>
                    <a:pt x="81471" y="54647"/>
                  </a:lnTo>
                  <a:lnTo>
                    <a:pt x="127795" y="95782"/>
                  </a:lnTo>
                  <a:lnTo>
                    <a:pt x="201284" y="162163"/>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25" name="Freeform: Shape 24">
              <a:extLst>
                <a:ext uri="{FF2B5EF4-FFF2-40B4-BE49-F238E27FC236}">
                  <a16:creationId xmlns:a16="http://schemas.microsoft.com/office/drawing/2014/main" id="{682C2076-A4FC-1099-162B-9E190DAD157D}"/>
                </a:ext>
              </a:extLst>
            </p:cNvPr>
            <p:cNvSpPr/>
            <p:nvPr/>
          </p:nvSpPr>
          <p:spPr>
            <a:xfrm>
              <a:off x="8515439" y="2101650"/>
              <a:ext cx="96616" cy="82383"/>
            </a:xfrm>
            <a:custGeom>
              <a:avLst/>
              <a:gdLst>
                <a:gd name="connsiteX0" fmla="*/ 519 w 96616"/>
                <a:gd name="connsiteY0" fmla="*/ 41462 h 82383"/>
                <a:gd name="connsiteX1" fmla="*/ 1124 w 96616"/>
                <a:gd name="connsiteY1" fmla="*/ 41644 h 82383"/>
                <a:gd name="connsiteX2" fmla="*/ 3343 w 96616"/>
                <a:gd name="connsiteY2" fmla="*/ 35337 h 82383"/>
                <a:gd name="connsiteX3" fmla="*/ 4015 w 96616"/>
                <a:gd name="connsiteY3" fmla="*/ 33159 h 82383"/>
                <a:gd name="connsiteX4" fmla="*/ 4216 w 96616"/>
                <a:gd name="connsiteY4" fmla="*/ 33233 h 82383"/>
                <a:gd name="connsiteX5" fmla="*/ 6368 w 96616"/>
                <a:gd name="connsiteY5" fmla="*/ 34268 h 82383"/>
                <a:gd name="connsiteX6" fmla="*/ 7242 w 96616"/>
                <a:gd name="connsiteY6" fmla="*/ 34504 h 82383"/>
                <a:gd name="connsiteX7" fmla="*/ 9058 w 96616"/>
                <a:gd name="connsiteY7" fmla="*/ 34504 h 82383"/>
                <a:gd name="connsiteX8" fmla="*/ 10806 w 96616"/>
                <a:gd name="connsiteY8" fmla="*/ 34114 h 82383"/>
                <a:gd name="connsiteX9" fmla="*/ 12218 w 96616"/>
                <a:gd name="connsiteY9" fmla="*/ 33630 h 82383"/>
                <a:gd name="connsiteX10" fmla="*/ 13764 w 96616"/>
                <a:gd name="connsiteY10" fmla="*/ 32924 h 82383"/>
                <a:gd name="connsiteX11" fmla="*/ 14840 w 96616"/>
                <a:gd name="connsiteY11" fmla="*/ 32446 h 82383"/>
                <a:gd name="connsiteX12" fmla="*/ 15714 w 96616"/>
                <a:gd name="connsiteY12" fmla="*/ 32124 h 82383"/>
                <a:gd name="connsiteX13" fmla="*/ 16453 w 96616"/>
                <a:gd name="connsiteY13" fmla="*/ 31888 h 82383"/>
                <a:gd name="connsiteX14" fmla="*/ 17260 w 96616"/>
                <a:gd name="connsiteY14" fmla="*/ 31485 h 82383"/>
                <a:gd name="connsiteX15" fmla="*/ 17664 w 96616"/>
                <a:gd name="connsiteY15" fmla="*/ 31014 h 82383"/>
                <a:gd name="connsiteX16" fmla="*/ 17395 w 96616"/>
                <a:gd name="connsiteY16" fmla="*/ 30537 h 82383"/>
                <a:gd name="connsiteX17" fmla="*/ 15916 w 96616"/>
                <a:gd name="connsiteY17" fmla="*/ 30375 h 82383"/>
                <a:gd name="connsiteX18" fmla="*/ 14840 w 96616"/>
                <a:gd name="connsiteY18" fmla="*/ 29985 h 82383"/>
                <a:gd name="connsiteX19" fmla="*/ 13899 w 96616"/>
                <a:gd name="connsiteY19" fmla="*/ 29192 h 82383"/>
                <a:gd name="connsiteX20" fmla="*/ 13226 w 96616"/>
                <a:gd name="connsiteY20" fmla="*/ 28547 h 82383"/>
                <a:gd name="connsiteX21" fmla="*/ 12621 w 96616"/>
                <a:gd name="connsiteY21" fmla="*/ 27915 h 82383"/>
                <a:gd name="connsiteX22" fmla="*/ 13293 w 96616"/>
                <a:gd name="connsiteY22" fmla="*/ 26799 h 82383"/>
                <a:gd name="connsiteX23" fmla="*/ 14369 w 96616"/>
                <a:gd name="connsiteY23" fmla="*/ 25777 h 82383"/>
                <a:gd name="connsiteX24" fmla="*/ 14706 w 96616"/>
                <a:gd name="connsiteY24" fmla="*/ 25380 h 82383"/>
                <a:gd name="connsiteX25" fmla="*/ 15109 w 96616"/>
                <a:gd name="connsiteY25" fmla="*/ 24976 h 82383"/>
                <a:gd name="connsiteX26" fmla="*/ 15445 w 96616"/>
                <a:gd name="connsiteY26" fmla="*/ 24660 h 82383"/>
                <a:gd name="connsiteX27" fmla="*/ 15513 w 96616"/>
                <a:gd name="connsiteY27" fmla="*/ 23786 h 82383"/>
                <a:gd name="connsiteX28" fmla="*/ 15916 w 96616"/>
                <a:gd name="connsiteY28" fmla="*/ 23786 h 82383"/>
                <a:gd name="connsiteX29" fmla="*/ 16453 w 96616"/>
                <a:gd name="connsiteY29" fmla="*/ 23551 h 82383"/>
                <a:gd name="connsiteX30" fmla="*/ 16521 w 96616"/>
                <a:gd name="connsiteY30" fmla="*/ 22596 h 82383"/>
                <a:gd name="connsiteX31" fmla="*/ 16453 w 96616"/>
                <a:gd name="connsiteY31" fmla="*/ 21406 h 82383"/>
                <a:gd name="connsiteX32" fmla="*/ 16050 w 96616"/>
                <a:gd name="connsiteY32" fmla="*/ 20216 h 82383"/>
                <a:gd name="connsiteX33" fmla="*/ 16252 w 96616"/>
                <a:gd name="connsiteY33" fmla="*/ 19658 h 82383"/>
                <a:gd name="connsiteX34" fmla="*/ 16790 w 96616"/>
                <a:gd name="connsiteY34" fmla="*/ 19181 h 82383"/>
                <a:gd name="connsiteX35" fmla="*/ 17327 w 96616"/>
                <a:gd name="connsiteY35" fmla="*/ 19416 h 82383"/>
                <a:gd name="connsiteX36" fmla="*/ 17597 w 96616"/>
                <a:gd name="connsiteY36" fmla="*/ 19732 h 82383"/>
                <a:gd name="connsiteX37" fmla="*/ 18470 w 96616"/>
                <a:gd name="connsiteY37" fmla="*/ 19665 h 82383"/>
                <a:gd name="connsiteX38" fmla="*/ 19412 w 96616"/>
                <a:gd name="connsiteY38" fmla="*/ 18865 h 82383"/>
                <a:gd name="connsiteX39" fmla="*/ 19412 w 96616"/>
                <a:gd name="connsiteY39" fmla="*/ 18152 h 82383"/>
                <a:gd name="connsiteX40" fmla="*/ 19479 w 96616"/>
                <a:gd name="connsiteY40" fmla="*/ 17829 h 82383"/>
                <a:gd name="connsiteX41" fmla="*/ 19547 w 96616"/>
                <a:gd name="connsiteY41" fmla="*/ 17177 h 82383"/>
                <a:gd name="connsiteX42" fmla="*/ 19614 w 96616"/>
                <a:gd name="connsiteY42" fmla="*/ 17164 h 82383"/>
                <a:gd name="connsiteX43" fmla="*/ 19950 w 96616"/>
                <a:gd name="connsiteY43" fmla="*/ 16787 h 82383"/>
                <a:gd name="connsiteX44" fmla="*/ 20353 w 96616"/>
                <a:gd name="connsiteY44" fmla="*/ 16485 h 82383"/>
                <a:gd name="connsiteX45" fmla="*/ 20488 w 96616"/>
                <a:gd name="connsiteY45" fmla="*/ 16276 h 82383"/>
                <a:gd name="connsiteX46" fmla="*/ 20891 w 96616"/>
                <a:gd name="connsiteY46" fmla="*/ 15873 h 82383"/>
                <a:gd name="connsiteX47" fmla="*/ 22438 w 96616"/>
                <a:gd name="connsiteY47" fmla="*/ 9189 h 82383"/>
                <a:gd name="connsiteX48" fmla="*/ 22706 w 96616"/>
                <a:gd name="connsiteY48" fmla="*/ 8625 h 82383"/>
                <a:gd name="connsiteX49" fmla="*/ 23110 w 96616"/>
                <a:gd name="connsiteY49" fmla="*/ 8625 h 82383"/>
                <a:gd name="connsiteX50" fmla="*/ 23782 w 96616"/>
                <a:gd name="connsiteY50" fmla="*/ 8302 h 82383"/>
                <a:gd name="connsiteX51" fmla="*/ 24051 w 96616"/>
                <a:gd name="connsiteY51" fmla="*/ 8147 h 82383"/>
                <a:gd name="connsiteX52" fmla="*/ 24858 w 96616"/>
                <a:gd name="connsiteY52" fmla="*/ 8067 h 82383"/>
                <a:gd name="connsiteX53" fmla="*/ 25934 w 96616"/>
                <a:gd name="connsiteY53" fmla="*/ 7663 h 82383"/>
                <a:gd name="connsiteX54" fmla="*/ 25396 w 96616"/>
                <a:gd name="connsiteY54" fmla="*/ 7858 h 82383"/>
                <a:gd name="connsiteX55" fmla="*/ 29363 w 96616"/>
                <a:gd name="connsiteY55" fmla="*/ 17466 h 82383"/>
                <a:gd name="connsiteX56" fmla="*/ 29430 w 96616"/>
                <a:gd name="connsiteY56" fmla="*/ 17648 h 82383"/>
                <a:gd name="connsiteX57" fmla="*/ 29833 w 96616"/>
                <a:gd name="connsiteY57" fmla="*/ 17466 h 82383"/>
                <a:gd name="connsiteX58" fmla="*/ 34742 w 96616"/>
                <a:gd name="connsiteY58" fmla="*/ 15463 h 82383"/>
                <a:gd name="connsiteX59" fmla="*/ 31313 w 96616"/>
                <a:gd name="connsiteY59" fmla="*/ 7018 h 82383"/>
                <a:gd name="connsiteX60" fmla="*/ 31313 w 96616"/>
                <a:gd name="connsiteY60" fmla="*/ 7038 h 82383"/>
                <a:gd name="connsiteX61" fmla="*/ 32119 w 96616"/>
                <a:gd name="connsiteY61" fmla="*/ 6682 h 82383"/>
                <a:gd name="connsiteX62" fmla="*/ 32321 w 96616"/>
                <a:gd name="connsiteY62" fmla="*/ 6648 h 82383"/>
                <a:gd name="connsiteX63" fmla="*/ 32388 w 96616"/>
                <a:gd name="connsiteY63" fmla="*/ 6661 h 82383"/>
                <a:gd name="connsiteX64" fmla="*/ 33800 w 96616"/>
                <a:gd name="connsiteY64" fmla="*/ 7226 h 82383"/>
                <a:gd name="connsiteX65" fmla="*/ 33868 w 96616"/>
                <a:gd name="connsiteY65" fmla="*/ 7267 h 82383"/>
                <a:gd name="connsiteX66" fmla="*/ 35011 w 96616"/>
                <a:gd name="connsiteY66" fmla="*/ 7744 h 82383"/>
                <a:gd name="connsiteX67" fmla="*/ 35078 w 96616"/>
                <a:gd name="connsiteY67" fmla="*/ 7744 h 82383"/>
                <a:gd name="connsiteX68" fmla="*/ 35078 w 96616"/>
                <a:gd name="connsiteY68" fmla="*/ 7751 h 82383"/>
                <a:gd name="connsiteX69" fmla="*/ 35078 w 96616"/>
                <a:gd name="connsiteY69" fmla="*/ 7751 h 82383"/>
                <a:gd name="connsiteX70" fmla="*/ 36086 w 96616"/>
                <a:gd name="connsiteY70" fmla="*/ 7831 h 82383"/>
                <a:gd name="connsiteX71" fmla="*/ 36692 w 96616"/>
                <a:gd name="connsiteY71" fmla="*/ 7462 h 82383"/>
                <a:gd name="connsiteX72" fmla="*/ 37095 w 96616"/>
                <a:gd name="connsiteY72" fmla="*/ 7388 h 82383"/>
                <a:gd name="connsiteX73" fmla="*/ 37498 w 96616"/>
                <a:gd name="connsiteY73" fmla="*/ 5727 h 82383"/>
                <a:gd name="connsiteX74" fmla="*/ 37700 w 96616"/>
                <a:gd name="connsiteY74" fmla="*/ 2782 h 82383"/>
                <a:gd name="connsiteX75" fmla="*/ 37700 w 96616"/>
                <a:gd name="connsiteY75" fmla="*/ 2701 h 82383"/>
                <a:gd name="connsiteX76" fmla="*/ 38238 w 96616"/>
                <a:gd name="connsiteY76" fmla="*/ 2029 h 82383"/>
                <a:gd name="connsiteX77" fmla="*/ 39045 w 96616"/>
                <a:gd name="connsiteY77" fmla="*/ 1962 h 82383"/>
                <a:gd name="connsiteX78" fmla="*/ 39448 w 96616"/>
                <a:gd name="connsiteY78" fmla="*/ 2016 h 82383"/>
                <a:gd name="connsiteX79" fmla="*/ 39583 w 96616"/>
                <a:gd name="connsiteY79" fmla="*/ 2076 h 82383"/>
                <a:gd name="connsiteX80" fmla="*/ 40591 w 96616"/>
                <a:gd name="connsiteY80" fmla="*/ 2943 h 82383"/>
                <a:gd name="connsiteX81" fmla="*/ 40994 w 96616"/>
                <a:gd name="connsiteY81" fmla="*/ 3582 h 82383"/>
                <a:gd name="connsiteX82" fmla="*/ 41129 w 96616"/>
                <a:gd name="connsiteY82" fmla="*/ 3939 h 82383"/>
                <a:gd name="connsiteX83" fmla="*/ 41465 w 96616"/>
                <a:gd name="connsiteY83" fmla="*/ 5048 h 82383"/>
                <a:gd name="connsiteX84" fmla="*/ 42272 w 96616"/>
                <a:gd name="connsiteY84" fmla="*/ 7031 h 82383"/>
                <a:gd name="connsiteX85" fmla="*/ 42743 w 96616"/>
                <a:gd name="connsiteY85" fmla="*/ 8141 h 82383"/>
                <a:gd name="connsiteX86" fmla="*/ 42877 w 96616"/>
                <a:gd name="connsiteY86" fmla="*/ 8309 h 82383"/>
                <a:gd name="connsiteX87" fmla="*/ 43011 w 96616"/>
                <a:gd name="connsiteY87" fmla="*/ 8678 h 82383"/>
                <a:gd name="connsiteX88" fmla="*/ 43213 w 96616"/>
                <a:gd name="connsiteY88" fmla="*/ 8759 h 82383"/>
                <a:gd name="connsiteX89" fmla="*/ 43482 w 96616"/>
                <a:gd name="connsiteY89" fmla="*/ 9095 h 82383"/>
                <a:gd name="connsiteX90" fmla="*/ 44020 w 96616"/>
                <a:gd name="connsiteY90" fmla="*/ 9095 h 82383"/>
                <a:gd name="connsiteX91" fmla="*/ 44289 w 96616"/>
                <a:gd name="connsiteY91" fmla="*/ 9223 h 82383"/>
                <a:gd name="connsiteX92" fmla="*/ 44424 w 96616"/>
                <a:gd name="connsiteY92" fmla="*/ 9095 h 82383"/>
                <a:gd name="connsiteX93" fmla="*/ 44424 w 96616"/>
                <a:gd name="connsiteY93" fmla="*/ 9095 h 82383"/>
                <a:gd name="connsiteX94" fmla="*/ 45365 w 96616"/>
                <a:gd name="connsiteY94" fmla="*/ 7670 h 82383"/>
                <a:gd name="connsiteX95" fmla="*/ 45701 w 96616"/>
                <a:gd name="connsiteY95" fmla="*/ 7099 h 82383"/>
                <a:gd name="connsiteX96" fmla="*/ 45970 w 96616"/>
                <a:gd name="connsiteY96" fmla="*/ 6648 h 82383"/>
                <a:gd name="connsiteX97" fmla="*/ 46911 w 96616"/>
                <a:gd name="connsiteY97" fmla="*/ 5129 h 82383"/>
                <a:gd name="connsiteX98" fmla="*/ 47919 w 96616"/>
                <a:gd name="connsiteY98" fmla="*/ 3979 h 82383"/>
                <a:gd name="connsiteX99" fmla="*/ 48256 w 96616"/>
                <a:gd name="connsiteY99" fmla="*/ 3643 h 82383"/>
                <a:gd name="connsiteX100" fmla="*/ 49399 w 96616"/>
                <a:gd name="connsiteY100" fmla="*/ 2984 h 82383"/>
                <a:gd name="connsiteX101" fmla="*/ 50676 w 96616"/>
                <a:gd name="connsiteY101" fmla="*/ 2594 h 82383"/>
                <a:gd name="connsiteX102" fmla="*/ 52424 w 96616"/>
                <a:gd name="connsiteY102" fmla="*/ 2224 h 82383"/>
                <a:gd name="connsiteX103" fmla="*/ 52895 w 96616"/>
                <a:gd name="connsiteY103" fmla="*/ 1841 h 82383"/>
                <a:gd name="connsiteX104" fmla="*/ 53702 w 96616"/>
                <a:gd name="connsiteY104" fmla="*/ 1316 h 82383"/>
                <a:gd name="connsiteX105" fmla="*/ 55114 w 96616"/>
                <a:gd name="connsiteY105" fmla="*/ 523 h 82383"/>
                <a:gd name="connsiteX106" fmla="*/ 56458 w 96616"/>
                <a:gd name="connsiteY106" fmla="*/ 368 h 82383"/>
                <a:gd name="connsiteX107" fmla="*/ 56660 w 96616"/>
                <a:gd name="connsiteY107" fmla="*/ 375 h 82383"/>
                <a:gd name="connsiteX108" fmla="*/ 57669 w 96616"/>
                <a:gd name="connsiteY108" fmla="*/ 516 h 82383"/>
                <a:gd name="connsiteX109" fmla="*/ 58139 w 96616"/>
                <a:gd name="connsiteY109" fmla="*/ 657 h 82383"/>
                <a:gd name="connsiteX110" fmla="*/ 59619 w 96616"/>
                <a:gd name="connsiteY110" fmla="*/ 1484 h 82383"/>
                <a:gd name="connsiteX111" fmla="*/ 60829 w 96616"/>
                <a:gd name="connsiteY111" fmla="*/ 2406 h 82383"/>
                <a:gd name="connsiteX112" fmla="*/ 61098 w 96616"/>
                <a:gd name="connsiteY112" fmla="*/ 2822 h 82383"/>
                <a:gd name="connsiteX113" fmla="*/ 60829 w 96616"/>
                <a:gd name="connsiteY113" fmla="*/ 2963 h 82383"/>
                <a:gd name="connsiteX114" fmla="*/ 59820 w 96616"/>
                <a:gd name="connsiteY114" fmla="*/ 3434 h 82383"/>
                <a:gd name="connsiteX115" fmla="*/ 58812 w 96616"/>
                <a:gd name="connsiteY115" fmla="*/ 3306 h 82383"/>
                <a:gd name="connsiteX116" fmla="*/ 57669 w 96616"/>
                <a:gd name="connsiteY116" fmla="*/ 4012 h 82383"/>
                <a:gd name="connsiteX117" fmla="*/ 56324 w 96616"/>
                <a:gd name="connsiteY117" fmla="*/ 4732 h 82383"/>
                <a:gd name="connsiteX118" fmla="*/ 55651 w 96616"/>
                <a:gd name="connsiteY118" fmla="*/ 4967 h 82383"/>
                <a:gd name="connsiteX119" fmla="*/ 55181 w 96616"/>
                <a:gd name="connsiteY119" fmla="*/ 6157 h 82383"/>
                <a:gd name="connsiteX120" fmla="*/ 55315 w 96616"/>
                <a:gd name="connsiteY120" fmla="*/ 7273 h 82383"/>
                <a:gd name="connsiteX121" fmla="*/ 56055 w 96616"/>
                <a:gd name="connsiteY121" fmla="*/ 8067 h 82383"/>
                <a:gd name="connsiteX122" fmla="*/ 57602 w 96616"/>
                <a:gd name="connsiteY122" fmla="*/ 9727 h 82383"/>
                <a:gd name="connsiteX123" fmla="*/ 58274 w 96616"/>
                <a:gd name="connsiteY123" fmla="*/ 10117 h 82383"/>
                <a:gd name="connsiteX124" fmla="*/ 58341 w 96616"/>
                <a:gd name="connsiteY124" fmla="*/ 10151 h 82383"/>
                <a:gd name="connsiteX125" fmla="*/ 58408 w 96616"/>
                <a:gd name="connsiteY125" fmla="*/ 10171 h 82383"/>
                <a:gd name="connsiteX126" fmla="*/ 58812 w 96616"/>
                <a:gd name="connsiteY126" fmla="*/ 10373 h 82383"/>
                <a:gd name="connsiteX127" fmla="*/ 60022 w 96616"/>
                <a:gd name="connsiteY127" fmla="*/ 10689 h 82383"/>
                <a:gd name="connsiteX128" fmla="*/ 60627 w 96616"/>
                <a:gd name="connsiteY128" fmla="*/ 10756 h 82383"/>
                <a:gd name="connsiteX129" fmla="*/ 63250 w 96616"/>
                <a:gd name="connsiteY129" fmla="*/ 11428 h 82383"/>
                <a:gd name="connsiteX130" fmla="*/ 63250 w 96616"/>
                <a:gd name="connsiteY130" fmla="*/ 17533 h 82383"/>
                <a:gd name="connsiteX131" fmla="*/ 97001 w 96616"/>
                <a:gd name="connsiteY131" fmla="*/ 17594 h 82383"/>
                <a:gd name="connsiteX132" fmla="*/ 97001 w 96616"/>
                <a:gd name="connsiteY132" fmla="*/ 49665 h 82383"/>
                <a:gd name="connsiteX133" fmla="*/ 97001 w 96616"/>
                <a:gd name="connsiteY133" fmla="*/ 82745 h 82383"/>
                <a:gd name="connsiteX134" fmla="*/ 62980 w 96616"/>
                <a:gd name="connsiteY134" fmla="*/ 82752 h 82383"/>
                <a:gd name="connsiteX135" fmla="*/ 24387 w 96616"/>
                <a:gd name="connsiteY135" fmla="*/ 82738 h 82383"/>
                <a:gd name="connsiteX136" fmla="*/ 24455 w 96616"/>
                <a:gd name="connsiteY136" fmla="*/ 74421 h 82383"/>
                <a:gd name="connsiteX137" fmla="*/ 385 w 96616"/>
                <a:gd name="connsiteY137" fmla="*/ 74448 h 82383"/>
                <a:gd name="connsiteX138" fmla="*/ 519 w 96616"/>
                <a:gd name="connsiteY138" fmla="*/ 41462 h 8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96616" h="82383">
                  <a:moveTo>
                    <a:pt x="519" y="41462"/>
                  </a:moveTo>
                  <a:lnTo>
                    <a:pt x="1124" y="41644"/>
                  </a:lnTo>
                  <a:lnTo>
                    <a:pt x="3343" y="35337"/>
                  </a:lnTo>
                  <a:lnTo>
                    <a:pt x="4015" y="33159"/>
                  </a:lnTo>
                  <a:lnTo>
                    <a:pt x="4216" y="33233"/>
                  </a:lnTo>
                  <a:lnTo>
                    <a:pt x="6368" y="34268"/>
                  </a:lnTo>
                  <a:lnTo>
                    <a:pt x="7242" y="34504"/>
                  </a:lnTo>
                  <a:lnTo>
                    <a:pt x="9058" y="34504"/>
                  </a:lnTo>
                  <a:lnTo>
                    <a:pt x="10806" y="34114"/>
                  </a:lnTo>
                  <a:lnTo>
                    <a:pt x="12218" y="33630"/>
                  </a:lnTo>
                  <a:lnTo>
                    <a:pt x="13764" y="32924"/>
                  </a:lnTo>
                  <a:lnTo>
                    <a:pt x="14840" y="32446"/>
                  </a:lnTo>
                  <a:lnTo>
                    <a:pt x="15714" y="32124"/>
                  </a:lnTo>
                  <a:lnTo>
                    <a:pt x="16453" y="31888"/>
                  </a:lnTo>
                  <a:lnTo>
                    <a:pt x="17260" y="31485"/>
                  </a:lnTo>
                  <a:lnTo>
                    <a:pt x="17664" y="31014"/>
                  </a:lnTo>
                  <a:lnTo>
                    <a:pt x="17395" y="30537"/>
                  </a:lnTo>
                  <a:lnTo>
                    <a:pt x="15916" y="30375"/>
                  </a:lnTo>
                  <a:lnTo>
                    <a:pt x="14840" y="29985"/>
                  </a:lnTo>
                  <a:lnTo>
                    <a:pt x="13899" y="29192"/>
                  </a:lnTo>
                  <a:lnTo>
                    <a:pt x="13226" y="28547"/>
                  </a:lnTo>
                  <a:lnTo>
                    <a:pt x="12621" y="27915"/>
                  </a:lnTo>
                  <a:lnTo>
                    <a:pt x="13293" y="26799"/>
                  </a:lnTo>
                  <a:lnTo>
                    <a:pt x="14369" y="25777"/>
                  </a:lnTo>
                  <a:lnTo>
                    <a:pt x="14706" y="25380"/>
                  </a:lnTo>
                  <a:lnTo>
                    <a:pt x="15109" y="24976"/>
                  </a:lnTo>
                  <a:lnTo>
                    <a:pt x="15445" y="24660"/>
                  </a:lnTo>
                  <a:lnTo>
                    <a:pt x="15513" y="23786"/>
                  </a:lnTo>
                  <a:lnTo>
                    <a:pt x="15916" y="23786"/>
                  </a:lnTo>
                  <a:lnTo>
                    <a:pt x="16453" y="23551"/>
                  </a:lnTo>
                  <a:lnTo>
                    <a:pt x="16521" y="22596"/>
                  </a:lnTo>
                  <a:lnTo>
                    <a:pt x="16453" y="21406"/>
                  </a:lnTo>
                  <a:lnTo>
                    <a:pt x="16050" y="20216"/>
                  </a:lnTo>
                  <a:lnTo>
                    <a:pt x="16252" y="19658"/>
                  </a:lnTo>
                  <a:lnTo>
                    <a:pt x="16790" y="19181"/>
                  </a:lnTo>
                  <a:lnTo>
                    <a:pt x="17327" y="19416"/>
                  </a:lnTo>
                  <a:lnTo>
                    <a:pt x="17597" y="19732"/>
                  </a:lnTo>
                  <a:lnTo>
                    <a:pt x="18470" y="19665"/>
                  </a:lnTo>
                  <a:lnTo>
                    <a:pt x="19412" y="18865"/>
                  </a:lnTo>
                  <a:lnTo>
                    <a:pt x="19412" y="18152"/>
                  </a:lnTo>
                  <a:lnTo>
                    <a:pt x="19479" y="17829"/>
                  </a:lnTo>
                  <a:lnTo>
                    <a:pt x="19547" y="17177"/>
                  </a:lnTo>
                  <a:lnTo>
                    <a:pt x="19614" y="17164"/>
                  </a:lnTo>
                  <a:lnTo>
                    <a:pt x="19950" y="16787"/>
                  </a:lnTo>
                  <a:lnTo>
                    <a:pt x="20353" y="16485"/>
                  </a:lnTo>
                  <a:lnTo>
                    <a:pt x="20488" y="16276"/>
                  </a:lnTo>
                  <a:lnTo>
                    <a:pt x="20891" y="15873"/>
                  </a:lnTo>
                  <a:lnTo>
                    <a:pt x="22438" y="9189"/>
                  </a:lnTo>
                  <a:lnTo>
                    <a:pt x="22706" y="8625"/>
                  </a:lnTo>
                  <a:lnTo>
                    <a:pt x="23110" y="8625"/>
                  </a:lnTo>
                  <a:lnTo>
                    <a:pt x="23782" y="8302"/>
                  </a:lnTo>
                  <a:lnTo>
                    <a:pt x="24051" y="8147"/>
                  </a:lnTo>
                  <a:lnTo>
                    <a:pt x="24858" y="8067"/>
                  </a:lnTo>
                  <a:lnTo>
                    <a:pt x="25934" y="7663"/>
                  </a:lnTo>
                  <a:lnTo>
                    <a:pt x="25396" y="7858"/>
                  </a:lnTo>
                  <a:lnTo>
                    <a:pt x="29363" y="17466"/>
                  </a:lnTo>
                  <a:lnTo>
                    <a:pt x="29430" y="17648"/>
                  </a:lnTo>
                  <a:lnTo>
                    <a:pt x="29833" y="17466"/>
                  </a:lnTo>
                  <a:lnTo>
                    <a:pt x="34742" y="15463"/>
                  </a:lnTo>
                  <a:lnTo>
                    <a:pt x="31313" y="7018"/>
                  </a:lnTo>
                  <a:lnTo>
                    <a:pt x="31313" y="7038"/>
                  </a:lnTo>
                  <a:lnTo>
                    <a:pt x="32119" y="6682"/>
                  </a:lnTo>
                  <a:lnTo>
                    <a:pt x="32321" y="6648"/>
                  </a:lnTo>
                  <a:lnTo>
                    <a:pt x="32388" y="6661"/>
                  </a:lnTo>
                  <a:lnTo>
                    <a:pt x="33800" y="7226"/>
                  </a:lnTo>
                  <a:lnTo>
                    <a:pt x="33868" y="7267"/>
                  </a:lnTo>
                  <a:lnTo>
                    <a:pt x="35011" y="7744"/>
                  </a:lnTo>
                  <a:lnTo>
                    <a:pt x="35078" y="7744"/>
                  </a:lnTo>
                  <a:lnTo>
                    <a:pt x="35078" y="7751"/>
                  </a:lnTo>
                  <a:lnTo>
                    <a:pt x="35078" y="7751"/>
                  </a:lnTo>
                  <a:lnTo>
                    <a:pt x="36086" y="7831"/>
                  </a:lnTo>
                  <a:lnTo>
                    <a:pt x="36692" y="7462"/>
                  </a:lnTo>
                  <a:lnTo>
                    <a:pt x="37095" y="7388"/>
                  </a:lnTo>
                  <a:lnTo>
                    <a:pt x="37498" y="5727"/>
                  </a:lnTo>
                  <a:lnTo>
                    <a:pt x="37700" y="2782"/>
                  </a:lnTo>
                  <a:lnTo>
                    <a:pt x="37700" y="2701"/>
                  </a:lnTo>
                  <a:lnTo>
                    <a:pt x="38238" y="2029"/>
                  </a:lnTo>
                  <a:lnTo>
                    <a:pt x="39045" y="1962"/>
                  </a:lnTo>
                  <a:lnTo>
                    <a:pt x="39448" y="2016"/>
                  </a:lnTo>
                  <a:lnTo>
                    <a:pt x="39583" y="2076"/>
                  </a:lnTo>
                  <a:lnTo>
                    <a:pt x="40591" y="2943"/>
                  </a:lnTo>
                  <a:lnTo>
                    <a:pt x="40994" y="3582"/>
                  </a:lnTo>
                  <a:lnTo>
                    <a:pt x="41129" y="3939"/>
                  </a:lnTo>
                  <a:lnTo>
                    <a:pt x="41465" y="5048"/>
                  </a:lnTo>
                  <a:lnTo>
                    <a:pt x="42272" y="7031"/>
                  </a:lnTo>
                  <a:lnTo>
                    <a:pt x="42743" y="8141"/>
                  </a:lnTo>
                  <a:lnTo>
                    <a:pt x="42877" y="8309"/>
                  </a:lnTo>
                  <a:lnTo>
                    <a:pt x="43011" y="8678"/>
                  </a:lnTo>
                  <a:lnTo>
                    <a:pt x="43213" y="8759"/>
                  </a:lnTo>
                  <a:lnTo>
                    <a:pt x="43482" y="9095"/>
                  </a:lnTo>
                  <a:lnTo>
                    <a:pt x="44020" y="9095"/>
                  </a:lnTo>
                  <a:lnTo>
                    <a:pt x="44289" y="9223"/>
                  </a:lnTo>
                  <a:lnTo>
                    <a:pt x="44424" y="9095"/>
                  </a:lnTo>
                  <a:lnTo>
                    <a:pt x="44424" y="9095"/>
                  </a:lnTo>
                  <a:lnTo>
                    <a:pt x="45365" y="7670"/>
                  </a:lnTo>
                  <a:lnTo>
                    <a:pt x="45701" y="7099"/>
                  </a:lnTo>
                  <a:lnTo>
                    <a:pt x="45970" y="6648"/>
                  </a:lnTo>
                  <a:lnTo>
                    <a:pt x="46911" y="5129"/>
                  </a:lnTo>
                  <a:lnTo>
                    <a:pt x="47919" y="3979"/>
                  </a:lnTo>
                  <a:lnTo>
                    <a:pt x="48256" y="3643"/>
                  </a:lnTo>
                  <a:lnTo>
                    <a:pt x="49399" y="2984"/>
                  </a:lnTo>
                  <a:lnTo>
                    <a:pt x="50676" y="2594"/>
                  </a:lnTo>
                  <a:lnTo>
                    <a:pt x="52424" y="2224"/>
                  </a:lnTo>
                  <a:lnTo>
                    <a:pt x="52895" y="1841"/>
                  </a:lnTo>
                  <a:lnTo>
                    <a:pt x="53702" y="1316"/>
                  </a:lnTo>
                  <a:lnTo>
                    <a:pt x="55114" y="523"/>
                  </a:lnTo>
                  <a:lnTo>
                    <a:pt x="56458" y="368"/>
                  </a:lnTo>
                  <a:lnTo>
                    <a:pt x="56660" y="375"/>
                  </a:lnTo>
                  <a:lnTo>
                    <a:pt x="57669" y="516"/>
                  </a:lnTo>
                  <a:lnTo>
                    <a:pt x="58139" y="657"/>
                  </a:lnTo>
                  <a:lnTo>
                    <a:pt x="59619" y="1484"/>
                  </a:lnTo>
                  <a:lnTo>
                    <a:pt x="60829" y="2406"/>
                  </a:lnTo>
                  <a:lnTo>
                    <a:pt x="61098" y="2822"/>
                  </a:lnTo>
                  <a:lnTo>
                    <a:pt x="60829" y="2963"/>
                  </a:lnTo>
                  <a:lnTo>
                    <a:pt x="59820" y="3434"/>
                  </a:lnTo>
                  <a:lnTo>
                    <a:pt x="58812" y="3306"/>
                  </a:lnTo>
                  <a:lnTo>
                    <a:pt x="57669" y="4012"/>
                  </a:lnTo>
                  <a:lnTo>
                    <a:pt x="56324" y="4732"/>
                  </a:lnTo>
                  <a:lnTo>
                    <a:pt x="55651" y="4967"/>
                  </a:lnTo>
                  <a:lnTo>
                    <a:pt x="55181" y="6157"/>
                  </a:lnTo>
                  <a:lnTo>
                    <a:pt x="55315" y="7273"/>
                  </a:lnTo>
                  <a:lnTo>
                    <a:pt x="56055" y="8067"/>
                  </a:lnTo>
                  <a:lnTo>
                    <a:pt x="57602" y="9727"/>
                  </a:lnTo>
                  <a:lnTo>
                    <a:pt x="58274" y="10117"/>
                  </a:lnTo>
                  <a:lnTo>
                    <a:pt x="58341" y="10151"/>
                  </a:lnTo>
                  <a:lnTo>
                    <a:pt x="58408" y="10171"/>
                  </a:lnTo>
                  <a:lnTo>
                    <a:pt x="58812" y="10373"/>
                  </a:lnTo>
                  <a:lnTo>
                    <a:pt x="60022" y="10689"/>
                  </a:lnTo>
                  <a:lnTo>
                    <a:pt x="60627" y="10756"/>
                  </a:lnTo>
                  <a:lnTo>
                    <a:pt x="63250" y="11428"/>
                  </a:lnTo>
                  <a:lnTo>
                    <a:pt x="63250" y="17533"/>
                  </a:lnTo>
                  <a:lnTo>
                    <a:pt x="97001" y="17594"/>
                  </a:lnTo>
                  <a:lnTo>
                    <a:pt x="97001" y="49665"/>
                  </a:lnTo>
                  <a:lnTo>
                    <a:pt x="97001" y="82745"/>
                  </a:lnTo>
                  <a:lnTo>
                    <a:pt x="62980" y="82752"/>
                  </a:lnTo>
                  <a:lnTo>
                    <a:pt x="24387" y="82738"/>
                  </a:lnTo>
                  <a:lnTo>
                    <a:pt x="24455" y="74421"/>
                  </a:lnTo>
                  <a:lnTo>
                    <a:pt x="385" y="74448"/>
                  </a:lnTo>
                  <a:lnTo>
                    <a:pt x="519" y="41462"/>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grpSp>
      <p:sp>
        <p:nvSpPr>
          <p:cNvPr id="26" name="Freeform: Shape 25">
            <a:extLst>
              <a:ext uri="{FF2B5EF4-FFF2-40B4-BE49-F238E27FC236}">
                <a16:creationId xmlns:a16="http://schemas.microsoft.com/office/drawing/2014/main" id="{ECD9FAC9-63CF-7EC9-91EE-18E002FF687E}"/>
              </a:ext>
            </a:extLst>
          </p:cNvPr>
          <p:cNvSpPr/>
          <p:nvPr/>
        </p:nvSpPr>
        <p:spPr>
          <a:xfrm>
            <a:off x="17156688" y="6598429"/>
            <a:ext cx="213808" cy="320240"/>
          </a:xfrm>
          <a:custGeom>
            <a:avLst/>
            <a:gdLst>
              <a:gd name="connsiteX0" fmla="*/ 653 w 106904"/>
              <a:gd name="connsiteY0" fmla="*/ 1316 h 160120"/>
              <a:gd name="connsiteX1" fmla="*/ 68763 w 106904"/>
              <a:gd name="connsiteY1" fmla="*/ 368 h 160120"/>
              <a:gd name="connsiteX2" fmla="*/ 68830 w 106904"/>
              <a:gd name="connsiteY2" fmla="*/ 6735 h 160120"/>
              <a:gd name="connsiteX3" fmla="*/ 106818 w 106904"/>
              <a:gd name="connsiteY3" fmla="*/ 6628 h 160120"/>
              <a:gd name="connsiteX4" fmla="*/ 106953 w 106904"/>
              <a:gd name="connsiteY4" fmla="*/ 54708 h 160120"/>
              <a:gd name="connsiteX5" fmla="*/ 98548 w 106904"/>
              <a:gd name="connsiteY5" fmla="*/ 54714 h 160120"/>
              <a:gd name="connsiteX6" fmla="*/ 99019 w 106904"/>
              <a:gd name="connsiteY6" fmla="*/ 87593 h 160120"/>
              <a:gd name="connsiteX7" fmla="*/ 107019 w 106904"/>
              <a:gd name="connsiteY7" fmla="*/ 87626 h 160120"/>
              <a:gd name="connsiteX8" fmla="*/ 107289 w 106904"/>
              <a:gd name="connsiteY8" fmla="*/ 159884 h 160120"/>
              <a:gd name="connsiteX9" fmla="*/ 94917 w 106904"/>
              <a:gd name="connsiteY9" fmla="*/ 160005 h 160120"/>
              <a:gd name="connsiteX10" fmla="*/ 30707 w 106904"/>
              <a:gd name="connsiteY10" fmla="*/ 160489 h 160120"/>
              <a:gd name="connsiteX11" fmla="*/ 28220 w 106904"/>
              <a:gd name="connsiteY11" fmla="*/ 29878 h 160120"/>
              <a:gd name="connsiteX12" fmla="*/ 385 w 106904"/>
              <a:gd name="connsiteY12" fmla="*/ 29730 h 160120"/>
              <a:gd name="connsiteX13" fmla="*/ 653 w 106904"/>
              <a:gd name="connsiteY13" fmla="*/ 1316 h 160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6904" h="160120">
                <a:moveTo>
                  <a:pt x="653" y="1316"/>
                </a:moveTo>
                <a:lnTo>
                  <a:pt x="68763" y="368"/>
                </a:lnTo>
                <a:lnTo>
                  <a:pt x="68830" y="6735"/>
                </a:lnTo>
                <a:lnTo>
                  <a:pt x="106818" y="6628"/>
                </a:lnTo>
                <a:lnTo>
                  <a:pt x="106953" y="54708"/>
                </a:lnTo>
                <a:lnTo>
                  <a:pt x="98548" y="54714"/>
                </a:lnTo>
                <a:lnTo>
                  <a:pt x="99019" y="87593"/>
                </a:lnTo>
                <a:lnTo>
                  <a:pt x="107019" y="87626"/>
                </a:lnTo>
                <a:lnTo>
                  <a:pt x="107289" y="159884"/>
                </a:lnTo>
                <a:lnTo>
                  <a:pt x="94917" y="160005"/>
                </a:lnTo>
                <a:lnTo>
                  <a:pt x="30707" y="160489"/>
                </a:lnTo>
                <a:lnTo>
                  <a:pt x="28220" y="29878"/>
                </a:lnTo>
                <a:lnTo>
                  <a:pt x="385" y="29730"/>
                </a:lnTo>
                <a:lnTo>
                  <a:pt x="653" y="1316"/>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27" name="Freeform: Shape 26">
            <a:extLst>
              <a:ext uri="{FF2B5EF4-FFF2-40B4-BE49-F238E27FC236}">
                <a16:creationId xmlns:a16="http://schemas.microsoft.com/office/drawing/2014/main" id="{F1B60574-FA0C-D03E-2D51-ED9B7E9596EA}"/>
              </a:ext>
            </a:extLst>
          </p:cNvPr>
          <p:cNvSpPr/>
          <p:nvPr/>
        </p:nvSpPr>
        <p:spPr>
          <a:xfrm>
            <a:off x="15910285" y="4265352"/>
            <a:ext cx="429901" cy="333269"/>
          </a:xfrm>
          <a:custGeom>
            <a:avLst/>
            <a:gdLst>
              <a:gd name="connsiteX0" fmla="*/ 215201 w 214951"/>
              <a:gd name="connsiteY0" fmla="*/ 104401 h 166635"/>
              <a:gd name="connsiteX1" fmla="*/ 215134 w 214951"/>
              <a:gd name="connsiteY1" fmla="*/ 117109 h 166635"/>
              <a:gd name="connsiteX2" fmla="*/ 183399 w 214951"/>
              <a:gd name="connsiteY2" fmla="*/ 114850 h 166635"/>
              <a:gd name="connsiteX3" fmla="*/ 183332 w 214951"/>
              <a:gd name="connsiteY3" fmla="*/ 90430 h 166635"/>
              <a:gd name="connsiteX4" fmla="*/ 151732 w 214951"/>
              <a:gd name="connsiteY4" fmla="*/ 88736 h 166635"/>
              <a:gd name="connsiteX5" fmla="*/ 151664 w 214951"/>
              <a:gd name="connsiteY5" fmla="*/ 105834 h 166635"/>
              <a:gd name="connsiteX6" fmla="*/ 151597 w 214951"/>
              <a:gd name="connsiteY6" fmla="*/ 140124 h 166635"/>
              <a:gd name="connsiteX7" fmla="*/ 161212 w 214951"/>
              <a:gd name="connsiteY7" fmla="*/ 140588 h 166635"/>
              <a:gd name="connsiteX8" fmla="*/ 160741 w 214951"/>
              <a:gd name="connsiteY8" fmla="*/ 167004 h 166635"/>
              <a:gd name="connsiteX9" fmla="*/ 132973 w 214951"/>
              <a:gd name="connsiteY9" fmla="*/ 166137 h 166635"/>
              <a:gd name="connsiteX10" fmla="*/ 100297 w 214951"/>
              <a:gd name="connsiteY10" fmla="*/ 166009 h 166635"/>
              <a:gd name="connsiteX11" fmla="*/ 68628 w 214951"/>
              <a:gd name="connsiteY11" fmla="*/ 165888 h 166635"/>
              <a:gd name="connsiteX12" fmla="*/ 36557 w 214951"/>
              <a:gd name="connsiteY12" fmla="*/ 165478 h 166635"/>
              <a:gd name="connsiteX13" fmla="*/ 36692 w 214951"/>
              <a:gd name="connsiteY13" fmla="*/ 135995 h 166635"/>
              <a:gd name="connsiteX14" fmla="*/ 24321 w 214951"/>
              <a:gd name="connsiteY14" fmla="*/ 135747 h 166635"/>
              <a:gd name="connsiteX15" fmla="*/ 24388 w 214951"/>
              <a:gd name="connsiteY15" fmla="*/ 107662 h 166635"/>
              <a:gd name="connsiteX16" fmla="*/ 9394 w 214951"/>
              <a:gd name="connsiteY16" fmla="*/ 108483 h 166635"/>
              <a:gd name="connsiteX17" fmla="*/ 8453 w 214951"/>
              <a:gd name="connsiteY17" fmla="*/ 98001 h 166635"/>
              <a:gd name="connsiteX18" fmla="*/ 5495 w 214951"/>
              <a:gd name="connsiteY18" fmla="*/ 66084 h 166635"/>
              <a:gd name="connsiteX19" fmla="*/ 385 w 214951"/>
              <a:gd name="connsiteY19" fmla="*/ 11247 h 166635"/>
              <a:gd name="connsiteX20" fmla="*/ 22976 w 214951"/>
              <a:gd name="connsiteY20" fmla="*/ 9835 h 166635"/>
              <a:gd name="connsiteX21" fmla="*/ 23043 w 214951"/>
              <a:gd name="connsiteY21" fmla="*/ 382 h 166635"/>
              <a:gd name="connsiteX22" fmla="*/ 51753 w 214951"/>
              <a:gd name="connsiteY22" fmla="*/ 368 h 166635"/>
              <a:gd name="connsiteX23" fmla="*/ 88664 w 214951"/>
              <a:gd name="connsiteY23" fmla="*/ 859 h 166635"/>
              <a:gd name="connsiteX24" fmla="*/ 116365 w 214951"/>
              <a:gd name="connsiteY24" fmla="*/ 967 h 166635"/>
              <a:gd name="connsiteX25" fmla="*/ 116635 w 214951"/>
              <a:gd name="connsiteY25" fmla="*/ 36353 h 166635"/>
              <a:gd name="connsiteX26" fmla="*/ 215336 w 214951"/>
              <a:gd name="connsiteY26" fmla="*/ 39062 h 166635"/>
              <a:gd name="connsiteX27" fmla="*/ 215269 w 214951"/>
              <a:gd name="connsiteY27" fmla="*/ 68316 h 166635"/>
              <a:gd name="connsiteX28" fmla="*/ 215201 w 214951"/>
              <a:gd name="connsiteY28" fmla="*/ 104401 h 166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14951" h="166635">
                <a:moveTo>
                  <a:pt x="215201" y="104401"/>
                </a:moveTo>
                <a:lnTo>
                  <a:pt x="215134" y="117109"/>
                </a:lnTo>
                <a:lnTo>
                  <a:pt x="183399" y="114850"/>
                </a:lnTo>
                <a:lnTo>
                  <a:pt x="183332" y="90430"/>
                </a:lnTo>
                <a:lnTo>
                  <a:pt x="151732" y="88736"/>
                </a:lnTo>
                <a:lnTo>
                  <a:pt x="151664" y="105834"/>
                </a:lnTo>
                <a:lnTo>
                  <a:pt x="151597" y="140124"/>
                </a:lnTo>
                <a:lnTo>
                  <a:pt x="161212" y="140588"/>
                </a:lnTo>
                <a:lnTo>
                  <a:pt x="160741" y="167004"/>
                </a:lnTo>
                <a:lnTo>
                  <a:pt x="132973" y="166137"/>
                </a:lnTo>
                <a:lnTo>
                  <a:pt x="100297" y="166009"/>
                </a:lnTo>
                <a:lnTo>
                  <a:pt x="68628" y="165888"/>
                </a:lnTo>
                <a:lnTo>
                  <a:pt x="36557" y="165478"/>
                </a:lnTo>
                <a:lnTo>
                  <a:pt x="36692" y="135995"/>
                </a:lnTo>
                <a:lnTo>
                  <a:pt x="24321" y="135747"/>
                </a:lnTo>
                <a:lnTo>
                  <a:pt x="24388" y="107662"/>
                </a:lnTo>
                <a:lnTo>
                  <a:pt x="9394" y="108483"/>
                </a:lnTo>
                <a:lnTo>
                  <a:pt x="8453" y="98001"/>
                </a:lnTo>
                <a:lnTo>
                  <a:pt x="5495" y="66084"/>
                </a:lnTo>
                <a:lnTo>
                  <a:pt x="385" y="11247"/>
                </a:lnTo>
                <a:lnTo>
                  <a:pt x="22976" y="9835"/>
                </a:lnTo>
                <a:lnTo>
                  <a:pt x="23043" y="382"/>
                </a:lnTo>
                <a:lnTo>
                  <a:pt x="51753" y="368"/>
                </a:lnTo>
                <a:lnTo>
                  <a:pt x="88664" y="859"/>
                </a:lnTo>
                <a:lnTo>
                  <a:pt x="116365" y="967"/>
                </a:lnTo>
                <a:lnTo>
                  <a:pt x="116635" y="36353"/>
                </a:lnTo>
                <a:lnTo>
                  <a:pt x="215336" y="39062"/>
                </a:lnTo>
                <a:lnTo>
                  <a:pt x="215269" y="68316"/>
                </a:lnTo>
                <a:lnTo>
                  <a:pt x="215201" y="104401"/>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28" name="Freeform: Shape 27">
            <a:extLst>
              <a:ext uri="{FF2B5EF4-FFF2-40B4-BE49-F238E27FC236}">
                <a16:creationId xmlns:a16="http://schemas.microsoft.com/office/drawing/2014/main" id="{08ABEF4A-19DC-F659-ED86-29888C802279}"/>
              </a:ext>
            </a:extLst>
          </p:cNvPr>
          <p:cNvSpPr/>
          <p:nvPr/>
        </p:nvSpPr>
        <p:spPr>
          <a:xfrm>
            <a:off x="15790334" y="4532801"/>
            <a:ext cx="129227" cy="251176"/>
          </a:xfrm>
          <a:custGeom>
            <a:avLst/>
            <a:gdLst>
              <a:gd name="connsiteX0" fmla="*/ 64998 w 64613"/>
              <a:gd name="connsiteY0" fmla="*/ 86840 h 125588"/>
              <a:gd name="connsiteX1" fmla="*/ 64258 w 64613"/>
              <a:gd name="connsiteY1" fmla="*/ 125957 h 125588"/>
              <a:gd name="connsiteX2" fmla="*/ 33128 w 64613"/>
              <a:gd name="connsiteY2" fmla="*/ 125594 h 125588"/>
              <a:gd name="connsiteX3" fmla="*/ 385 w 64613"/>
              <a:gd name="connsiteY3" fmla="*/ 125211 h 125588"/>
              <a:gd name="connsiteX4" fmla="*/ 855 w 64613"/>
              <a:gd name="connsiteY4" fmla="*/ 368 h 125588"/>
              <a:gd name="connsiteX5" fmla="*/ 64863 w 64613"/>
              <a:gd name="connsiteY5" fmla="*/ 1639 h 125588"/>
              <a:gd name="connsiteX6" fmla="*/ 64998 w 64613"/>
              <a:gd name="connsiteY6" fmla="*/ 86840 h 125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613" h="125588">
                <a:moveTo>
                  <a:pt x="64998" y="86840"/>
                </a:moveTo>
                <a:lnTo>
                  <a:pt x="64258" y="125957"/>
                </a:lnTo>
                <a:lnTo>
                  <a:pt x="33128" y="125594"/>
                </a:lnTo>
                <a:lnTo>
                  <a:pt x="385" y="125211"/>
                </a:lnTo>
                <a:lnTo>
                  <a:pt x="855" y="368"/>
                </a:lnTo>
                <a:lnTo>
                  <a:pt x="64863" y="1639"/>
                </a:lnTo>
                <a:lnTo>
                  <a:pt x="64998" y="86840"/>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29" name="Freeform: Shape 28">
            <a:extLst>
              <a:ext uri="{FF2B5EF4-FFF2-40B4-BE49-F238E27FC236}">
                <a16:creationId xmlns:a16="http://schemas.microsoft.com/office/drawing/2014/main" id="{ACC7D094-3A97-65BD-D93C-552F06529E65}"/>
              </a:ext>
            </a:extLst>
          </p:cNvPr>
          <p:cNvSpPr/>
          <p:nvPr/>
        </p:nvSpPr>
        <p:spPr>
          <a:xfrm>
            <a:off x="16442515" y="5634947"/>
            <a:ext cx="851333" cy="965376"/>
          </a:xfrm>
          <a:custGeom>
            <a:avLst/>
            <a:gdLst>
              <a:gd name="connsiteX0" fmla="*/ 47315 w 425667"/>
              <a:gd name="connsiteY0" fmla="*/ 77178 h 482688"/>
              <a:gd name="connsiteX1" fmla="*/ 48256 w 425667"/>
              <a:gd name="connsiteY1" fmla="*/ 77238 h 482688"/>
              <a:gd name="connsiteX2" fmla="*/ 49601 w 425667"/>
              <a:gd name="connsiteY2" fmla="*/ 77474 h 482688"/>
              <a:gd name="connsiteX3" fmla="*/ 50475 w 425667"/>
              <a:gd name="connsiteY3" fmla="*/ 77393 h 482688"/>
              <a:gd name="connsiteX4" fmla="*/ 51215 w 425667"/>
              <a:gd name="connsiteY4" fmla="*/ 76210 h 482688"/>
              <a:gd name="connsiteX5" fmla="*/ 51483 w 425667"/>
              <a:gd name="connsiteY5" fmla="*/ 74784 h 482688"/>
              <a:gd name="connsiteX6" fmla="*/ 51686 w 425667"/>
              <a:gd name="connsiteY6" fmla="*/ 74146 h 482688"/>
              <a:gd name="connsiteX7" fmla="*/ 51820 w 425667"/>
              <a:gd name="connsiteY7" fmla="*/ 72397 h 482688"/>
              <a:gd name="connsiteX8" fmla="*/ 51483 w 425667"/>
              <a:gd name="connsiteY8" fmla="*/ 71288 h 482688"/>
              <a:gd name="connsiteX9" fmla="*/ 51349 w 425667"/>
              <a:gd name="connsiteY9" fmla="*/ 70730 h 482688"/>
              <a:gd name="connsiteX10" fmla="*/ 50341 w 425667"/>
              <a:gd name="connsiteY10" fmla="*/ 69056 h 482688"/>
              <a:gd name="connsiteX11" fmla="*/ 49198 w 425667"/>
              <a:gd name="connsiteY11" fmla="*/ 67792 h 482688"/>
              <a:gd name="connsiteX12" fmla="*/ 48592 w 425667"/>
              <a:gd name="connsiteY12" fmla="*/ 66521 h 482688"/>
              <a:gd name="connsiteX13" fmla="*/ 47718 w 425667"/>
              <a:gd name="connsiteY13" fmla="*/ 65015 h 482688"/>
              <a:gd name="connsiteX14" fmla="*/ 46710 w 425667"/>
              <a:gd name="connsiteY14" fmla="*/ 63428 h 482688"/>
              <a:gd name="connsiteX15" fmla="*/ 46912 w 425667"/>
              <a:gd name="connsiteY15" fmla="*/ 61835 h 482688"/>
              <a:gd name="connsiteX16" fmla="*/ 47718 w 425667"/>
              <a:gd name="connsiteY16" fmla="*/ 60483 h 482688"/>
              <a:gd name="connsiteX17" fmla="*/ 48458 w 425667"/>
              <a:gd name="connsiteY17" fmla="*/ 59455 h 482688"/>
              <a:gd name="connsiteX18" fmla="*/ 48929 w 425667"/>
              <a:gd name="connsiteY18" fmla="*/ 58500 h 482688"/>
              <a:gd name="connsiteX19" fmla="*/ 49466 w 425667"/>
              <a:gd name="connsiteY19" fmla="*/ 57780 h 482688"/>
              <a:gd name="connsiteX20" fmla="*/ 49937 w 425667"/>
              <a:gd name="connsiteY20" fmla="*/ 57384 h 482688"/>
              <a:gd name="connsiteX21" fmla="*/ 50811 w 425667"/>
              <a:gd name="connsiteY21" fmla="*/ 57706 h 482688"/>
              <a:gd name="connsiteX22" fmla="*/ 51416 w 425667"/>
              <a:gd name="connsiteY22" fmla="*/ 58500 h 482688"/>
              <a:gd name="connsiteX23" fmla="*/ 51954 w 425667"/>
              <a:gd name="connsiteY23" fmla="*/ 59212 h 482688"/>
              <a:gd name="connsiteX24" fmla="*/ 52223 w 425667"/>
              <a:gd name="connsiteY24" fmla="*/ 59771 h 482688"/>
              <a:gd name="connsiteX25" fmla="*/ 52560 w 425667"/>
              <a:gd name="connsiteY25" fmla="*/ 60403 h 482688"/>
              <a:gd name="connsiteX26" fmla="*/ 52963 w 425667"/>
              <a:gd name="connsiteY26" fmla="*/ 60961 h 482688"/>
              <a:gd name="connsiteX27" fmla="*/ 53367 w 425667"/>
              <a:gd name="connsiteY27" fmla="*/ 61115 h 482688"/>
              <a:gd name="connsiteX28" fmla="*/ 54039 w 425667"/>
              <a:gd name="connsiteY28" fmla="*/ 60638 h 482688"/>
              <a:gd name="connsiteX29" fmla="*/ 54577 w 425667"/>
              <a:gd name="connsiteY29" fmla="*/ 59448 h 482688"/>
              <a:gd name="connsiteX30" fmla="*/ 54980 w 425667"/>
              <a:gd name="connsiteY30" fmla="*/ 57787 h 482688"/>
              <a:gd name="connsiteX31" fmla="*/ 55652 w 425667"/>
              <a:gd name="connsiteY31" fmla="*/ 56281 h 482688"/>
              <a:gd name="connsiteX32" fmla="*/ 56324 w 425667"/>
              <a:gd name="connsiteY32" fmla="*/ 55004 h 482688"/>
              <a:gd name="connsiteX33" fmla="*/ 56728 w 425667"/>
              <a:gd name="connsiteY33" fmla="*/ 53497 h 482688"/>
              <a:gd name="connsiteX34" fmla="*/ 56728 w 425667"/>
              <a:gd name="connsiteY34" fmla="*/ 52462 h 482688"/>
              <a:gd name="connsiteX35" fmla="*/ 56257 w 425667"/>
              <a:gd name="connsiteY35" fmla="*/ 50795 h 482688"/>
              <a:gd name="connsiteX36" fmla="*/ 55854 w 425667"/>
              <a:gd name="connsiteY36" fmla="*/ 48973 h 482688"/>
              <a:gd name="connsiteX37" fmla="*/ 55854 w 425667"/>
              <a:gd name="connsiteY37" fmla="*/ 47144 h 482688"/>
              <a:gd name="connsiteX38" fmla="*/ 56123 w 425667"/>
              <a:gd name="connsiteY38" fmla="*/ 45712 h 482688"/>
              <a:gd name="connsiteX39" fmla="*/ 56324 w 425667"/>
              <a:gd name="connsiteY39" fmla="*/ 44844 h 482688"/>
              <a:gd name="connsiteX40" fmla="*/ 56324 w 425667"/>
              <a:gd name="connsiteY40" fmla="*/ 43332 h 482688"/>
              <a:gd name="connsiteX41" fmla="*/ 56190 w 425667"/>
              <a:gd name="connsiteY41" fmla="*/ 41664 h 482688"/>
              <a:gd name="connsiteX42" fmla="*/ 56997 w 425667"/>
              <a:gd name="connsiteY42" fmla="*/ 40077 h 482688"/>
              <a:gd name="connsiteX43" fmla="*/ 57669 w 425667"/>
              <a:gd name="connsiteY43" fmla="*/ 38726 h 482688"/>
              <a:gd name="connsiteX44" fmla="*/ 57938 w 425667"/>
              <a:gd name="connsiteY44" fmla="*/ 37771 h 482688"/>
              <a:gd name="connsiteX45" fmla="*/ 58879 w 425667"/>
              <a:gd name="connsiteY45" fmla="*/ 36985 h 482688"/>
              <a:gd name="connsiteX46" fmla="*/ 59754 w 425667"/>
              <a:gd name="connsiteY46" fmla="*/ 36427 h 482688"/>
              <a:gd name="connsiteX47" fmla="*/ 60022 w 425667"/>
              <a:gd name="connsiteY47" fmla="*/ 35310 h 482688"/>
              <a:gd name="connsiteX48" fmla="*/ 60090 w 425667"/>
              <a:gd name="connsiteY48" fmla="*/ 34833 h 482688"/>
              <a:gd name="connsiteX49" fmla="*/ 60090 w 425667"/>
              <a:gd name="connsiteY49" fmla="*/ 33011 h 482688"/>
              <a:gd name="connsiteX50" fmla="*/ 60493 w 425667"/>
              <a:gd name="connsiteY50" fmla="*/ 32292 h 482688"/>
              <a:gd name="connsiteX51" fmla="*/ 60964 w 425667"/>
              <a:gd name="connsiteY51" fmla="*/ 31740 h 482688"/>
              <a:gd name="connsiteX52" fmla="*/ 61838 w 425667"/>
              <a:gd name="connsiteY52" fmla="*/ 30786 h 482688"/>
              <a:gd name="connsiteX53" fmla="*/ 61771 w 425667"/>
              <a:gd name="connsiteY53" fmla="*/ 30147 h 482688"/>
              <a:gd name="connsiteX54" fmla="*/ 61636 w 425667"/>
              <a:gd name="connsiteY54" fmla="*/ 29515 h 482688"/>
              <a:gd name="connsiteX55" fmla="*/ 63116 w 425667"/>
              <a:gd name="connsiteY55" fmla="*/ 28963 h 482688"/>
              <a:gd name="connsiteX56" fmla="*/ 63720 w 425667"/>
              <a:gd name="connsiteY56" fmla="*/ 28089 h 482688"/>
              <a:gd name="connsiteX57" fmla="*/ 63855 w 425667"/>
              <a:gd name="connsiteY57" fmla="*/ 27693 h 482688"/>
              <a:gd name="connsiteX58" fmla="*/ 63519 w 425667"/>
              <a:gd name="connsiteY58" fmla="*/ 27296 h 482688"/>
              <a:gd name="connsiteX59" fmla="*/ 62913 w 425667"/>
              <a:gd name="connsiteY59" fmla="*/ 27215 h 482688"/>
              <a:gd name="connsiteX60" fmla="*/ 62712 w 425667"/>
              <a:gd name="connsiteY60" fmla="*/ 26738 h 482688"/>
              <a:gd name="connsiteX61" fmla="*/ 63317 w 425667"/>
              <a:gd name="connsiteY61" fmla="*/ 26261 h 482688"/>
              <a:gd name="connsiteX62" fmla="*/ 64258 w 425667"/>
              <a:gd name="connsiteY62" fmla="*/ 25306 h 482688"/>
              <a:gd name="connsiteX63" fmla="*/ 65469 w 425667"/>
              <a:gd name="connsiteY63" fmla="*/ 24116 h 482688"/>
              <a:gd name="connsiteX64" fmla="*/ 66410 w 425667"/>
              <a:gd name="connsiteY64" fmla="*/ 22838 h 482688"/>
              <a:gd name="connsiteX65" fmla="*/ 66679 w 425667"/>
              <a:gd name="connsiteY65" fmla="*/ 21964 h 482688"/>
              <a:gd name="connsiteX66" fmla="*/ 67217 w 425667"/>
              <a:gd name="connsiteY66" fmla="*/ 20229 h 482688"/>
              <a:gd name="connsiteX67" fmla="*/ 67351 w 425667"/>
              <a:gd name="connsiteY67" fmla="*/ 19510 h 482688"/>
              <a:gd name="connsiteX68" fmla="*/ 67553 w 425667"/>
              <a:gd name="connsiteY68" fmla="*/ 18797 h 482688"/>
              <a:gd name="connsiteX69" fmla="*/ 67553 w 425667"/>
              <a:gd name="connsiteY69" fmla="*/ 17762 h 482688"/>
              <a:gd name="connsiteX70" fmla="*/ 68024 w 425667"/>
              <a:gd name="connsiteY70" fmla="*/ 17446 h 482688"/>
              <a:gd name="connsiteX71" fmla="*/ 68427 w 425667"/>
              <a:gd name="connsiteY71" fmla="*/ 16807 h 482688"/>
              <a:gd name="connsiteX72" fmla="*/ 68158 w 425667"/>
              <a:gd name="connsiteY72" fmla="*/ 16337 h 482688"/>
              <a:gd name="connsiteX73" fmla="*/ 68225 w 425667"/>
              <a:gd name="connsiteY73" fmla="*/ 16256 h 482688"/>
              <a:gd name="connsiteX74" fmla="*/ 68628 w 425667"/>
              <a:gd name="connsiteY74" fmla="*/ 15066 h 482688"/>
              <a:gd name="connsiteX75" fmla="*/ 69368 w 425667"/>
              <a:gd name="connsiteY75" fmla="*/ 14111 h 482688"/>
              <a:gd name="connsiteX76" fmla="*/ 70108 w 425667"/>
              <a:gd name="connsiteY76" fmla="*/ 13950 h 482688"/>
              <a:gd name="connsiteX77" fmla="*/ 71049 w 425667"/>
              <a:gd name="connsiteY77" fmla="*/ 13318 h 482688"/>
              <a:gd name="connsiteX78" fmla="*/ 71722 w 425667"/>
              <a:gd name="connsiteY78" fmla="*/ 12282 h 482688"/>
              <a:gd name="connsiteX79" fmla="*/ 71990 w 425667"/>
              <a:gd name="connsiteY79" fmla="*/ 10857 h 482688"/>
              <a:gd name="connsiteX80" fmla="*/ 71923 w 425667"/>
              <a:gd name="connsiteY80" fmla="*/ 9741 h 482688"/>
              <a:gd name="connsiteX81" fmla="*/ 72730 w 425667"/>
              <a:gd name="connsiteY81" fmla="*/ 8712 h 482688"/>
              <a:gd name="connsiteX82" fmla="*/ 73335 w 425667"/>
              <a:gd name="connsiteY82" fmla="*/ 7677 h 482688"/>
              <a:gd name="connsiteX83" fmla="*/ 73739 w 425667"/>
              <a:gd name="connsiteY83" fmla="*/ 6641 h 482688"/>
              <a:gd name="connsiteX84" fmla="*/ 73873 w 425667"/>
              <a:gd name="connsiteY84" fmla="*/ 5613 h 482688"/>
              <a:gd name="connsiteX85" fmla="*/ 73940 w 425667"/>
              <a:gd name="connsiteY85" fmla="*/ 4577 h 482688"/>
              <a:gd name="connsiteX86" fmla="*/ 74814 w 425667"/>
              <a:gd name="connsiteY86" fmla="*/ 4349 h 482688"/>
              <a:gd name="connsiteX87" fmla="*/ 76092 w 425667"/>
              <a:gd name="connsiteY87" fmla="*/ 3790 h 482688"/>
              <a:gd name="connsiteX88" fmla="*/ 77437 w 425667"/>
              <a:gd name="connsiteY88" fmla="*/ 2910 h 482688"/>
              <a:gd name="connsiteX89" fmla="*/ 78244 w 425667"/>
              <a:gd name="connsiteY89" fmla="*/ 1639 h 482688"/>
              <a:gd name="connsiteX90" fmla="*/ 79319 w 425667"/>
              <a:gd name="connsiteY90" fmla="*/ 933 h 482688"/>
              <a:gd name="connsiteX91" fmla="*/ 80731 w 425667"/>
              <a:gd name="connsiteY91" fmla="*/ 449 h 482688"/>
              <a:gd name="connsiteX92" fmla="*/ 81739 w 425667"/>
              <a:gd name="connsiteY92" fmla="*/ 368 h 482688"/>
              <a:gd name="connsiteX93" fmla="*/ 82815 w 425667"/>
              <a:gd name="connsiteY93" fmla="*/ 852 h 482688"/>
              <a:gd name="connsiteX94" fmla="*/ 83891 w 425667"/>
              <a:gd name="connsiteY94" fmla="*/ 1088 h 482688"/>
              <a:gd name="connsiteX95" fmla="*/ 85572 w 425667"/>
              <a:gd name="connsiteY95" fmla="*/ 926 h 482688"/>
              <a:gd name="connsiteX96" fmla="*/ 86984 w 425667"/>
              <a:gd name="connsiteY96" fmla="*/ 772 h 482688"/>
              <a:gd name="connsiteX97" fmla="*/ 88261 w 425667"/>
              <a:gd name="connsiteY97" fmla="*/ 933 h 482688"/>
              <a:gd name="connsiteX98" fmla="*/ 89001 w 425667"/>
              <a:gd name="connsiteY98" fmla="*/ 1646 h 482688"/>
              <a:gd name="connsiteX99" fmla="*/ 89875 w 425667"/>
              <a:gd name="connsiteY99" fmla="*/ 3233 h 482688"/>
              <a:gd name="connsiteX100" fmla="*/ 90413 w 425667"/>
              <a:gd name="connsiteY100" fmla="*/ 4739 h 482688"/>
              <a:gd name="connsiteX101" fmla="*/ 90951 w 425667"/>
              <a:gd name="connsiteY101" fmla="*/ 6722 h 482688"/>
              <a:gd name="connsiteX102" fmla="*/ 91152 w 425667"/>
              <a:gd name="connsiteY102" fmla="*/ 8228 h 482688"/>
              <a:gd name="connsiteX103" fmla="*/ 90547 w 425667"/>
              <a:gd name="connsiteY103" fmla="*/ 9741 h 482688"/>
              <a:gd name="connsiteX104" fmla="*/ 89606 w 425667"/>
              <a:gd name="connsiteY104" fmla="*/ 10776 h 482688"/>
              <a:gd name="connsiteX105" fmla="*/ 88530 w 425667"/>
              <a:gd name="connsiteY105" fmla="*/ 12047 h 482688"/>
              <a:gd name="connsiteX106" fmla="*/ 87387 w 425667"/>
              <a:gd name="connsiteY106" fmla="*/ 12834 h 482688"/>
              <a:gd name="connsiteX107" fmla="*/ 86580 w 425667"/>
              <a:gd name="connsiteY107" fmla="*/ 13634 h 482688"/>
              <a:gd name="connsiteX108" fmla="*/ 86043 w 425667"/>
              <a:gd name="connsiteY108" fmla="*/ 14508 h 482688"/>
              <a:gd name="connsiteX109" fmla="*/ 86043 w 425667"/>
              <a:gd name="connsiteY109" fmla="*/ 15220 h 482688"/>
              <a:gd name="connsiteX110" fmla="*/ 86312 w 425667"/>
              <a:gd name="connsiteY110" fmla="*/ 16095 h 482688"/>
              <a:gd name="connsiteX111" fmla="*/ 86782 w 425667"/>
              <a:gd name="connsiteY111" fmla="*/ 16727 h 482688"/>
              <a:gd name="connsiteX112" fmla="*/ 86984 w 425667"/>
              <a:gd name="connsiteY112" fmla="*/ 16969 h 482688"/>
              <a:gd name="connsiteX113" fmla="*/ 88060 w 425667"/>
              <a:gd name="connsiteY113" fmla="*/ 17527 h 482688"/>
              <a:gd name="connsiteX114" fmla="*/ 88934 w 425667"/>
              <a:gd name="connsiteY114" fmla="*/ 17843 h 482688"/>
              <a:gd name="connsiteX115" fmla="*/ 91758 w 425667"/>
              <a:gd name="connsiteY115" fmla="*/ 18555 h 482688"/>
              <a:gd name="connsiteX116" fmla="*/ 92968 w 425667"/>
              <a:gd name="connsiteY116" fmla="*/ 18878 h 482688"/>
              <a:gd name="connsiteX117" fmla="*/ 94111 w 425667"/>
              <a:gd name="connsiteY117" fmla="*/ 19745 h 482688"/>
              <a:gd name="connsiteX118" fmla="*/ 95389 w 425667"/>
              <a:gd name="connsiteY118" fmla="*/ 20303 h 482688"/>
              <a:gd name="connsiteX119" fmla="*/ 96464 w 425667"/>
              <a:gd name="connsiteY119" fmla="*/ 21097 h 482688"/>
              <a:gd name="connsiteX120" fmla="*/ 97002 w 425667"/>
              <a:gd name="connsiteY120" fmla="*/ 21978 h 482688"/>
              <a:gd name="connsiteX121" fmla="*/ 97742 w 425667"/>
              <a:gd name="connsiteY121" fmla="*/ 23322 h 482688"/>
              <a:gd name="connsiteX122" fmla="*/ 98347 w 425667"/>
              <a:gd name="connsiteY122" fmla="*/ 24432 h 482688"/>
              <a:gd name="connsiteX123" fmla="*/ 100027 w 425667"/>
              <a:gd name="connsiteY123" fmla="*/ 25703 h 482688"/>
              <a:gd name="connsiteX124" fmla="*/ 101440 w 425667"/>
              <a:gd name="connsiteY124" fmla="*/ 26657 h 482688"/>
              <a:gd name="connsiteX125" fmla="*/ 102650 w 425667"/>
              <a:gd name="connsiteY125" fmla="*/ 27531 h 482688"/>
              <a:gd name="connsiteX126" fmla="*/ 103860 w 425667"/>
              <a:gd name="connsiteY126" fmla="*/ 28479 h 482688"/>
              <a:gd name="connsiteX127" fmla="*/ 105138 w 425667"/>
              <a:gd name="connsiteY127" fmla="*/ 29669 h 482688"/>
              <a:gd name="connsiteX128" fmla="*/ 106280 w 425667"/>
              <a:gd name="connsiteY128" fmla="*/ 31027 h 482688"/>
              <a:gd name="connsiteX129" fmla="*/ 106953 w 425667"/>
              <a:gd name="connsiteY129" fmla="*/ 31659 h 482688"/>
              <a:gd name="connsiteX130" fmla="*/ 107423 w 425667"/>
              <a:gd name="connsiteY130" fmla="*/ 32056 h 482688"/>
              <a:gd name="connsiteX131" fmla="*/ 109172 w 425667"/>
              <a:gd name="connsiteY131" fmla="*/ 33246 h 482688"/>
              <a:gd name="connsiteX132" fmla="*/ 109978 w 425667"/>
              <a:gd name="connsiteY132" fmla="*/ 33804 h 482688"/>
              <a:gd name="connsiteX133" fmla="*/ 113138 w 425667"/>
              <a:gd name="connsiteY133" fmla="*/ 35626 h 482688"/>
              <a:gd name="connsiteX134" fmla="*/ 114551 w 425667"/>
              <a:gd name="connsiteY134" fmla="*/ 36265 h 482688"/>
              <a:gd name="connsiteX135" fmla="*/ 116097 w 425667"/>
              <a:gd name="connsiteY135" fmla="*/ 36742 h 482688"/>
              <a:gd name="connsiteX136" fmla="*/ 118181 w 425667"/>
              <a:gd name="connsiteY136" fmla="*/ 37065 h 482688"/>
              <a:gd name="connsiteX137" fmla="*/ 119727 w 425667"/>
              <a:gd name="connsiteY137" fmla="*/ 37301 h 482688"/>
              <a:gd name="connsiteX138" fmla="*/ 121408 w 425667"/>
              <a:gd name="connsiteY138" fmla="*/ 37536 h 482688"/>
              <a:gd name="connsiteX139" fmla="*/ 122551 w 425667"/>
              <a:gd name="connsiteY139" fmla="*/ 37617 h 482688"/>
              <a:gd name="connsiteX140" fmla="*/ 123291 w 425667"/>
              <a:gd name="connsiteY140" fmla="*/ 37933 h 482688"/>
              <a:gd name="connsiteX141" fmla="*/ 124434 w 425667"/>
              <a:gd name="connsiteY141" fmla="*/ 38249 h 482688"/>
              <a:gd name="connsiteX142" fmla="*/ 124636 w 425667"/>
              <a:gd name="connsiteY142" fmla="*/ 38726 h 482688"/>
              <a:gd name="connsiteX143" fmla="*/ 124703 w 425667"/>
              <a:gd name="connsiteY143" fmla="*/ 39123 h 482688"/>
              <a:gd name="connsiteX144" fmla="*/ 125174 w 425667"/>
              <a:gd name="connsiteY144" fmla="*/ 39755 h 482688"/>
              <a:gd name="connsiteX145" fmla="*/ 125442 w 425667"/>
              <a:gd name="connsiteY145" fmla="*/ 40548 h 482688"/>
              <a:gd name="connsiteX146" fmla="*/ 125510 w 425667"/>
              <a:gd name="connsiteY146" fmla="*/ 41980 h 482688"/>
              <a:gd name="connsiteX147" fmla="*/ 125644 w 425667"/>
              <a:gd name="connsiteY147" fmla="*/ 43567 h 482688"/>
              <a:gd name="connsiteX148" fmla="*/ 125510 w 425667"/>
              <a:gd name="connsiteY148" fmla="*/ 44522 h 482688"/>
              <a:gd name="connsiteX149" fmla="*/ 124636 w 425667"/>
              <a:gd name="connsiteY149" fmla="*/ 45234 h 482688"/>
              <a:gd name="connsiteX150" fmla="*/ 123761 w 425667"/>
              <a:gd name="connsiteY150" fmla="*/ 46593 h 482688"/>
              <a:gd name="connsiteX151" fmla="*/ 123358 w 425667"/>
              <a:gd name="connsiteY151" fmla="*/ 47944 h 482688"/>
              <a:gd name="connsiteX152" fmla="*/ 123627 w 425667"/>
              <a:gd name="connsiteY152" fmla="*/ 49053 h 482688"/>
              <a:gd name="connsiteX153" fmla="*/ 124232 w 425667"/>
              <a:gd name="connsiteY153" fmla="*/ 50875 h 482688"/>
              <a:gd name="connsiteX154" fmla="*/ 124770 w 425667"/>
              <a:gd name="connsiteY154" fmla="*/ 52462 h 482688"/>
              <a:gd name="connsiteX155" fmla="*/ 125308 w 425667"/>
              <a:gd name="connsiteY155" fmla="*/ 54372 h 482688"/>
              <a:gd name="connsiteX156" fmla="*/ 125174 w 425667"/>
              <a:gd name="connsiteY156" fmla="*/ 56194 h 482688"/>
              <a:gd name="connsiteX157" fmla="*/ 123896 w 425667"/>
              <a:gd name="connsiteY157" fmla="*/ 57148 h 482688"/>
              <a:gd name="connsiteX158" fmla="*/ 122753 w 425667"/>
              <a:gd name="connsiteY158" fmla="*/ 58177 h 482688"/>
              <a:gd name="connsiteX159" fmla="*/ 121879 w 425667"/>
              <a:gd name="connsiteY159" fmla="*/ 59374 h 482688"/>
              <a:gd name="connsiteX160" fmla="*/ 121207 w 425667"/>
              <a:gd name="connsiteY160" fmla="*/ 60719 h 482688"/>
              <a:gd name="connsiteX161" fmla="*/ 120602 w 425667"/>
              <a:gd name="connsiteY161" fmla="*/ 61835 h 482688"/>
              <a:gd name="connsiteX162" fmla="*/ 120602 w 425667"/>
              <a:gd name="connsiteY162" fmla="*/ 62870 h 482688"/>
              <a:gd name="connsiteX163" fmla="*/ 121140 w 425667"/>
              <a:gd name="connsiteY163" fmla="*/ 64060 h 482688"/>
              <a:gd name="connsiteX164" fmla="*/ 122080 w 425667"/>
              <a:gd name="connsiteY164" fmla="*/ 65250 h 482688"/>
              <a:gd name="connsiteX165" fmla="*/ 122820 w 425667"/>
              <a:gd name="connsiteY165" fmla="*/ 66434 h 482688"/>
              <a:gd name="connsiteX166" fmla="*/ 123358 w 425667"/>
              <a:gd name="connsiteY166" fmla="*/ 67556 h 482688"/>
              <a:gd name="connsiteX167" fmla="*/ 123761 w 425667"/>
              <a:gd name="connsiteY167" fmla="*/ 69143 h 482688"/>
              <a:gd name="connsiteX168" fmla="*/ 124098 w 425667"/>
              <a:gd name="connsiteY168" fmla="*/ 70098 h 482688"/>
              <a:gd name="connsiteX169" fmla="*/ 124770 w 425667"/>
              <a:gd name="connsiteY169" fmla="*/ 72794 h 482688"/>
              <a:gd name="connsiteX170" fmla="*/ 125577 w 425667"/>
              <a:gd name="connsiteY170" fmla="*/ 73587 h 482688"/>
              <a:gd name="connsiteX171" fmla="*/ 126317 w 425667"/>
              <a:gd name="connsiteY171" fmla="*/ 73823 h 482688"/>
              <a:gd name="connsiteX172" fmla="*/ 126720 w 425667"/>
              <a:gd name="connsiteY172" fmla="*/ 75094 h 482688"/>
              <a:gd name="connsiteX173" fmla="*/ 127392 w 425667"/>
              <a:gd name="connsiteY173" fmla="*/ 76519 h 482688"/>
              <a:gd name="connsiteX174" fmla="*/ 128602 w 425667"/>
              <a:gd name="connsiteY174" fmla="*/ 77319 h 482688"/>
              <a:gd name="connsiteX175" fmla="*/ 129813 w 425667"/>
              <a:gd name="connsiteY175" fmla="*/ 77635 h 482688"/>
              <a:gd name="connsiteX176" fmla="*/ 131157 w 425667"/>
              <a:gd name="connsiteY176" fmla="*/ 78348 h 482688"/>
              <a:gd name="connsiteX177" fmla="*/ 131763 w 425667"/>
              <a:gd name="connsiteY177" fmla="*/ 79376 h 482688"/>
              <a:gd name="connsiteX178" fmla="*/ 132099 w 425667"/>
              <a:gd name="connsiteY178" fmla="*/ 80970 h 482688"/>
              <a:gd name="connsiteX179" fmla="*/ 132435 w 425667"/>
              <a:gd name="connsiteY179" fmla="*/ 82328 h 482688"/>
              <a:gd name="connsiteX180" fmla="*/ 132838 w 425667"/>
              <a:gd name="connsiteY180" fmla="*/ 83592 h 482688"/>
              <a:gd name="connsiteX181" fmla="*/ 133847 w 425667"/>
              <a:gd name="connsiteY181" fmla="*/ 84547 h 482688"/>
              <a:gd name="connsiteX182" fmla="*/ 134721 w 425667"/>
              <a:gd name="connsiteY182" fmla="*/ 84863 h 482688"/>
              <a:gd name="connsiteX183" fmla="*/ 135931 w 425667"/>
              <a:gd name="connsiteY183" fmla="*/ 84701 h 482688"/>
              <a:gd name="connsiteX184" fmla="*/ 136805 w 425667"/>
              <a:gd name="connsiteY184" fmla="*/ 84392 h 482688"/>
              <a:gd name="connsiteX185" fmla="*/ 137612 w 425667"/>
              <a:gd name="connsiteY185" fmla="*/ 84627 h 482688"/>
              <a:gd name="connsiteX186" fmla="*/ 137948 w 425667"/>
              <a:gd name="connsiteY186" fmla="*/ 85098 h 482688"/>
              <a:gd name="connsiteX187" fmla="*/ 138150 w 425667"/>
              <a:gd name="connsiteY187" fmla="*/ 85972 h 482688"/>
              <a:gd name="connsiteX188" fmla="*/ 138486 w 425667"/>
              <a:gd name="connsiteY188" fmla="*/ 86846 h 482688"/>
              <a:gd name="connsiteX189" fmla="*/ 138688 w 425667"/>
              <a:gd name="connsiteY189" fmla="*/ 87801 h 482688"/>
              <a:gd name="connsiteX190" fmla="*/ 138553 w 425667"/>
              <a:gd name="connsiteY190" fmla="*/ 88756 h 482688"/>
              <a:gd name="connsiteX191" fmla="*/ 137881 w 425667"/>
              <a:gd name="connsiteY191" fmla="*/ 89388 h 482688"/>
              <a:gd name="connsiteX192" fmla="*/ 137276 w 425667"/>
              <a:gd name="connsiteY192" fmla="*/ 89946 h 482688"/>
              <a:gd name="connsiteX193" fmla="*/ 136940 w 425667"/>
              <a:gd name="connsiteY193" fmla="*/ 90423 h 482688"/>
              <a:gd name="connsiteX194" fmla="*/ 137208 w 425667"/>
              <a:gd name="connsiteY194" fmla="*/ 91136 h 482688"/>
              <a:gd name="connsiteX195" fmla="*/ 137007 w 425667"/>
              <a:gd name="connsiteY195" fmla="*/ 91378 h 482688"/>
              <a:gd name="connsiteX196" fmla="*/ 136872 w 425667"/>
              <a:gd name="connsiteY196" fmla="*/ 91613 h 482688"/>
              <a:gd name="connsiteX197" fmla="*/ 136805 w 425667"/>
              <a:gd name="connsiteY197" fmla="*/ 92245 h 482688"/>
              <a:gd name="connsiteX198" fmla="*/ 136604 w 425667"/>
              <a:gd name="connsiteY198" fmla="*/ 92642 h 482688"/>
              <a:gd name="connsiteX199" fmla="*/ 136604 w 425667"/>
              <a:gd name="connsiteY199" fmla="*/ 93832 h 482688"/>
              <a:gd name="connsiteX200" fmla="*/ 135662 w 425667"/>
              <a:gd name="connsiteY200" fmla="*/ 95103 h 482688"/>
              <a:gd name="connsiteX201" fmla="*/ 135595 w 425667"/>
              <a:gd name="connsiteY201" fmla="*/ 96932 h 482688"/>
              <a:gd name="connsiteX202" fmla="*/ 135662 w 425667"/>
              <a:gd name="connsiteY202" fmla="*/ 98357 h 482688"/>
              <a:gd name="connsiteX203" fmla="*/ 135730 w 425667"/>
              <a:gd name="connsiteY203" fmla="*/ 100031 h 482688"/>
              <a:gd name="connsiteX204" fmla="*/ 135326 w 425667"/>
              <a:gd name="connsiteY204" fmla="*/ 101140 h 482688"/>
              <a:gd name="connsiteX205" fmla="*/ 134183 w 425667"/>
              <a:gd name="connsiteY205" fmla="*/ 102889 h 482688"/>
              <a:gd name="connsiteX206" fmla="*/ 133981 w 425667"/>
              <a:gd name="connsiteY206" fmla="*/ 104321 h 482688"/>
              <a:gd name="connsiteX207" fmla="*/ 134183 w 425667"/>
              <a:gd name="connsiteY207" fmla="*/ 105430 h 482688"/>
              <a:gd name="connsiteX208" fmla="*/ 133981 w 425667"/>
              <a:gd name="connsiteY208" fmla="*/ 106304 h 482688"/>
              <a:gd name="connsiteX209" fmla="*/ 133578 w 425667"/>
              <a:gd name="connsiteY209" fmla="*/ 107178 h 482688"/>
              <a:gd name="connsiteX210" fmla="*/ 132906 w 425667"/>
              <a:gd name="connsiteY210" fmla="*/ 107810 h 482688"/>
              <a:gd name="connsiteX211" fmla="*/ 132838 w 425667"/>
              <a:gd name="connsiteY211" fmla="*/ 108920 h 482688"/>
              <a:gd name="connsiteX212" fmla="*/ 133107 w 425667"/>
              <a:gd name="connsiteY212" fmla="*/ 109646 h 482688"/>
              <a:gd name="connsiteX213" fmla="*/ 133107 w 425667"/>
              <a:gd name="connsiteY213" fmla="*/ 110910 h 482688"/>
              <a:gd name="connsiteX214" fmla="*/ 133377 w 425667"/>
              <a:gd name="connsiteY214" fmla="*/ 111643 h 482688"/>
              <a:gd name="connsiteX215" fmla="*/ 133443 w 425667"/>
              <a:gd name="connsiteY215" fmla="*/ 112019 h 482688"/>
              <a:gd name="connsiteX216" fmla="*/ 133914 w 425667"/>
              <a:gd name="connsiteY216" fmla="*/ 113216 h 482688"/>
              <a:gd name="connsiteX217" fmla="*/ 134116 w 425667"/>
              <a:gd name="connsiteY217" fmla="*/ 114325 h 482688"/>
              <a:gd name="connsiteX218" fmla="*/ 134654 w 425667"/>
              <a:gd name="connsiteY218" fmla="*/ 114883 h 482688"/>
              <a:gd name="connsiteX219" fmla="*/ 135259 w 425667"/>
              <a:gd name="connsiteY219" fmla="*/ 115119 h 482688"/>
              <a:gd name="connsiteX220" fmla="*/ 135595 w 425667"/>
              <a:gd name="connsiteY220" fmla="*/ 116625 h 482688"/>
              <a:gd name="connsiteX221" fmla="*/ 136267 w 425667"/>
              <a:gd name="connsiteY221" fmla="*/ 117022 h 482688"/>
              <a:gd name="connsiteX222" fmla="*/ 136402 w 425667"/>
              <a:gd name="connsiteY222" fmla="*/ 117102 h 482688"/>
              <a:gd name="connsiteX223" fmla="*/ 137276 w 425667"/>
              <a:gd name="connsiteY223" fmla="*/ 117022 h 482688"/>
              <a:gd name="connsiteX224" fmla="*/ 137747 w 425667"/>
              <a:gd name="connsiteY224" fmla="*/ 116302 h 482688"/>
              <a:gd name="connsiteX225" fmla="*/ 138553 w 425667"/>
              <a:gd name="connsiteY225" fmla="*/ 115596 h 482688"/>
              <a:gd name="connsiteX226" fmla="*/ 139428 w 425667"/>
              <a:gd name="connsiteY226" fmla="*/ 115354 h 482688"/>
              <a:gd name="connsiteX227" fmla="*/ 139965 w 425667"/>
              <a:gd name="connsiteY227" fmla="*/ 114399 h 482688"/>
              <a:gd name="connsiteX228" fmla="*/ 140100 w 425667"/>
              <a:gd name="connsiteY228" fmla="*/ 112496 h 482688"/>
              <a:gd name="connsiteX229" fmla="*/ 140032 w 425667"/>
              <a:gd name="connsiteY229" fmla="*/ 111663 h 482688"/>
              <a:gd name="connsiteX230" fmla="*/ 139965 w 425667"/>
              <a:gd name="connsiteY230" fmla="*/ 110432 h 482688"/>
              <a:gd name="connsiteX231" fmla="*/ 139629 w 425667"/>
              <a:gd name="connsiteY231" fmla="*/ 108684 h 482688"/>
              <a:gd name="connsiteX232" fmla="*/ 139428 w 425667"/>
              <a:gd name="connsiteY232" fmla="*/ 106936 h 482688"/>
              <a:gd name="connsiteX233" fmla="*/ 139158 w 425667"/>
              <a:gd name="connsiteY233" fmla="*/ 105746 h 482688"/>
              <a:gd name="connsiteX234" fmla="*/ 138822 w 425667"/>
              <a:gd name="connsiteY234" fmla="*/ 104953 h 482688"/>
              <a:gd name="connsiteX235" fmla="*/ 138486 w 425667"/>
              <a:gd name="connsiteY235" fmla="*/ 104556 h 482688"/>
              <a:gd name="connsiteX236" fmla="*/ 138150 w 425667"/>
              <a:gd name="connsiteY236" fmla="*/ 103763 h 482688"/>
              <a:gd name="connsiteX237" fmla="*/ 137948 w 425667"/>
              <a:gd name="connsiteY237" fmla="*/ 102808 h 482688"/>
              <a:gd name="connsiteX238" fmla="*/ 138083 w 425667"/>
              <a:gd name="connsiteY238" fmla="*/ 102257 h 482688"/>
              <a:gd name="connsiteX239" fmla="*/ 138217 w 425667"/>
              <a:gd name="connsiteY239" fmla="*/ 101779 h 482688"/>
              <a:gd name="connsiteX240" fmla="*/ 137948 w 425667"/>
              <a:gd name="connsiteY240" fmla="*/ 101221 h 482688"/>
              <a:gd name="connsiteX241" fmla="*/ 137881 w 425667"/>
              <a:gd name="connsiteY241" fmla="*/ 100744 h 482688"/>
              <a:gd name="connsiteX242" fmla="*/ 138486 w 425667"/>
              <a:gd name="connsiteY242" fmla="*/ 99473 h 482688"/>
              <a:gd name="connsiteX243" fmla="*/ 138621 w 425667"/>
              <a:gd name="connsiteY243" fmla="*/ 98518 h 482688"/>
              <a:gd name="connsiteX244" fmla="*/ 139360 w 425667"/>
              <a:gd name="connsiteY244" fmla="*/ 97328 h 482688"/>
              <a:gd name="connsiteX245" fmla="*/ 139562 w 425667"/>
              <a:gd name="connsiteY245" fmla="*/ 96851 h 482688"/>
              <a:gd name="connsiteX246" fmla="*/ 139024 w 425667"/>
              <a:gd name="connsiteY246" fmla="*/ 96138 h 482688"/>
              <a:gd name="connsiteX247" fmla="*/ 138486 w 425667"/>
              <a:gd name="connsiteY247" fmla="*/ 94948 h 482688"/>
              <a:gd name="connsiteX248" fmla="*/ 138285 w 425667"/>
              <a:gd name="connsiteY248" fmla="*/ 94551 h 482688"/>
              <a:gd name="connsiteX249" fmla="*/ 138217 w 425667"/>
              <a:gd name="connsiteY249" fmla="*/ 93839 h 482688"/>
              <a:gd name="connsiteX250" fmla="*/ 138285 w 425667"/>
              <a:gd name="connsiteY250" fmla="*/ 92884 h 482688"/>
              <a:gd name="connsiteX251" fmla="*/ 138755 w 425667"/>
              <a:gd name="connsiteY251" fmla="*/ 91055 h 482688"/>
              <a:gd name="connsiteX252" fmla="*/ 138957 w 425667"/>
              <a:gd name="connsiteY252" fmla="*/ 90026 h 482688"/>
              <a:gd name="connsiteX253" fmla="*/ 139225 w 425667"/>
              <a:gd name="connsiteY253" fmla="*/ 88514 h 482688"/>
              <a:gd name="connsiteX254" fmla="*/ 139629 w 425667"/>
              <a:gd name="connsiteY254" fmla="*/ 86524 h 482688"/>
              <a:gd name="connsiteX255" fmla="*/ 139898 w 425667"/>
              <a:gd name="connsiteY255" fmla="*/ 84701 h 482688"/>
              <a:gd name="connsiteX256" fmla="*/ 140032 w 425667"/>
              <a:gd name="connsiteY256" fmla="*/ 83747 h 482688"/>
              <a:gd name="connsiteX257" fmla="*/ 140302 w 425667"/>
              <a:gd name="connsiteY257" fmla="*/ 82711 h 482688"/>
              <a:gd name="connsiteX258" fmla="*/ 140436 w 425667"/>
              <a:gd name="connsiteY258" fmla="*/ 81999 h 482688"/>
              <a:gd name="connsiteX259" fmla="*/ 140772 w 425667"/>
              <a:gd name="connsiteY259" fmla="*/ 80735 h 482688"/>
              <a:gd name="connsiteX260" fmla="*/ 141041 w 425667"/>
              <a:gd name="connsiteY260" fmla="*/ 78670 h 482688"/>
              <a:gd name="connsiteX261" fmla="*/ 141445 w 425667"/>
              <a:gd name="connsiteY261" fmla="*/ 76842 h 482688"/>
              <a:gd name="connsiteX262" fmla="*/ 141848 w 425667"/>
              <a:gd name="connsiteY262" fmla="*/ 75336 h 482688"/>
              <a:gd name="connsiteX263" fmla="*/ 142251 w 425667"/>
              <a:gd name="connsiteY263" fmla="*/ 73587 h 482688"/>
              <a:gd name="connsiteX264" fmla="*/ 142655 w 425667"/>
              <a:gd name="connsiteY264" fmla="*/ 72075 h 482688"/>
              <a:gd name="connsiteX265" fmla="*/ 142587 w 425667"/>
              <a:gd name="connsiteY265" fmla="*/ 71201 h 482688"/>
              <a:gd name="connsiteX266" fmla="*/ 142319 w 425667"/>
              <a:gd name="connsiteY266" fmla="*/ 70253 h 482688"/>
              <a:gd name="connsiteX267" fmla="*/ 142587 w 425667"/>
              <a:gd name="connsiteY267" fmla="*/ 68504 h 482688"/>
              <a:gd name="connsiteX268" fmla="*/ 143126 w 425667"/>
              <a:gd name="connsiteY268" fmla="*/ 67153 h 482688"/>
              <a:gd name="connsiteX269" fmla="*/ 144000 w 425667"/>
              <a:gd name="connsiteY269" fmla="*/ 65566 h 482688"/>
              <a:gd name="connsiteX270" fmla="*/ 144940 w 425667"/>
              <a:gd name="connsiteY270" fmla="*/ 64060 h 482688"/>
              <a:gd name="connsiteX271" fmla="*/ 145680 w 425667"/>
              <a:gd name="connsiteY271" fmla="*/ 63267 h 482688"/>
              <a:gd name="connsiteX272" fmla="*/ 147025 w 425667"/>
              <a:gd name="connsiteY272" fmla="*/ 62547 h 482688"/>
              <a:gd name="connsiteX273" fmla="*/ 149109 w 425667"/>
              <a:gd name="connsiteY273" fmla="*/ 62151 h 482688"/>
              <a:gd name="connsiteX274" fmla="*/ 151462 w 425667"/>
              <a:gd name="connsiteY274" fmla="*/ 61761 h 482688"/>
              <a:gd name="connsiteX275" fmla="*/ 152673 w 425667"/>
              <a:gd name="connsiteY275" fmla="*/ 61754 h 482688"/>
              <a:gd name="connsiteX276" fmla="*/ 153614 w 425667"/>
              <a:gd name="connsiteY276" fmla="*/ 61579 h 482688"/>
              <a:gd name="connsiteX277" fmla="*/ 153614 w 425667"/>
              <a:gd name="connsiteY277" fmla="*/ 83747 h 482688"/>
              <a:gd name="connsiteX278" fmla="*/ 179097 w 425667"/>
              <a:gd name="connsiteY278" fmla="*/ 83800 h 482688"/>
              <a:gd name="connsiteX279" fmla="*/ 178827 w 425667"/>
              <a:gd name="connsiteY279" fmla="*/ 83989 h 482688"/>
              <a:gd name="connsiteX280" fmla="*/ 178155 w 425667"/>
              <a:gd name="connsiteY280" fmla="*/ 84701 h 482688"/>
              <a:gd name="connsiteX281" fmla="*/ 178491 w 425667"/>
              <a:gd name="connsiteY281" fmla="*/ 86295 h 482688"/>
              <a:gd name="connsiteX282" fmla="*/ 179029 w 425667"/>
              <a:gd name="connsiteY282" fmla="*/ 88514 h 482688"/>
              <a:gd name="connsiteX283" fmla="*/ 179365 w 425667"/>
              <a:gd name="connsiteY283" fmla="*/ 90262 h 482688"/>
              <a:gd name="connsiteX284" fmla="*/ 179567 w 425667"/>
              <a:gd name="connsiteY284" fmla="*/ 92407 h 482688"/>
              <a:gd name="connsiteX285" fmla="*/ 179634 w 425667"/>
              <a:gd name="connsiteY285" fmla="*/ 94074 h 482688"/>
              <a:gd name="connsiteX286" fmla="*/ 179365 w 425667"/>
              <a:gd name="connsiteY286" fmla="*/ 95741 h 482688"/>
              <a:gd name="connsiteX287" fmla="*/ 179097 w 425667"/>
              <a:gd name="connsiteY287" fmla="*/ 96696 h 482688"/>
              <a:gd name="connsiteX288" fmla="*/ 178290 w 425667"/>
              <a:gd name="connsiteY288" fmla="*/ 96535 h 482688"/>
              <a:gd name="connsiteX289" fmla="*/ 177416 w 425667"/>
              <a:gd name="connsiteY289" fmla="*/ 96535 h 482688"/>
              <a:gd name="connsiteX290" fmla="*/ 176339 w 425667"/>
              <a:gd name="connsiteY290" fmla="*/ 98673 h 482688"/>
              <a:gd name="connsiteX291" fmla="*/ 175533 w 425667"/>
              <a:gd name="connsiteY291" fmla="*/ 99789 h 482688"/>
              <a:gd name="connsiteX292" fmla="*/ 174995 w 425667"/>
              <a:gd name="connsiteY292" fmla="*/ 101853 h 482688"/>
              <a:gd name="connsiteX293" fmla="*/ 174726 w 425667"/>
              <a:gd name="connsiteY293" fmla="*/ 102727 h 482688"/>
              <a:gd name="connsiteX294" fmla="*/ 174592 w 425667"/>
              <a:gd name="connsiteY294" fmla="*/ 104953 h 482688"/>
              <a:gd name="connsiteX295" fmla="*/ 174524 w 425667"/>
              <a:gd name="connsiteY295" fmla="*/ 106465 h 482688"/>
              <a:gd name="connsiteX296" fmla="*/ 174457 w 425667"/>
              <a:gd name="connsiteY296" fmla="*/ 108288 h 482688"/>
              <a:gd name="connsiteX297" fmla="*/ 174592 w 425667"/>
              <a:gd name="connsiteY297" fmla="*/ 110352 h 482688"/>
              <a:gd name="connsiteX298" fmla="*/ 174592 w 425667"/>
              <a:gd name="connsiteY298" fmla="*/ 112019 h 482688"/>
              <a:gd name="connsiteX299" fmla="*/ 174659 w 425667"/>
              <a:gd name="connsiteY299" fmla="*/ 113767 h 482688"/>
              <a:gd name="connsiteX300" fmla="*/ 174793 w 425667"/>
              <a:gd name="connsiteY300" fmla="*/ 115354 h 482688"/>
              <a:gd name="connsiteX301" fmla="*/ 174995 w 425667"/>
              <a:gd name="connsiteY301" fmla="*/ 116786 h 482688"/>
              <a:gd name="connsiteX302" fmla="*/ 175533 w 425667"/>
              <a:gd name="connsiteY302" fmla="*/ 118138 h 482688"/>
              <a:gd name="connsiteX303" fmla="*/ 176003 w 425667"/>
              <a:gd name="connsiteY303" fmla="*/ 119328 h 482688"/>
              <a:gd name="connsiteX304" fmla="*/ 176743 w 425667"/>
              <a:gd name="connsiteY304" fmla="*/ 120040 h 482688"/>
              <a:gd name="connsiteX305" fmla="*/ 177348 w 425667"/>
              <a:gd name="connsiteY305" fmla="*/ 120195 h 482688"/>
              <a:gd name="connsiteX306" fmla="*/ 178222 w 425667"/>
              <a:gd name="connsiteY306" fmla="*/ 119805 h 482688"/>
              <a:gd name="connsiteX307" fmla="*/ 178894 w 425667"/>
              <a:gd name="connsiteY307" fmla="*/ 119166 h 482688"/>
              <a:gd name="connsiteX308" fmla="*/ 179433 w 425667"/>
              <a:gd name="connsiteY308" fmla="*/ 118689 h 482688"/>
              <a:gd name="connsiteX309" fmla="*/ 179836 w 425667"/>
              <a:gd name="connsiteY309" fmla="*/ 118211 h 482688"/>
              <a:gd name="connsiteX310" fmla="*/ 179970 w 425667"/>
              <a:gd name="connsiteY310" fmla="*/ 117734 h 482688"/>
              <a:gd name="connsiteX311" fmla="*/ 179769 w 425667"/>
              <a:gd name="connsiteY311" fmla="*/ 117418 h 482688"/>
              <a:gd name="connsiteX312" fmla="*/ 179365 w 425667"/>
              <a:gd name="connsiteY312" fmla="*/ 116941 h 482688"/>
              <a:gd name="connsiteX313" fmla="*/ 179433 w 425667"/>
              <a:gd name="connsiteY313" fmla="*/ 116389 h 482688"/>
              <a:gd name="connsiteX314" fmla="*/ 179836 w 425667"/>
              <a:gd name="connsiteY314" fmla="*/ 116067 h 482688"/>
              <a:gd name="connsiteX315" fmla="*/ 180307 w 425667"/>
              <a:gd name="connsiteY315" fmla="*/ 115912 h 482688"/>
              <a:gd name="connsiteX316" fmla="*/ 180441 w 425667"/>
              <a:gd name="connsiteY316" fmla="*/ 115435 h 482688"/>
              <a:gd name="connsiteX317" fmla="*/ 180374 w 425667"/>
              <a:gd name="connsiteY317" fmla="*/ 114877 h 482688"/>
              <a:gd name="connsiteX318" fmla="*/ 180307 w 425667"/>
              <a:gd name="connsiteY318" fmla="*/ 114164 h 482688"/>
              <a:gd name="connsiteX319" fmla="*/ 180441 w 425667"/>
              <a:gd name="connsiteY319" fmla="*/ 113767 h 482688"/>
              <a:gd name="connsiteX320" fmla="*/ 180844 w 425667"/>
              <a:gd name="connsiteY320" fmla="*/ 113445 h 482688"/>
              <a:gd name="connsiteX321" fmla="*/ 181046 w 425667"/>
              <a:gd name="connsiteY321" fmla="*/ 113525 h 482688"/>
              <a:gd name="connsiteX322" fmla="*/ 181248 w 425667"/>
              <a:gd name="connsiteY322" fmla="*/ 113841 h 482688"/>
              <a:gd name="connsiteX323" fmla="*/ 181450 w 425667"/>
              <a:gd name="connsiteY323" fmla="*/ 114487 h 482688"/>
              <a:gd name="connsiteX324" fmla="*/ 181315 w 425667"/>
              <a:gd name="connsiteY324" fmla="*/ 114951 h 482688"/>
              <a:gd name="connsiteX325" fmla="*/ 181584 w 425667"/>
              <a:gd name="connsiteY325" fmla="*/ 115596 h 482688"/>
              <a:gd name="connsiteX326" fmla="*/ 181920 w 425667"/>
              <a:gd name="connsiteY326" fmla="*/ 116154 h 482688"/>
              <a:gd name="connsiteX327" fmla="*/ 182189 w 425667"/>
              <a:gd name="connsiteY327" fmla="*/ 116867 h 482688"/>
              <a:gd name="connsiteX328" fmla="*/ 182525 w 425667"/>
              <a:gd name="connsiteY328" fmla="*/ 117183 h 482688"/>
              <a:gd name="connsiteX329" fmla="*/ 183668 w 425667"/>
              <a:gd name="connsiteY329" fmla="*/ 116860 h 482688"/>
              <a:gd name="connsiteX330" fmla="*/ 184206 w 425667"/>
              <a:gd name="connsiteY330" fmla="*/ 115435 h 482688"/>
              <a:gd name="connsiteX331" fmla="*/ 184677 w 425667"/>
              <a:gd name="connsiteY331" fmla="*/ 113687 h 482688"/>
              <a:gd name="connsiteX332" fmla="*/ 185148 w 425667"/>
              <a:gd name="connsiteY332" fmla="*/ 110674 h 482688"/>
              <a:gd name="connsiteX333" fmla="*/ 185484 w 425667"/>
              <a:gd name="connsiteY333" fmla="*/ 109962 h 482688"/>
              <a:gd name="connsiteX334" fmla="*/ 186290 w 425667"/>
              <a:gd name="connsiteY334" fmla="*/ 109242 h 482688"/>
              <a:gd name="connsiteX335" fmla="*/ 187030 w 425667"/>
              <a:gd name="connsiteY335" fmla="*/ 108368 h 482688"/>
              <a:gd name="connsiteX336" fmla="*/ 187837 w 425667"/>
              <a:gd name="connsiteY336" fmla="*/ 108046 h 482688"/>
              <a:gd name="connsiteX337" fmla="*/ 189518 w 425667"/>
              <a:gd name="connsiteY337" fmla="*/ 107736 h 482688"/>
              <a:gd name="connsiteX338" fmla="*/ 191131 w 425667"/>
              <a:gd name="connsiteY338" fmla="*/ 107575 h 482688"/>
              <a:gd name="connsiteX339" fmla="*/ 192207 w 425667"/>
              <a:gd name="connsiteY339" fmla="*/ 107487 h 482688"/>
              <a:gd name="connsiteX340" fmla="*/ 193283 w 425667"/>
              <a:gd name="connsiteY340" fmla="*/ 106862 h 482688"/>
              <a:gd name="connsiteX341" fmla="*/ 193821 w 425667"/>
              <a:gd name="connsiteY341" fmla="*/ 106304 h 482688"/>
              <a:gd name="connsiteX342" fmla="*/ 193955 w 425667"/>
              <a:gd name="connsiteY342" fmla="*/ 105908 h 482688"/>
              <a:gd name="connsiteX343" fmla="*/ 193417 w 425667"/>
              <a:gd name="connsiteY343" fmla="*/ 105114 h 482688"/>
              <a:gd name="connsiteX344" fmla="*/ 192745 w 425667"/>
              <a:gd name="connsiteY344" fmla="*/ 104798 h 482688"/>
              <a:gd name="connsiteX345" fmla="*/ 192274 w 425667"/>
              <a:gd name="connsiteY345" fmla="*/ 104240 h 482688"/>
              <a:gd name="connsiteX346" fmla="*/ 192207 w 425667"/>
              <a:gd name="connsiteY346" fmla="*/ 103211 h 482688"/>
              <a:gd name="connsiteX347" fmla="*/ 191131 w 425667"/>
              <a:gd name="connsiteY347" fmla="*/ 103124 h 482688"/>
              <a:gd name="connsiteX348" fmla="*/ 190459 w 425667"/>
              <a:gd name="connsiteY348" fmla="*/ 103124 h 482688"/>
              <a:gd name="connsiteX349" fmla="*/ 189921 w 425667"/>
              <a:gd name="connsiteY349" fmla="*/ 102889 h 482688"/>
              <a:gd name="connsiteX350" fmla="*/ 189652 w 425667"/>
              <a:gd name="connsiteY350" fmla="*/ 102176 h 482688"/>
              <a:gd name="connsiteX351" fmla="*/ 190123 w 425667"/>
              <a:gd name="connsiteY351" fmla="*/ 101060 h 482688"/>
              <a:gd name="connsiteX352" fmla="*/ 190392 w 425667"/>
              <a:gd name="connsiteY352" fmla="*/ 100266 h 482688"/>
              <a:gd name="connsiteX353" fmla="*/ 190257 w 425667"/>
              <a:gd name="connsiteY353" fmla="*/ 99634 h 482688"/>
              <a:gd name="connsiteX354" fmla="*/ 189182 w 425667"/>
              <a:gd name="connsiteY354" fmla="*/ 99318 h 482688"/>
              <a:gd name="connsiteX355" fmla="*/ 188375 w 425667"/>
              <a:gd name="connsiteY355" fmla="*/ 99318 h 482688"/>
              <a:gd name="connsiteX356" fmla="*/ 188240 w 425667"/>
              <a:gd name="connsiteY356" fmla="*/ 99002 h 482688"/>
              <a:gd name="connsiteX357" fmla="*/ 188509 w 425667"/>
              <a:gd name="connsiteY357" fmla="*/ 97967 h 482688"/>
              <a:gd name="connsiteX358" fmla="*/ 189114 w 425667"/>
              <a:gd name="connsiteY358" fmla="*/ 97093 h 482688"/>
              <a:gd name="connsiteX359" fmla="*/ 189720 w 425667"/>
              <a:gd name="connsiteY359" fmla="*/ 96454 h 482688"/>
              <a:gd name="connsiteX360" fmla="*/ 190392 w 425667"/>
              <a:gd name="connsiteY360" fmla="*/ 95661 h 482688"/>
              <a:gd name="connsiteX361" fmla="*/ 190997 w 425667"/>
              <a:gd name="connsiteY361" fmla="*/ 94471 h 482688"/>
              <a:gd name="connsiteX362" fmla="*/ 191400 w 425667"/>
              <a:gd name="connsiteY362" fmla="*/ 93677 h 482688"/>
              <a:gd name="connsiteX363" fmla="*/ 192207 w 425667"/>
              <a:gd name="connsiteY363" fmla="*/ 93758 h 482688"/>
              <a:gd name="connsiteX364" fmla="*/ 192745 w 425667"/>
              <a:gd name="connsiteY364" fmla="*/ 94397 h 482688"/>
              <a:gd name="connsiteX365" fmla="*/ 192947 w 425667"/>
              <a:gd name="connsiteY365" fmla="*/ 95271 h 482688"/>
              <a:gd name="connsiteX366" fmla="*/ 193148 w 425667"/>
              <a:gd name="connsiteY366" fmla="*/ 96380 h 482688"/>
              <a:gd name="connsiteX367" fmla="*/ 194090 w 425667"/>
              <a:gd name="connsiteY367" fmla="*/ 96851 h 482688"/>
              <a:gd name="connsiteX368" fmla="*/ 195165 w 425667"/>
              <a:gd name="connsiteY368" fmla="*/ 96616 h 482688"/>
              <a:gd name="connsiteX369" fmla="*/ 196039 w 425667"/>
              <a:gd name="connsiteY369" fmla="*/ 97100 h 482688"/>
              <a:gd name="connsiteX370" fmla="*/ 196107 w 425667"/>
              <a:gd name="connsiteY370" fmla="*/ 97812 h 482688"/>
              <a:gd name="connsiteX371" fmla="*/ 196375 w 425667"/>
              <a:gd name="connsiteY371" fmla="*/ 99083 h 482688"/>
              <a:gd name="connsiteX372" fmla="*/ 197452 w 425667"/>
              <a:gd name="connsiteY372" fmla="*/ 99715 h 482688"/>
              <a:gd name="connsiteX373" fmla="*/ 198191 w 425667"/>
              <a:gd name="connsiteY373" fmla="*/ 99715 h 482688"/>
              <a:gd name="connsiteX374" fmla="*/ 198729 w 425667"/>
              <a:gd name="connsiteY374" fmla="*/ 99708 h 482688"/>
              <a:gd name="connsiteX375" fmla="*/ 198863 w 425667"/>
              <a:gd name="connsiteY375" fmla="*/ 100898 h 482688"/>
              <a:gd name="connsiteX376" fmla="*/ 198259 w 425667"/>
              <a:gd name="connsiteY376" fmla="*/ 102573 h 482688"/>
              <a:gd name="connsiteX377" fmla="*/ 198124 w 425667"/>
              <a:gd name="connsiteY377" fmla="*/ 103601 h 482688"/>
              <a:gd name="connsiteX378" fmla="*/ 197452 w 425667"/>
              <a:gd name="connsiteY378" fmla="*/ 104005 h 482688"/>
              <a:gd name="connsiteX379" fmla="*/ 196846 w 425667"/>
              <a:gd name="connsiteY379" fmla="*/ 104556 h 482688"/>
              <a:gd name="connsiteX380" fmla="*/ 196914 w 425667"/>
              <a:gd name="connsiteY380" fmla="*/ 105827 h 482688"/>
              <a:gd name="connsiteX381" fmla="*/ 196443 w 425667"/>
              <a:gd name="connsiteY381" fmla="*/ 106385 h 482688"/>
              <a:gd name="connsiteX382" fmla="*/ 195972 w 425667"/>
              <a:gd name="connsiteY382" fmla="*/ 106539 h 482688"/>
              <a:gd name="connsiteX383" fmla="*/ 195367 w 425667"/>
              <a:gd name="connsiteY383" fmla="*/ 107098 h 482688"/>
              <a:gd name="connsiteX384" fmla="*/ 195838 w 425667"/>
              <a:gd name="connsiteY384" fmla="*/ 108207 h 482688"/>
              <a:gd name="connsiteX385" fmla="*/ 196846 w 425667"/>
              <a:gd name="connsiteY385" fmla="*/ 109162 h 482688"/>
              <a:gd name="connsiteX386" fmla="*/ 197788 w 425667"/>
              <a:gd name="connsiteY386" fmla="*/ 110829 h 482688"/>
              <a:gd name="connsiteX387" fmla="*/ 197720 w 425667"/>
              <a:gd name="connsiteY387" fmla="*/ 113290 h 482688"/>
              <a:gd name="connsiteX388" fmla="*/ 197452 w 425667"/>
              <a:gd name="connsiteY388" fmla="*/ 115596 h 482688"/>
              <a:gd name="connsiteX389" fmla="*/ 197452 w 425667"/>
              <a:gd name="connsiteY389" fmla="*/ 117822 h 482688"/>
              <a:gd name="connsiteX390" fmla="*/ 197317 w 425667"/>
              <a:gd name="connsiteY390" fmla="*/ 119489 h 482688"/>
              <a:gd name="connsiteX391" fmla="*/ 197182 w 425667"/>
              <a:gd name="connsiteY391" fmla="*/ 121076 h 482688"/>
              <a:gd name="connsiteX392" fmla="*/ 197048 w 425667"/>
              <a:gd name="connsiteY392" fmla="*/ 121788 h 482688"/>
              <a:gd name="connsiteX393" fmla="*/ 196510 w 425667"/>
              <a:gd name="connsiteY393" fmla="*/ 121782 h 482688"/>
              <a:gd name="connsiteX394" fmla="*/ 195636 w 425667"/>
              <a:gd name="connsiteY394" fmla="*/ 121788 h 482688"/>
              <a:gd name="connsiteX395" fmla="*/ 194628 w 425667"/>
              <a:gd name="connsiteY395" fmla="*/ 122266 h 482688"/>
              <a:gd name="connsiteX396" fmla="*/ 193754 w 425667"/>
              <a:gd name="connsiteY396" fmla="*/ 123456 h 482688"/>
              <a:gd name="connsiteX397" fmla="*/ 193283 w 425667"/>
              <a:gd name="connsiteY397" fmla="*/ 124807 h 482688"/>
              <a:gd name="connsiteX398" fmla="*/ 193014 w 425667"/>
              <a:gd name="connsiteY398" fmla="*/ 126549 h 482688"/>
              <a:gd name="connsiteX399" fmla="*/ 193552 w 425667"/>
              <a:gd name="connsiteY399" fmla="*/ 128142 h 482688"/>
              <a:gd name="connsiteX400" fmla="*/ 194224 w 425667"/>
              <a:gd name="connsiteY400" fmla="*/ 129890 h 482688"/>
              <a:gd name="connsiteX401" fmla="*/ 194291 w 425667"/>
              <a:gd name="connsiteY401" fmla="*/ 131322 h 482688"/>
              <a:gd name="connsiteX402" fmla="*/ 194090 w 425667"/>
              <a:gd name="connsiteY402" fmla="*/ 132748 h 482688"/>
              <a:gd name="connsiteX403" fmla="*/ 193216 w 425667"/>
              <a:gd name="connsiteY403" fmla="*/ 133534 h 482688"/>
              <a:gd name="connsiteX404" fmla="*/ 191871 w 425667"/>
              <a:gd name="connsiteY404" fmla="*/ 134570 h 482688"/>
              <a:gd name="connsiteX405" fmla="*/ 190056 w 425667"/>
              <a:gd name="connsiteY405" fmla="*/ 136641 h 482688"/>
              <a:gd name="connsiteX406" fmla="*/ 189114 w 425667"/>
              <a:gd name="connsiteY406" fmla="*/ 137589 h 482688"/>
              <a:gd name="connsiteX407" fmla="*/ 188375 w 425667"/>
              <a:gd name="connsiteY407" fmla="*/ 138544 h 482688"/>
              <a:gd name="connsiteX408" fmla="*/ 187904 w 425667"/>
              <a:gd name="connsiteY408" fmla="*/ 139337 h 482688"/>
              <a:gd name="connsiteX409" fmla="*/ 187501 w 425667"/>
              <a:gd name="connsiteY409" fmla="*/ 140446 h 482688"/>
              <a:gd name="connsiteX410" fmla="*/ 187433 w 425667"/>
              <a:gd name="connsiteY410" fmla="*/ 141401 h 482688"/>
              <a:gd name="connsiteX411" fmla="*/ 187702 w 425667"/>
              <a:gd name="connsiteY411" fmla="*/ 142752 h 482688"/>
              <a:gd name="connsiteX412" fmla="*/ 188039 w 425667"/>
              <a:gd name="connsiteY412" fmla="*/ 143230 h 482688"/>
              <a:gd name="connsiteX413" fmla="*/ 189182 w 425667"/>
              <a:gd name="connsiteY413" fmla="*/ 143465 h 482688"/>
              <a:gd name="connsiteX414" fmla="*/ 189921 w 425667"/>
              <a:gd name="connsiteY414" fmla="*/ 143075 h 482688"/>
              <a:gd name="connsiteX415" fmla="*/ 190527 w 425667"/>
              <a:gd name="connsiteY415" fmla="*/ 142994 h 482688"/>
              <a:gd name="connsiteX416" fmla="*/ 192207 w 425667"/>
              <a:gd name="connsiteY416" fmla="*/ 142672 h 482688"/>
              <a:gd name="connsiteX417" fmla="*/ 192880 w 425667"/>
              <a:gd name="connsiteY417" fmla="*/ 142826 h 482688"/>
              <a:gd name="connsiteX418" fmla="*/ 193619 w 425667"/>
              <a:gd name="connsiteY418" fmla="*/ 143458 h 482688"/>
              <a:gd name="connsiteX419" fmla="*/ 194022 w 425667"/>
              <a:gd name="connsiteY419" fmla="*/ 144346 h 482688"/>
              <a:gd name="connsiteX420" fmla="*/ 193754 w 425667"/>
              <a:gd name="connsiteY420" fmla="*/ 145926 h 482688"/>
              <a:gd name="connsiteX421" fmla="*/ 193484 w 425667"/>
              <a:gd name="connsiteY421" fmla="*/ 147197 h 482688"/>
              <a:gd name="connsiteX422" fmla="*/ 193484 w 425667"/>
              <a:gd name="connsiteY422" fmla="*/ 147674 h 482688"/>
              <a:gd name="connsiteX423" fmla="*/ 193754 w 425667"/>
              <a:gd name="connsiteY423" fmla="*/ 148467 h 482688"/>
              <a:gd name="connsiteX424" fmla="*/ 194493 w 425667"/>
              <a:gd name="connsiteY424" fmla="*/ 148709 h 482688"/>
              <a:gd name="connsiteX425" fmla="*/ 195367 w 425667"/>
              <a:gd name="connsiteY425" fmla="*/ 148945 h 482688"/>
              <a:gd name="connsiteX426" fmla="*/ 196375 w 425667"/>
              <a:gd name="connsiteY426" fmla="*/ 149180 h 482688"/>
              <a:gd name="connsiteX427" fmla="*/ 197182 w 425667"/>
              <a:gd name="connsiteY427" fmla="*/ 148467 h 482688"/>
              <a:gd name="connsiteX428" fmla="*/ 197250 w 425667"/>
              <a:gd name="connsiteY428" fmla="*/ 147909 h 482688"/>
              <a:gd name="connsiteX429" fmla="*/ 197317 w 425667"/>
              <a:gd name="connsiteY429" fmla="*/ 147432 h 482688"/>
              <a:gd name="connsiteX430" fmla="*/ 197317 w 425667"/>
              <a:gd name="connsiteY430" fmla="*/ 146161 h 482688"/>
              <a:gd name="connsiteX431" fmla="*/ 197384 w 425667"/>
              <a:gd name="connsiteY431" fmla="*/ 145684 h 482688"/>
              <a:gd name="connsiteX432" fmla="*/ 197452 w 425667"/>
              <a:gd name="connsiteY432" fmla="*/ 158163 h 482688"/>
              <a:gd name="connsiteX433" fmla="*/ 159531 w 425667"/>
              <a:gd name="connsiteY433" fmla="*/ 158250 h 482688"/>
              <a:gd name="connsiteX434" fmla="*/ 159598 w 425667"/>
              <a:gd name="connsiteY434" fmla="*/ 195008 h 482688"/>
              <a:gd name="connsiteX435" fmla="*/ 197519 w 425667"/>
              <a:gd name="connsiteY435" fmla="*/ 194920 h 482688"/>
              <a:gd name="connsiteX436" fmla="*/ 197586 w 425667"/>
              <a:gd name="connsiteY436" fmla="*/ 231691 h 482688"/>
              <a:gd name="connsiteX437" fmla="*/ 235574 w 425667"/>
              <a:gd name="connsiteY437" fmla="*/ 231604 h 482688"/>
              <a:gd name="connsiteX438" fmla="*/ 235641 w 425667"/>
              <a:gd name="connsiteY438" fmla="*/ 268375 h 482688"/>
              <a:gd name="connsiteX439" fmla="*/ 273562 w 425667"/>
              <a:gd name="connsiteY439" fmla="*/ 268281 h 482688"/>
              <a:gd name="connsiteX440" fmla="*/ 273764 w 425667"/>
              <a:gd name="connsiteY440" fmla="*/ 341809 h 482688"/>
              <a:gd name="connsiteX441" fmla="*/ 311684 w 425667"/>
              <a:gd name="connsiteY441" fmla="*/ 341715 h 482688"/>
              <a:gd name="connsiteX442" fmla="*/ 311819 w 425667"/>
              <a:gd name="connsiteY442" fmla="*/ 378486 h 482688"/>
              <a:gd name="connsiteX443" fmla="*/ 349740 w 425667"/>
              <a:gd name="connsiteY443" fmla="*/ 378385 h 482688"/>
              <a:gd name="connsiteX444" fmla="*/ 349807 w 425667"/>
              <a:gd name="connsiteY444" fmla="*/ 415143 h 482688"/>
              <a:gd name="connsiteX445" fmla="*/ 387794 w 425667"/>
              <a:gd name="connsiteY445" fmla="*/ 415042 h 482688"/>
              <a:gd name="connsiteX446" fmla="*/ 387862 w 425667"/>
              <a:gd name="connsiteY446" fmla="*/ 451813 h 482688"/>
              <a:gd name="connsiteX447" fmla="*/ 413209 w 425667"/>
              <a:gd name="connsiteY447" fmla="*/ 451746 h 482688"/>
              <a:gd name="connsiteX448" fmla="*/ 416369 w 425667"/>
              <a:gd name="connsiteY448" fmla="*/ 459128 h 482688"/>
              <a:gd name="connsiteX449" fmla="*/ 426052 w 425667"/>
              <a:gd name="connsiteY449" fmla="*/ 464803 h 482688"/>
              <a:gd name="connsiteX450" fmla="*/ 425850 w 425667"/>
              <a:gd name="connsiteY450" fmla="*/ 482109 h 482688"/>
              <a:gd name="connsiteX451" fmla="*/ 357740 w 425667"/>
              <a:gd name="connsiteY451" fmla="*/ 483057 h 482688"/>
              <a:gd name="connsiteX452" fmla="*/ 322576 w 425667"/>
              <a:gd name="connsiteY452" fmla="*/ 482506 h 482688"/>
              <a:gd name="connsiteX453" fmla="*/ 322105 w 425667"/>
              <a:gd name="connsiteY453" fmla="*/ 449782 h 482688"/>
              <a:gd name="connsiteX454" fmla="*/ 290169 w 425667"/>
              <a:gd name="connsiteY454" fmla="*/ 449285 h 482688"/>
              <a:gd name="connsiteX455" fmla="*/ 289699 w 425667"/>
              <a:gd name="connsiteY455" fmla="*/ 416568 h 482688"/>
              <a:gd name="connsiteX456" fmla="*/ 257829 w 425667"/>
              <a:gd name="connsiteY456" fmla="*/ 416071 h 482688"/>
              <a:gd name="connsiteX457" fmla="*/ 257426 w 425667"/>
              <a:gd name="connsiteY457" fmla="*/ 389997 h 482688"/>
              <a:gd name="connsiteX458" fmla="*/ 257291 w 425667"/>
              <a:gd name="connsiteY458" fmla="*/ 387912 h 482688"/>
              <a:gd name="connsiteX459" fmla="*/ 256619 w 425667"/>
              <a:gd name="connsiteY459" fmla="*/ 375434 h 482688"/>
              <a:gd name="connsiteX460" fmla="*/ 256887 w 425667"/>
              <a:gd name="connsiteY460" fmla="*/ 356514 h 482688"/>
              <a:gd name="connsiteX461" fmla="*/ 205856 w 425667"/>
              <a:gd name="connsiteY461" fmla="*/ 356406 h 482688"/>
              <a:gd name="connsiteX462" fmla="*/ 205788 w 425667"/>
              <a:gd name="connsiteY462" fmla="*/ 416111 h 482688"/>
              <a:gd name="connsiteX463" fmla="*/ 160338 w 425667"/>
              <a:gd name="connsiteY463" fmla="*/ 416131 h 482688"/>
              <a:gd name="connsiteX464" fmla="*/ 160405 w 425667"/>
              <a:gd name="connsiteY464" fmla="*/ 405676 h 482688"/>
              <a:gd name="connsiteX465" fmla="*/ 143394 w 425667"/>
              <a:gd name="connsiteY465" fmla="*/ 405999 h 482688"/>
              <a:gd name="connsiteX466" fmla="*/ 143663 w 425667"/>
              <a:gd name="connsiteY466" fmla="*/ 372079 h 482688"/>
              <a:gd name="connsiteX467" fmla="*/ 144201 w 425667"/>
              <a:gd name="connsiteY467" fmla="*/ 330547 h 482688"/>
              <a:gd name="connsiteX468" fmla="*/ 113609 w 425667"/>
              <a:gd name="connsiteY468" fmla="*/ 330951 h 482688"/>
              <a:gd name="connsiteX469" fmla="*/ 113609 w 425667"/>
              <a:gd name="connsiteY469" fmla="*/ 321618 h 482688"/>
              <a:gd name="connsiteX470" fmla="*/ 113609 w 425667"/>
              <a:gd name="connsiteY470" fmla="*/ 259480 h 482688"/>
              <a:gd name="connsiteX471" fmla="*/ 94044 w 425667"/>
              <a:gd name="connsiteY471" fmla="*/ 259258 h 482688"/>
              <a:gd name="connsiteX472" fmla="*/ 93775 w 425667"/>
              <a:gd name="connsiteY472" fmla="*/ 259634 h 482688"/>
              <a:gd name="connsiteX473" fmla="*/ 94447 w 425667"/>
              <a:gd name="connsiteY473" fmla="*/ 259802 h 482688"/>
              <a:gd name="connsiteX474" fmla="*/ 95254 w 425667"/>
              <a:gd name="connsiteY474" fmla="*/ 260434 h 482688"/>
              <a:gd name="connsiteX475" fmla="*/ 95052 w 425667"/>
              <a:gd name="connsiteY475" fmla="*/ 261389 h 482688"/>
              <a:gd name="connsiteX476" fmla="*/ 93438 w 425667"/>
              <a:gd name="connsiteY476" fmla="*/ 263366 h 482688"/>
              <a:gd name="connsiteX477" fmla="*/ 92430 w 425667"/>
              <a:gd name="connsiteY477" fmla="*/ 264643 h 482688"/>
              <a:gd name="connsiteX478" fmla="*/ 91220 w 425667"/>
              <a:gd name="connsiteY478" fmla="*/ 266075 h 482688"/>
              <a:gd name="connsiteX479" fmla="*/ 89875 w 425667"/>
              <a:gd name="connsiteY479" fmla="*/ 268140 h 482688"/>
              <a:gd name="connsiteX480" fmla="*/ 89068 w 425667"/>
              <a:gd name="connsiteY480" fmla="*/ 270439 h 482688"/>
              <a:gd name="connsiteX481" fmla="*/ 88665 w 425667"/>
              <a:gd name="connsiteY481" fmla="*/ 273135 h 482688"/>
              <a:gd name="connsiteX482" fmla="*/ 87858 w 425667"/>
              <a:gd name="connsiteY482" fmla="*/ 276154 h 482688"/>
              <a:gd name="connsiteX483" fmla="*/ 86917 w 425667"/>
              <a:gd name="connsiteY483" fmla="*/ 278225 h 482688"/>
              <a:gd name="connsiteX484" fmla="*/ 85572 w 425667"/>
              <a:gd name="connsiteY484" fmla="*/ 278696 h 482688"/>
              <a:gd name="connsiteX485" fmla="*/ 84227 w 425667"/>
              <a:gd name="connsiteY485" fmla="*/ 278534 h 482688"/>
              <a:gd name="connsiteX486" fmla="*/ 82950 w 425667"/>
              <a:gd name="connsiteY486" fmla="*/ 277747 h 482688"/>
              <a:gd name="connsiteX487" fmla="*/ 81605 w 425667"/>
              <a:gd name="connsiteY487" fmla="*/ 276241 h 482688"/>
              <a:gd name="connsiteX488" fmla="*/ 81605 w 425667"/>
              <a:gd name="connsiteY488" fmla="*/ 275287 h 482688"/>
              <a:gd name="connsiteX489" fmla="*/ 81605 w 425667"/>
              <a:gd name="connsiteY489" fmla="*/ 275233 h 482688"/>
              <a:gd name="connsiteX490" fmla="*/ 81605 w 425667"/>
              <a:gd name="connsiteY490" fmla="*/ 289493 h 482688"/>
              <a:gd name="connsiteX491" fmla="*/ 51887 w 425667"/>
              <a:gd name="connsiteY491" fmla="*/ 289581 h 482688"/>
              <a:gd name="connsiteX492" fmla="*/ 51618 w 425667"/>
              <a:gd name="connsiteY492" fmla="*/ 308709 h 482688"/>
              <a:gd name="connsiteX493" fmla="*/ 20017 w 425667"/>
              <a:gd name="connsiteY493" fmla="*/ 308951 h 482688"/>
              <a:gd name="connsiteX494" fmla="*/ 19547 w 425667"/>
              <a:gd name="connsiteY494" fmla="*/ 301051 h 482688"/>
              <a:gd name="connsiteX495" fmla="*/ 9664 w 425667"/>
              <a:gd name="connsiteY495" fmla="*/ 300534 h 482688"/>
              <a:gd name="connsiteX496" fmla="*/ 10134 w 425667"/>
              <a:gd name="connsiteY496" fmla="*/ 268536 h 482688"/>
              <a:gd name="connsiteX497" fmla="*/ 385 w 425667"/>
              <a:gd name="connsiteY497" fmla="*/ 268529 h 482688"/>
              <a:gd name="connsiteX498" fmla="*/ 1393 w 425667"/>
              <a:gd name="connsiteY498" fmla="*/ 240351 h 482688"/>
              <a:gd name="connsiteX499" fmla="*/ 3007 w 425667"/>
              <a:gd name="connsiteY499" fmla="*/ 212233 h 482688"/>
              <a:gd name="connsiteX500" fmla="*/ 3007 w 425667"/>
              <a:gd name="connsiteY500" fmla="*/ 205409 h 482688"/>
              <a:gd name="connsiteX501" fmla="*/ 7780 w 425667"/>
              <a:gd name="connsiteY501" fmla="*/ 205483 h 482688"/>
              <a:gd name="connsiteX502" fmla="*/ 7915 w 425667"/>
              <a:gd name="connsiteY502" fmla="*/ 191599 h 482688"/>
              <a:gd name="connsiteX503" fmla="*/ 8117 w 425667"/>
              <a:gd name="connsiteY503" fmla="*/ 172612 h 482688"/>
              <a:gd name="connsiteX504" fmla="*/ 8453 w 425667"/>
              <a:gd name="connsiteY504" fmla="*/ 148736 h 482688"/>
              <a:gd name="connsiteX505" fmla="*/ 47046 w 425667"/>
              <a:gd name="connsiteY505" fmla="*/ 148750 h 482688"/>
              <a:gd name="connsiteX506" fmla="*/ 81067 w 425667"/>
              <a:gd name="connsiteY506" fmla="*/ 148743 h 482688"/>
              <a:gd name="connsiteX507" fmla="*/ 81067 w 425667"/>
              <a:gd name="connsiteY507" fmla="*/ 115663 h 482688"/>
              <a:gd name="connsiteX508" fmla="*/ 81067 w 425667"/>
              <a:gd name="connsiteY508" fmla="*/ 83592 h 482688"/>
              <a:gd name="connsiteX509" fmla="*/ 47315 w 425667"/>
              <a:gd name="connsiteY509" fmla="*/ 83532 h 482688"/>
              <a:gd name="connsiteX510" fmla="*/ 47315 w 425667"/>
              <a:gd name="connsiteY510" fmla="*/ 77178 h 482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Lst>
            <a:rect l="l" t="t" r="r" b="b"/>
            <a:pathLst>
              <a:path w="425667" h="482688">
                <a:moveTo>
                  <a:pt x="47315" y="77178"/>
                </a:moveTo>
                <a:lnTo>
                  <a:pt x="48256" y="77238"/>
                </a:lnTo>
                <a:lnTo>
                  <a:pt x="49601" y="77474"/>
                </a:lnTo>
                <a:lnTo>
                  <a:pt x="50475" y="77393"/>
                </a:lnTo>
                <a:lnTo>
                  <a:pt x="51215" y="76210"/>
                </a:lnTo>
                <a:lnTo>
                  <a:pt x="51483" y="74784"/>
                </a:lnTo>
                <a:lnTo>
                  <a:pt x="51686" y="74146"/>
                </a:lnTo>
                <a:lnTo>
                  <a:pt x="51820" y="72397"/>
                </a:lnTo>
                <a:lnTo>
                  <a:pt x="51483" y="71288"/>
                </a:lnTo>
                <a:lnTo>
                  <a:pt x="51349" y="70730"/>
                </a:lnTo>
                <a:lnTo>
                  <a:pt x="50341" y="69056"/>
                </a:lnTo>
                <a:lnTo>
                  <a:pt x="49198" y="67792"/>
                </a:lnTo>
                <a:lnTo>
                  <a:pt x="48592" y="66521"/>
                </a:lnTo>
                <a:lnTo>
                  <a:pt x="47718" y="65015"/>
                </a:lnTo>
                <a:lnTo>
                  <a:pt x="46710" y="63428"/>
                </a:lnTo>
                <a:lnTo>
                  <a:pt x="46912" y="61835"/>
                </a:lnTo>
                <a:lnTo>
                  <a:pt x="47718" y="60483"/>
                </a:lnTo>
                <a:lnTo>
                  <a:pt x="48458" y="59455"/>
                </a:lnTo>
                <a:lnTo>
                  <a:pt x="48929" y="58500"/>
                </a:lnTo>
                <a:lnTo>
                  <a:pt x="49466" y="57780"/>
                </a:lnTo>
                <a:lnTo>
                  <a:pt x="49937" y="57384"/>
                </a:lnTo>
                <a:lnTo>
                  <a:pt x="50811" y="57706"/>
                </a:lnTo>
                <a:lnTo>
                  <a:pt x="51416" y="58500"/>
                </a:lnTo>
                <a:lnTo>
                  <a:pt x="51954" y="59212"/>
                </a:lnTo>
                <a:lnTo>
                  <a:pt x="52223" y="59771"/>
                </a:lnTo>
                <a:lnTo>
                  <a:pt x="52560" y="60403"/>
                </a:lnTo>
                <a:lnTo>
                  <a:pt x="52963" y="60961"/>
                </a:lnTo>
                <a:lnTo>
                  <a:pt x="53367" y="61115"/>
                </a:lnTo>
                <a:lnTo>
                  <a:pt x="54039" y="60638"/>
                </a:lnTo>
                <a:lnTo>
                  <a:pt x="54577" y="59448"/>
                </a:lnTo>
                <a:lnTo>
                  <a:pt x="54980" y="57787"/>
                </a:lnTo>
                <a:lnTo>
                  <a:pt x="55652" y="56281"/>
                </a:lnTo>
                <a:lnTo>
                  <a:pt x="56324" y="55004"/>
                </a:lnTo>
                <a:lnTo>
                  <a:pt x="56728" y="53497"/>
                </a:lnTo>
                <a:lnTo>
                  <a:pt x="56728" y="52462"/>
                </a:lnTo>
                <a:lnTo>
                  <a:pt x="56257" y="50795"/>
                </a:lnTo>
                <a:lnTo>
                  <a:pt x="55854" y="48973"/>
                </a:lnTo>
                <a:lnTo>
                  <a:pt x="55854" y="47144"/>
                </a:lnTo>
                <a:lnTo>
                  <a:pt x="56123" y="45712"/>
                </a:lnTo>
                <a:lnTo>
                  <a:pt x="56324" y="44844"/>
                </a:lnTo>
                <a:lnTo>
                  <a:pt x="56324" y="43332"/>
                </a:lnTo>
                <a:lnTo>
                  <a:pt x="56190" y="41664"/>
                </a:lnTo>
                <a:lnTo>
                  <a:pt x="56997" y="40077"/>
                </a:lnTo>
                <a:lnTo>
                  <a:pt x="57669" y="38726"/>
                </a:lnTo>
                <a:lnTo>
                  <a:pt x="57938" y="37771"/>
                </a:lnTo>
                <a:lnTo>
                  <a:pt x="58879" y="36985"/>
                </a:lnTo>
                <a:lnTo>
                  <a:pt x="59754" y="36427"/>
                </a:lnTo>
                <a:lnTo>
                  <a:pt x="60022" y="35310"/>
                </a:lnTo>
                <a:lnTo>
                  <a:pt x="60090" y="34833"/>
                </a:lnTo>
                <a:lnTo>
                  <a:pt x="60090" y="33011"/>
                </a:lnTo>
                <a:lnTo>
                  <a:pt x="60493" y="32292"/>
                </a:lnTo>
                <a:lnTo>
                  <a:pt x="60964" y="31740"/>
                </a:lnTo>
                <a:lnTo>
                  <a:pt x="61838" y="30786"/>
                </a:lnTo>
                <a:lnTo>
                  <a:pt x="61771" y="30147"/>
                </a:lnTo>
                <a:lnTo>
                  <a:pt x="61636" y="29515"/>
                </a:lnTo>
                <a:lnTo>
                  <a:pt x="63116" y="28963"/>
                </a:lnTo>
                <a:lnTo>
                  <a:pt x="63720" y="28089"/>
                </a:lnTo>
                <a:lnTo>
                  <a:pt x="63855" y="27693"/>
                </a:lnTo>
                <a:lnTo>
                  <a:pt x="63519" y="27296"/>
                </a:lnTo>
                <a:lnTo>
                  <a:pt x="62913" y="27215"/>
                </a:lnTo>
                <a:lnTo>
                  <a:pt x="62712" y="26738"/>
                </a:lnTo>
                <a:lnTo>
                  <a:pt x="63317" y="26261"/>
                </a:lnTo>
                <a:lnTo>
                  <a:pt x="64258" y="25306"/>
                </a:lnTo>
                <a:lnTo>
                  <a:pt x="65469" y="24116"/>
                </a:lnTo>
                <a:lnTo>
                  <a:pt x="66410" y="22838"/>
                </a:lnTo>
                <a:lnTo>
                  <a:pt x="66679" y="21964"/>
                </a:lnTo>
                <a:lnTo>
                  <a:pt x="67217" y="20229"/>
                </a:lnTo>
                <a:lnTo>
                  <a:pt x="67351" y="19510"/>
                </a:lnTo>
                <a:lnTo>
                  <a:pt x="67553" y="18797"/>
                </a:lnTo>
                <a:lnTo>
                  <a:pt x="67553" y="17762"/>
                </a:lnTo>
                <a:lnTo>
                  <a:pt x="68024" y="17446"/>
                </a:lnTo>
                <a:lnTo>
                  <a:pt x="68427" y="16807"/>
                </a:lnTo>
                <a:lnTo>
                  <a:pt x="68158" y="16337"/>
                </a:lnTo>
                <a:lnTo>
                  <a:pt x="68225" y="16256"/>
                </a:lnTo>
                <a:lnTo>
                  <a:pt x="68628" y="15066"/>
                </a:lnTo>
                <a:lnTo>
                  <a:pt x="69368" y="14111"/>
                </a:lnTo>
                <a:lnTo>
                  <a:pt x="70108" y="13950"/>
                </a:lnTo>
                <a:lnTo>
                  <a:pt x="71049" y="13318"/>
                </a:lnTo>
                <a:lnTo>
                  <a:pt x="71722" y="12282"/>
                </a:lnTo>
                <a:lnTo>
                  <a:pt x="71990" y="10857"/>
                </a:lnTo>
                <a:lnTo>
                  <a:pt x="71923" y="9741"/>
                </a:lnTo>
                <a:lnTo>
                  <a:pt x="72730" y="8712"/>
                </a:lnTo>
                <a:lnTo>
                  <a:pt x="73335" y="7677"/>
                </a:lnTo>
                <a:lnTo>
                  <a:pt x="73739" y="6641"/>
                </a:lnTo>
                <a:lnTo>
                  <a:pt x="73873" y="5613"/>
                </a:lnTo>
                <a:lnTo>
                  <a:pt x="73940" y="4577"/>
                </a:lnTo>
                <a:lnTo>
                  <a:pt x="74814" y="4349"/>
                </a:lnTo>
                <a:lnTo>
                  <a:pt x="76092" y="3790"/>
                </a:lnTo>
                <a:lnTo>
                  <a:pt x="77437" y="2910"/>
                </a:lnTo>
                <a:lnTo>
                  <a:pt x="78244" y="1639"/>
                </a:lnTo>
                <a:lnTo>
                  <a:pt x="79319" y="933"/>
                </a:lnTo>
                <a:lnTo>
                  <a:pt x="80731" y="449"/>
                </a:lnTo>
                <a:lnTo>
                  <a:pt x="81739" y="368"/>
                </a:lnTo>
                <a:lnTo>
                  <a:pt x="82815" y="852"/>
                </a:lnTo>
                <a:lnTo>
                  <a:pt x="83891" y="1088"/>
                </a:lnTo>
                <a:lnTo>
                  <a:pt x="85572" y="926"/>
                </a:lnTo>
                <a:lnTo>
                  <a:pt x="86984" y="772"/>
                </a:lnTo>
                <a:lnTo>
                  <a:pt x="88261" y="933"/>
                </a:lnTo>
                <a:lnTo>
                  <a:pt x="89001" y="1646"/>
                </a:lnTo>
                <a:lnTo>
                  <a:pt x="89875" y="3233"/>
                </a:lnTo>
                <a:lnTo>
                  <a:pt x="90413" y="4739"/>
                </a:lnTo>
                <a:lnTo>
                  <a:pt x="90951" y="6722"/>
                </a:lnTo>
                <a:lnTo>
                  <a:pt x="91152" y="8228"/>
                </a:lnTo>
                <a:lnTo>
                  <a:pt x="90547" y="9741"/>
                </a:lnTo>
                <a:lnTo>
                  <a:pt x="89606" y="10776"/>
                </a:lnTo>
                <a:lnTo>
                  <a:pt x="88530" y="12047"/>
                </a:lnTo>
                <a:lnTo>
                  <a:pt x="87387" y="12834"/>
                </a:lnTo>
                <a:lnTo>
                  <a:pt x="86580" y="13634"/>
                </a:lnTo>
                <a:lnTo>
                  <a:pt x="86043" y="14508"/>
                </a:lnTo>
                <a:lnTo>
                  <a:pt x="86043" y="15220"/>
                </a:lnTo>
                <a:lnTo>
                  <a:pt x="86312" y="16095"/>
                </a:lnTo>
                <a:lnTo>
                  <a:pt x="86782" y="16727"/>
                </a:lnTo>
                <a:lnTo>
                  <a:pt x="86984" y="16969"/>
                </a:lnTo>
                <a:lnTo>
                  <a:pt x="88060" y="17527"/>
                </a:lnTo>
                <a:lnTo>
                  <a:pt x="88934" y="17843"/>
                </a:lnTo>
                <a:lnTo>
                  <a:pt x="91758" y="18555"/>
                </a:lnTo>
                <a:lnTo>
                  <a:pt x="92968" y="18878"/>
                </a:lnTo>
                <a:lnTo>
                  <a:pt x="94111" y="19745"/>
                </a:lnTo>
                <a:lnTo>
                  <a:pt x="95389" y="20303"/>
                </a:lnTo>
                <a:lnTo>
                  <a:pt x="96464" y="21097"/>
                </a:lnTo>
                <a:lnTo>
                  <a:pt x="97002" y="21978"/>
                </a:lnTo>
                <a:lnTo>
                  <a:pt x="97742" y="23322"/>
                </a:lnTo>
                <a:lnTo>
                  <a:pt x="98347" y="24432"/>
                </a:lnTo>
                <a:lnTo>
                  <a:pt x="100027" y="25703"/>
                </a:lnTo>
                <a:lnTo>
                  <a:pt x="101440" y="26657"/>
                </a:lnTo>
                <a:lnTo>
                  <a:pt x="102650" y="27531"/>
                </a:lnTo>
                <a:lnTo>
                  <a:pt x="103860" y="28479"/>
                </a:lnTo>
                <a:lnTo>
                  <a:pt x="105138" y="29669"/>
                </a:lnTo>
                <a:lnTo>
                  <a:pt x="106280" y="31027"/>
                </a:lnTo>
                <a:lnTo>
                  <a:pt x="106953" y="31659"/>
                </a:lnTo>
                <a:lnTo>
                  <a:pt x="107423" y="32056"/>
                </a:lnTo>
                <a:lnTo>
                  <a:pt x="109172" y="33246"/>
                </a:lnTo>
                <a:lnTo>
                  <a:pt x="109978" y="33804"/>
                </a:lnTo>
                <a:lnTo>
                  <a:pt x="113138" y="35626"/>
                </a:lnTo>
                <a:lnTo>
                  <a:pt x="114551" y="36265"/>
                </a:lnTo>
                <a:lnTo>
                  <a:pt x="116097" y="36742"/>
                </a:lnTo>
                <a:lnTo>
                  <a:pt x="118181" y="37065"/>
                </a:lnTo>
                <a:lnTo>
                  <a:pt x="119727" y="37301"/>
                </a:lnTo>
                <a:lnTo>
                  <a:pt x="121408" y="37536"/>
                </a:lnTo>
                <a:lnTo>
                  <a:pt x="122551" y="37617"/>
                </a:lnTo>
                <a:lnTo>
                  <a:pt x="123291" y="37933"/>
                </a:lnTo>
                <a:lnTo>
                  <a:pt x="124434" y="38249"/>
                </a:lnTo>
                <a:lnTo>
                  <a:pt x="124636" y="38726"/>
                </a:lnTo>
                <a:lnTo>
                  <a:pt x="124703" y="39123"/>
                </a:lnTo>
                <a:lnTo>
                  <a:pt x="125174" y="39755"/>
                </a:lnTo>
                <a:lnTo>
                  <a:pt x="125442" y="40548"/>
                </a:lnTo>
                <a:lnTo>
                  <a:pt x="125510" y="41980"/>
                </a:lnTo>
                <a:lnTo>
                  <a:pt x="125644" y="43567"/>
                </a:lnTo>
                <a:lnTo>
                  <a:pt x="125510" y="44522"/>
                </a:lnTo>
                <a:lnTo>
                  <a:pt x="124636" y="45234"/>
                </a:lnTo>
                <a:lnTo>
                  <a:pt x="123761" y="46593"/>
                </a:lnTo>
                <a:lnTo>
                  <a:pt x="123358" y="47944"/>
                </a:lnTo>
                <a:lnTo>
                  <a:pt x="123627" y="49053"/>
                </a:lnTo>
                <a:lnTo>
                  <a:pt x="124232" y="50875"/>
                </a:lnTo>
                <a:lnTo>
                  <a:pt x="124770" y="52462"/>
                </a:lnTo>
                <a:lnTo>
                  <a:pt x="125308" y="54372"/>
                </a:lnTo>
                <a:lnTo>
                  <a:pt x="125174" y="56194"/>
                </a:lnTo>
                <a:lnTo>
                  <a:pt x="123896" y="57148"/>
                </a:lnTo>
                <a:lnTo>
                  <a:pt x="122753" y="58177"/>
                </a:lnTo>
                <a:lnTo>
                  <a:pt x="121879" y="59374"/>
                </a:lnTo>
                <a:lnTo>
                  <a:pt x="121207" y="60719"/>
                </a:lnTo>
                <a:lnTo>
                  <a:pt x="120602" y="61835"/>
                </a:lnTo>
                <a:lnTo>
                  <a:pt x="120602" y="62870"/>
                </a:lnTo>
                <a:lnTo>
                  <a:pt x="121140" y="64060"/>
                </a:lnTo>
                <a:lnTo>
                  <a:pt x="122080" y="65250"/>
                </a:lnTo>
                <a:lnTo>
                  <a:pt x="122820" y="66434"/>
                </a:lnTo>
                <a:lnTo>
                  <a:pt x="123358" y="67556"/>
                </a:lnTo>
                <a:lnTo>
                  <a:pt x="123761" y="69143"/>
                </a:lnTo>
                <a:lnTo>
                  <a:pt x="124098" y="70098"/>
                </a:lnTo>
                <a:lnTo>
                  <a:pt x="124770" y="72794"/>
                </a:lnTo>
                <a:lnTo>
                  <a:pt x="125577" y="73587"/>
                </a:lnTo>
                <a:lnTo>
                  <a:pt x="126317" y="73823"/>
                </a:lnTo>
                <a:lnTo>
                  <a:pt x="126720" y="75094"/>
                </a:lnTo>
                <a:lnTo>
                  <a:pt x="127392" y="76519"/>
                </a:lnTo>
                <a:lnTo>
                  <a:pt x="128602" y="77319"/>
                </a:lnTo>
                <a:lnTo>
                  <a:pt x="129813" y="77635"/>
                </a:lnTo>
                <a:lnTo>
                  <a:pt x="131157" y="78348"/>
                </a:lnTo>
                <a:lnTo>
                  <a:pt x="131763" y="79376"/>
                </a:lnTo>
                <a:lnTo>
                  <a:pt x="132099" y="80970"/>
                </a:lnTo>
                <a:lnTo>
                  <a:pt x="132435" y="82328"/>
                </a:lnTo>
                <a:lnTo>
                  <a:pt x="132838" y="83592"/>
                </a:lnTo>
                <a:lnTo>
                  <a:pt x="133847" y="84547"/>
                </a:lnTo>
                <a:lnTo>
                  <a:pt x="134721" y="84863"/>
                </a:lnTo>
                <a:lnTo>
                  <a:pt x="135931" y="84701"/>
                </a:lnTo>
                <a:lnTo>
                  <a:pt x="136805" y="84392"/>
                </a:lnTo>
                <a:lnTo>
                  <a:pt x="137612" y="84627"/>
                </a:lnTo>
                <a:lnTo>
                  <a:pt x="137948" y="85098"/>
                </a:lnTo>
                <a:lnTo>
                  <a:pt x="138150" y="85972"/>
                </a:lnTo>
                <a:lnTo>
                  <a:pt x="138486" y="86846"/>
                </a:lnTo>
                <a:lnTo>
                  <a:pt x="138688" y="87801"/>
                </a:lnTo>
                <a:lnTo>
                  <a:pt x="138553" y="88756"/>
                </a:lnTo>
                <a:lnTo>
                  <a:pt x="137881" y="89388"/>
                </a:lnTo>
                <a:lnTo>
                  <a:pt x="137276" y="89946"/>
                </a:lnTo>
                <a:lnTo>
                  <a:pt x="136940" y="90423"/>
                </a:lnTo>
                <a:lnTo>
                  <a:pt x="137208" y="91136"/>
                </a:lnTo>
                <a:lnTo>
                  <a:pt x="137007" y="91378"/>
                </a:lnTo>
                <a:lnTo>
                  <a:pt x="136872" y="91613"/>
                </a:lnTo>
                <a:lnTo>
                  <a:pt x="136805" y="92245"/>
                </a:lnTo>
                <a:lnTo>
                  <a:pt x="136604" y="92642"/>
                </a:lnTo>
                <a:lnTo>
                  <a:pt x="136604" y="93832"/>
                </a:lnTo>
                <a:lnTo>
                  <a:pt x="135662" y="95103"/>
                </a:lnTo>
                <a:lnTo>
                  <a:pt x="135595" y="96932"/>
                </a:lnTo>
                <a:lnTo>
                  <a:pt x="135662" y="98357"/>
                </a:lnTo>
                <a:lnTo>
                  <a:pt x="135730" y="100031"/>
                </a:lnTo>
                <a:lnTo>
                  <a:pt x="135326" y="101140"/>
                </a:lnTo>
                <a:lnTo>
                  <a:pt x="134183" y="102889"/>
                </a:lnTo>
                <a:lnTo>
                  <a:pt x="133981" y="104321"/>
                </a:lnTo>
                <a:lnTo>
                  <a:pt x="134183" y="105430"/>
                </a:lnTo>
                <a:lnTo>
                  <a:pt x="133981" y="106304"/>
                </a:lnTo>
                <a:lnTo>
                  <a:pt x="133578" y="107178"/>
                </a:lnTo>
                <a:lnTo>
                  <a:pt x="132906" y="107810"/>
                </a:lnTo>
                <a:lnTo>
                  <a:pt x="132838" y="108920"/>
                </a:lnTo>
                <a:lnTo>
                  <a:pt x="133107" y="109646"/>
                </a:lnTo>
                <a:lnTo>
                  <a:pt x="133107" y="110910"/>
                </a:lnTo>
                <a:lnTo>
                  <a:pt x="133377" y="111643"/>
                </a:lnTo>
                <a:lnTo>
                  <a:pt x="133443" y="112019"/>
                </a:lnTo>
                <a:lnTo>
                  <a:pt x="133914" y="113216"/>
                </a:lnTo>
                <a:lnTo>
                  <a:pt x="134116" y="114325"/>
                </a:lnTo>
                <a:lnTo>
                  <a:pt x="134654" y="114883"/>
                </a:lnTo>
                <a:lnTo>
                  <a:pt x="135259" y="115119"/>
                </a:lnTo>
                <a:lnTo>
                  <a:pt x="135595" y="116625"/>
                </a:lnTo>
                <a:lnTo>
                  <a:pt x="136267" y="117022"/>
                </a:lnTo>
                <a:lnTo>
                  <a:pt x="136402" y="117102"/>
                </a:lnTo>
                <a:lnTo>
                  <a:pt x="137276" y="117022"/>
                </a:lnTo>
                <a:lnTo>
                  <a:pt x="137747" y="116302"/>
                </a:lnTo>
                <a:lnTo>
                  <a:pt x="138553" y="115596"/>
                </a:lnTo>
                <a:lnTo>
                  <a:pt x="139428" y="115354"/>
                </a:lnTo>
                <a:lnTo>
                  <a:pt x="139965" y="114399"/>
                </a:lnTo>
                <a:lnTo>
                  <a:pt x="140100" y="112496"/>
                </a:lnTo>
                <a:lnTo>
                  <a:pt x="140032" y="111663"/>
                </a:lnTo>
                <a:lnTo>
                  <a:pt x="139965" y="110432"/>
                </a:lnTo>
                <a:lnTo>
                  <a:pt x="139629" y="108684"/>
                </a:lnTo>
                <a:lnTo>
                  <a:pt x="139428" y="106936"/>
                </a:lnTo>
                <a:lnTo>
                  <a:pt x="139158" y="105746"/>
                </a:lnTo>
                <a:lnTo>
                  <a:pt x="138822" y="104953"/>
                </a:lnTo>
                <a:lnTo>
                  <a:pt x="138486" y="104556"/>
                </a:lnTo>
                <a:lnTo>
                  <a:pt x="138150" y="103763"/>
                </a:lnTo>
                <a:lnTo>
                  <a:pt x="137948" y="102808"/>
                </a:lnTo>
                <a:lnTo>
                  <a:pt x="138083" y="102257"/>
                </a:lnTo>
                <a:lnTo>
                  <a:pt x="138217" y="101779"/>
                </a:lnTo>
                <a:lnTo>
                  <a:pt x="137948" y="101221"/>
                </a:lnTo>
                <a:lnTo>
                  <a:pt x="137881" y="100744"/>
                </a:lnTo>
                <a:lnTo>
                  <a:pt x="138486" y="99473"/>
                </a:lnTo>
                <a:lnTo>
                  <a:pt x="138621" y="98518"/>
                </a:lnTo>
                <a:lnTo>
                  <a:pt x="139360" y="97328"/>
                </a:lnTo>
                <a:lnTo>
                  <a:pt x="139562" y="96851"/>
                </a:lnTo>
                <a:lnTo>
                  <a:pt x="139024" y="96138"/>
                </a:lnTo>
                <a:lnTo>
                  <a:pt x="138486" y="94948"/>
                </a:lnTo>
                <a:lnTo>
                  <a:pt x="138285" y="94551"/>
                </a:lnTo>
                <a:lnTo>
                  <a:pt x="138217" y="93839"/>
                </a:lnTo>
                <a:lnTo>
                  <a:pt x="138285" y="92884"/>
                </a:lnTo>
                <a:lnTo>
                  <a:pt x="138755" y="91055"/>
                </a:lnTo>
                <a:lnTo>
                  <a:pt x="138957" y="90026"/>
                </a:lnTo>
                <a:lnTo>
                  <a:pt x="139225" y="88514"/>
                </a:lnTo>
                <a:lnTo>
                  <a:pt x="139629" y="86524"/>
                </a:lnTo>
                <a:lnTo>
                  <a:pt x="139898" y="84701"/>
                </a:lnTo>
                <a:lnTo>
                  <a:pt x="140032" y="83747"/>
                </a:lnTo>
                <a:lnTo>
                  <a:pt x="140302" y="82711"/>
                </a:lnTo>
                <a:lnTo>
                  <a:pt x="140436" y="81999"/>
                </a:lnTo>
                <a:lnTo>
                  <a:pt x="140772" y="80735"/>
                </a:lnTo>
                <a:lnTo>
                  <a:pt x="141041" y="78670"/>
                </a:lnTo>
                <a:lnTo>
                  <a:pt x="141445" y="76842"/>
                </a:lnTo>
                <a:lnTo>
                  <a:pt x="141848" y="75336"/>
                </a:lnTo>
                <a:lnTo>
                  <a:pt x="142251" y="73587"/>
                </a:lnTo>
                <a:lnTo>
                  <a:pt x="142655" y="72075"/>
                </a:lnTo>
                <a:lnTo>
                  <a:pt x="142587" y="71201"/>
                </a:lnTo>
                <a:lnTo>
                  <a:pt x="142319" y="70253"/>
                </a:lnTo>
                <a:lnTo>
                  <a:pt x="142587" y="68504"/>
                </a:lnTo>
                <a:lnTo>
                  <a:pt x="143126" y="67153"/>
                </a:lnTo>
                <a:lnTo>
                  <a:pt x="144000" y="65566"/>
                </a:lnTo>
                <a:lnTo>
                  <a:pt x="144940" y="64060"/>
                </a:lnTo>
                <a:lnTo>
                  <a:pt x="145680" y="63267"/>
                </a:lnTo>
                <a:lnTo>
                  <a:pt x="147025" y="62547"/>
                </a:lnTo>
                <a:lnTo>
                  <a:pt x="149109" y="62151"/>
                </a:lnTo>
                <a:lnTo>
                  <a:pt x="151462" y="61761"/>
                </a:lnTo>
                <a:lnTo>
                  <a:pt x="152673" y="61754"/>
                </a:lnTo>
                <a:lnTo>
                  <a:pt x="153614" y="61579"/>
                </a:lnTo>
                <a:lnTo>
                  <a:pt x="153614" y="83747"/>
                </a:lnTo>
                <a:lnTo>
                  <a:pt x="179097" y="83800"/>
                </a:lnTo>
                <a:lnTo>
                  <a:pt x="178827" y="83989"/>
                </a:lnTo>
                <a:lnTo>
                  <a:pt x="178155" y="84701"/>
                </a:lnTo>
                <a:lnTo>
                  <a:pt x="178491" y="86295"/>
                </a:lnTo>
                <a:lnTo>
                  <a:pt x="179029" y="88514"/>
                </a:lnTo>
                <a:lnTo>
                  <a:pt x="179365" y="90262"/>
                </a:lnTo>
                <a:lnTo>
                  <a:pt x="179567" y="92407"/>
                </a:lnTo>
                <a:lnTo>
                  <a:pt x="179634" y="94074"/>
                </a:lnTo>
                <a:lnTo>
                  <a:pt x="179365" y="95741"/>
                </a:lnTo>
                <a:lnTo>
                  <a:pt x="179097" y="96696"/>
                </a:lnTo>
                <a:lnTo>
                  <a:pt x="178290" y="96535"/>
                </a:lnTo>
                <a:lnTo>
                  <a:pt x="177416" y="96535"/>
                </a:lnTo>
                <a:lnTo>
                  <a:pt x="176339" y="98673"/>
                </a:lnTo>
                <a:lnTo>
                  <a:pt x="175533" y="99789"/>
                </a:lnTo>
                <a:lnTo>
                  <a:pt x="174995" y="101853"/>
                </a:lnTo>
                <a:lnTo>
                  <a:pt x="174726" y="102727"/>
                </a:lnTo>
                <a:lnTo>
                  <a:pt x="174592" y="104953"/>
                </a:lnTo>
                <a:lnTo>
                  <a:pt x="174524" y="106465"/>
                </a:lnTo>
                <a:lnTo>
                  <a:pt x="174457" y="108288"/>
                </a:lnTo>
                <a:lnTo>
                  <a:pt x="174592" y="110352"/>
                </a:lnTo>
                <a:lnTo>
                  <a:pt x="174592" y="112019"/>
                </a:lnTo>
                <a:lnTo>
                  <a:pt x="174659" y="113767"/>
                </a:lnTo>
                <a:lnTo>
                  <a:pt x="174793" y="115354"/>
                </a:lnTo>
                <a:lnTo>
                  <a:pt x="174995" y="116786"/>
                </a:lnTo>
                <a:lnTo>
                  <a:pt x="175533" y="118138"/>
                </a:lnTo>
                <a:lnTo>
                  <a:pt x="176003" y="119328"/>
                </a:lnTo>
                <a:lnTo>
                  <a:pt x="176743" y="120040"/>
                </a:lnTo>
                <a:lnTo>
                  <a:pt x="177348" y="120195"/>
                </a:lnTo>
                <a:lnTo>
                  <a:pt x="178222" y="119805"/>
                </a:lnTo>
                <a:lnTo>
                  <a:pt x="178894" y="119166"/>
                </a:lnTo>
                <a:lnTo>
                  <a:pt x="179433" y="118689"/>
                </a:lnTo>
                <a:lnTo>
                  <a:pt x="179836" y="118211"/>
                </a:lnTo>
                <a:lnTo>
                  <a:pt x="179970" y="117734"/>
                </a:lnTo>
                <a:lnTo>
                  <a:pt x="179769" y="117418"/>
                </a:lnTo>
                <a:lnTo>
                  <a:pt x="179365" y="116941"/>
                </a:lnTo>
                <a:lnTo>
                  <a:pt x="179433" y="116389"/>
                </a:lnTo>
                <a:lnTo>
                  <a:pt x="179836" y="116067"/>
                </a:lnTo>
                <a:lnTo>
                  <a:pt x="180307" y="115912"/>
                </a:lnTo>
                <a:lnTo>
                  <a:pt x="180441" y="115435"/>
                </a:lnTo>
                <a:lnTo>
                  <a:pt x="180374" y="114877"/>
                </a:lnTo>
                <a:lnTo>
                  <a:pt x="180307" y="114164"/>
                </a:lnTo>
                <a:lnTo>
                  <a:pt x="180441" y="113767"/>
                </a:lnTo>
                <a:lnTo>
                  <a:pt x="180844" y="113445"/>
                </a:lnTo>
                <a:lnTo>
                  <a:pt x="181046" y="113525"/>
                </a:lnTo>
                <a:lnTo>
                  <a:pt x="181248" y="113841"/>
                </a:lnTo>
                <a:lnTo>
                  <a:pt x="181450" y="114487"/>
                </a:lnTo>
                <a:lnTo>
                  <a:pt x="181315" y="114951"/>
                </a:lnTo>
                <a:lnTo>
                  <a:pt x="181584" y="115596"/>
                </a:lnTo>
                <a:lnTo>
                  <a:pt x="181920" y="116154"/>
                </a:lnTo>
                <a:lnTo>
                  <a:pt x="182189" y="116867"/>
                </a:lnTo>
                <a:lnTo>
                  <a:pt x="182525" y="117183"/>
                </a:lnTo>
                <a:lnTo>
                  <a:pt x="183668" y="116860"/>
                </a:lnTo>
                <a:lnTo>
                  <a:pt x="184206" y="115435"/>
                </a:lnTo>
                <a:lnTo>
                  <a:pt x="184677" y="113687"/>
                </a:lnTo>
                <a:lnTo>
                  <a:pt x="185148" y="110674"/>
                </a:lnTo>
                <a:lnTo>
                  <a:pt x="185484" y="109962"/>
                </a:lnTo>
                <a:lnTo>
                  <a:pt x="186290" y="109242"/>
                </a:lnTo>
                <a:lnTo>
                  <a:pt x="187030" y="108368"/>
                </a:lnTo>
                <a:lnTo>
                  <a:pt x="187837" y="108046"/>
                </a:lnTo>
                <a:lnTo>
                  <a:pt x="189518" y="107736"/>
                </a:lnTo>
                <a:lnTo>
                  <a:pt x="191131" y="107575"/>
                </a:lnTo>
                <a:lnTo>
                  <a:pt x="192207" y="107487"/>
                </a:lnTo>
                <a:lnTo>
                  <a:pt x="193283" y="106862"/>
                </a:lnTo>
                <a:lnTo>
                  <a:pt x="193821" y="106304"/>
                </a:lnTo>
                <a:lnTo>
                  <a:pt x="193955" y="105908"/>
                </a:lnTo>
                <a:lnTo>
                  <a:pt x="193417" y="105114"/>
                </a:lnTo>
                <a:lnTo>
                  <a:pt x="192745" y="104798"/>
                </a:lnTo>
                <a:lnTo>
                  <a:pt x="192274" y="104240"/>
                </a:lnTo>
                <a:lnTo>
                  <a:pt x="192207" y="103211"/>
                </a:lnTo>
                <a:lnTo>
                  <a:pt x="191131" y="103124"/>
                </a:lnTo>
                <a:lnTo>
                  <a:pt x="190459" y="103124"/>
                </a:lnTo>
                <a:lnTo>
                  <a:pt x="189921" y="102889"/>
                </a:lnTo>
                <a:lnTo>
                  <a:pt x="189652" y="102176"/>
                </a:lnTo>
                <a:lnTo>
                  <a:pt x="190123" y="101060"/>
                </a:lnTo>
                <a:lnTo>
                  <a:pt x="190392" y="100266"/>
                </a:lnTo>
                <a:lnTo>
                  <a:pt x="190257" y="99634"/>
                </a:lnTo>
                <a:lnTo>
                  <a:pt x="189182" y="99318"/>
                </a:lnTo>
                <a:lnTo>
                  <a:pt x="188375" y="99318"/>
                </a:lnTo>
                <a:lnTo>
                  <a:pt x="188240" y="99002"/>
                </a:lnTo>
                <a:lnTo>
                  <a:pt x="188509" y="97967"/>
                </a:lnTo>
                <a:lnTo>
                  <a:pt x="189114" y="97093"/>
                </a:lnTo>
                <a:lnTo>
                  <a:pt x="189720" y="96454"/>
                </a:lnTo>
                <a:lnTo>
                  <a:pt x="190392" y="95661"/>
                </a:lnTo>
                <a:lnTo>
                  <a:pt x="190997" y="94471"/>
                </a:lnTo>
                <a:lnTo>
                  <a:pt x="191400" y="93677"/>
                </a:lnTo>
                <a:lnTo>
                  <a:pt x="192207" y="93758"/>
                </a:lnTo>
                <a:lnTo>
                  <a:pt x="192745" y="94397"/>
                </a:lnTo>
                <a:lnTo>
                  <a:pt x="192947" y="95271"/>
                </a:lnTo>
                <a:lnTo>
                  <a:pt x="193148" y="96380"/>
                </a:lnTo>
                <a:lnTo>
                  <a:pt x="194090" y="96851"/>
                </a:lnTo>
                <a:lnTo>
                  <a:pt x="195165" y="96616"/>
                </a:lnTo>
                <a:lnTo>
                  <a:pt x="196039" y="97100"/>
                </a:lnTo>
                <a:lnTo>
                  <a:pt x="196107" y="97812"/>
                </a:lnTo>
                <a:lnTo>
                  <a:pt x="196375" y="99083"/>
                </a:lnTo>
                <a:lnTo>
                  <a:pt x="197452" y="99715"/>
                </a:lnTo>
                <a:lnTo>
                  <a:pt x="198191" y="99715"/>
                </a:lnTo>
                <a:lnTo>
                  <a:pt x="198729" y="99708"/>
                </a:lnTo>
                <a:lnTo>
                  <a:pt x="198863" y="100898"/>
                </a:lnTo>
                <a:lnTo>
                  <a:pt x="198259" y="102573"/>
                </a:lnTo>
                <a:lnTo>
                  <a:pt x="198124" y="103601"/>
                </a:lnTo>
                <a:lnTo>
                  <a:pt x="197452" y="104005"/>
                </a:lnTo>
                <a:lnTo>
                  <a:pt x="196846" y="104556"/>
                </a:lnTo>
                <a:lnTo>
                  <a:pt x="196914" y="105827"/>
                </a:lnTo>
                <a:lnTo>
                  <a:pt x="196443" y="106385"/>
                </a:lnTo>
                <a:lnTo>
                  <a:pt x="195972" y="106539"/>
                </a:lnTo>
                <a:lnTo>
                  <a:pt x="195367" y="107098"/>
                </a:lnTo>
                <a:lnTo>
                  <a:pt x="195838" y="108207"/>
                </a:lnTo>
                <a:lnTo>
                  <a:pt x="196846" y="109162"/>
                </a:lnTo>
                <a:lnTo>
                  <a:pt x="197788" y="110829"/>
                </a:lnTo>
                <a:lnTo>
                  <a:pt x="197720" y="113290"/>
                </a:lnTo>
                <a:lnTo>
                  <a:pt x="197452" y="115596"/>
                </a:lnTo>
                <a:lnTo>
                  <a:pt x="197452" y="117822"/>
                </a:lnTo>
                <a:lnTo>
                  <a:pt x="197317" y="119489"/>
                </a:lnTo>
                <a:lnTo>
                  <a:pt x="197182" y="121076"/>
                </a:lnTo>
                <a:lnTo>
                  <a:pt x="197048" y="121788"/>
                </a:lnTo>
                <a:lnTo>
                  <a:pt x="196510" y="121782"/>
                </a:lnTo>
                <a:lnTo>
                  <a:pt x="195636" y="121788"/>
                </a:lnTo>
                <a:lnTo>
                  <a:pt x="194628" y="122266"/>
                </a:lnTo>
                <a:lnTo>
                  <a:pt x="193754" y="123456"/>
                </a:lnTo>
                <a:lnTo>
                  <a:pt x="193283" y="124807"/>
                </a:lnTo>
                <a:lnTo>
                  <a:pt x="193014" y="126549"/>
                </a:lnTo>
                <a:lnTo>
                  <a:pt x="193552" y="128142"/>
                </a:lnTo>
                <a:lnTo>
                  <a:pt x="194224" y="129890"/>
                </a:lnTo>
                <a:lnTo>
                  <a:pt x="194291" y="131322"/>
                </a:lnTo>
                <a:lnTo>
                  <a:pt x="194090" y="132748"/>
                </a:lnTo>
                <a:lnTo>
                  <a:pt x="193216" y="133534"/>
                </a:lnTo>
                <a:lnTo>
                  <a:pt x="191871" y="134570"/>
                </a:lnTo>
                <a:lnTo>
                  <a:pt x="190056" y="136641"/>
                </a:lnTo>
                <a:lnTo>
                  <a:pt x="189114" y="137589"/>
                </a:lnTo>
                <a:lnTo>
                  <a:pt x="188375" y="138544"/>
                </a:lnTo>
                <a:lnTo>
                  <a:pt x="187904" y="139337"/>
                </a:lnTo>
                <a:lnTo>
                  <a:pt x="187501" y="140446"/>
                </a:lnTo>
                <a:lnTo>
                  <a:pt x="187433" y="141401"/>
                </a:lnTo>
                <a:lnTo>
                  <a:pt x="187702" y="142752"/>
                </a:lnTo>
                <a:lnTo>
                  <a:pt x="188039" y="143230"/>
                </a:lnTo>
                <a:lnTo>
                  <a:pt x="189182" y="143465"/>
                </a:lnTo>
                <a:lnTo>
                  <a:pt x="189921" y="143075"/>
                </a:lnTo>
                <a:lnTo>
                  <a:pt x="190527" y="142994"/>
                </a:lnTo>
                <a:lnTo>
                  <a:pt x="192207" y="142672"/>
                </a:lnTo>
                <a:lnTo>
                  <a:pt x="192880" y="142826"/>
                </a:lnTo>
                <a:lnTo>
                  <a:pt x="193619" y="143458"/>
                </a:lnTo>
                <a:lnTo>
                  <a:pt x="194022" y="144346"/>
                </a:lnTo>
                <a:lnTo>
                  <a:pt x="193754" y="145926"/>
                </a:lnTo>
                <a:lnTo>
                  <a:pt x="193484" y="147197"/>
                </a:lnTo>
                <a:lnTo>
                  <a:pt x="193484" y="147674"/>
                </a:lnTo>
                <a:lnTo>
                  <a:pt x="193754" y="148467"/>
                </a:lnTo>
                <a:lnTo>
                  <a:pt x="194493" y="148709"/>
                </a:lnTo>
                <a:lnTo>
                  <a:pt x="195367" y="148945"/>
                </a:lnTo>
                <a:lnTo>
                  <a:pt x="196375" y="149180"/>
                </a:lnTo>
                <a:lnTo>
                  <a:pt x="197182" y="148467"/>
                </a:lnTo>
                <a:lnTo>
                  <a:pt x="197250" y="147909"/>
                </a:lnTo>
                <a:lnTo>
                  <a:pt x="197317" y="147432"/>
                </a:lnTo>
                <a:lnTo>
                  <a:pt x="197317" y="146161"/>
                </a:lnTo>
                <a:lnTo>
                  <a:pt x="197384" y="145684"/>
                </a:lnTo>
                <a:lnTo>
                  <a:pt x="197452" y="158163"/>
                </a:lnTo>
                <a:lnTo>
                  <a:pt x="159531" y="158250"/>
                </a:lnTo>
                <a:lnTo>
                  <a:pt x="159598" y="195008"/>
                </a:lnTo>
                <a:lnTo>
                  <a:pt x="197519" y="194920"/>
                </a:lnTo>
                <a:lnTo>
                  <a:pt x="197586" y="231691"/>
                </a:lnTo>
                <a:lnTo>
                  <a:pt x="235574" y="231604"/>
                </a:lnTo>
                <a:lnTo>
                  <a:pt x="235641" y="268375"/>
                </a:lnTo>
                <a:lnTo>
                  <a:pt x="273562" y="268281"/>
                </a:lnTo>
                <a:lnTo>
                  <a:pt x="273764" y="341809"/>
                </a:lnTo>
                <a:lnTo>
                  <a:pt x="311684" y="341715"/>
                </a:lnTo>
                <a:lnTo>
                  <a:pt x="311819" y="378486"/>
                </a:lnTo>
                <a:lnTo>
                  <a:pt x="349740" y="378385"/>
                </a:lnTo>
                <a:lnTo>
                  <a:pt x="349807" y="415143"/>
                </a:lnTo>
                <a:lnTo>
                  <a:pt x="387794" y="415042"/>
                </a:lnTo>
                <a:lnTo>
                  <a:pt x="387862" y="451813"/>
                </a:lnTo>
                <a:lnTo>
                  <a:pt x="413209" y="451746"/>
                </a:lnTo>
                <a:lnTo>
                  <a:pt x="416369" y="459128"/>
                </a:lnTo>
                <a:lnTo>
                  <a:pt x="426052" y="464803"/>
                </a:lnTo>
                <a:lnTo>
                  <a:pt x="425850" y="482109"/>
                </a:lnTo>
                <a:lnTo>
                  <a:pt x="357740" y="483057"/>
                </a:lnTo>
                <a:lnTo>
                  <a:pt x="322576" y="482506"/>
                </a:lnTo>
                <a:lnTo>
                  <a:pt x="322105" y="449782"/>
                </a:lnTo>
                <a:lnTo>
                  <a:pt x="290169" y="449285"/>
                </a:lnTo>
                <a:lnTo>
                  <a:pt x="289699" y="416568"/>
                </a:lnTo>
                <a:lnTo>
                  <a:pt x="257829" y="416071"/>
                </a:lnTo>
                <a:lnTo>
                  <a:pt x="257426" y="389997"/>
                </a:lnTo>
                <a:lnTo>
                  <a:pt x="257291" y="387912"/>
                </a:lnTo>
                <a:lnTo>
                  <a:pt x="256619" y="375434"/>
                </a:lnTo>
                <a:lnTo>
                  <a:pt x="256887" y="356514"/>
                </a:lnTo>
                <a:lnTo>
                  <a:pt x="205856" y="356406"/>
                </a:lnTo>
                <a:lnTo>
                  <a:pt x="205788" y="416111"/>
                </a:lnTo>
                <a:lnTo>
                  <a:pt x="160338" y="416131"/>
                </a:lnTo>
                <a:lnTo>
                  <a:pt x="160405" y="405676"/>
                </a:lnTo>
                <a:lnTo>
                  <a:pt x="143394" y="405999"/>
                </a:lnTo>
                <a:lnTo>
                  <a:pt x="143663" y="372079"/>
                </a:lnTo>
                <a:lnTo>
                  <a:pt x="144201" y="330547"/>
                </a:lnTo>
                <a:lnTo>
                  <a:pt x="113609" y="330951"/>
                </a:lnTo>
                <a:lnTo>
                  <a:pt x="113609" y="321618"/>
                </a:lnTo>
                <a:lnTo>
                  <a:pt x="113609" y="259480"/>
                </a:lnTo>
                <a:lnTo>
                  <a:pt x="94044" y="259258"/>
                </a:lnTo>
                <a:lnTo>
                  <a:pt x="93775" y="259634"/>
                </a:lnTo>
                <a:lnTo>
                  <a:pt x="94447" y="259802"/>
                </a:lnTo>
                <a:lnTo>
                  <a:pt x="95254" y="260434"/>
                </a:lnTo>
                <a:lnTo>
                  <a:pt x="95052" y="261389"/>
                </a:lnTo>
                <a:lnTo>
                  <a:pt x="93438" y="263366"/>
                </a:lnTo>
                <a:lnTo>
                  <a:pt x="92430" y="264643"/>
                </a:lnTo>
                <a:lnTo>
                  <a:pt x="91220" y="266075"/>
                </a:lnTo>
                <a:lnTo>
                  <a:pt x="89875" y="268140"/>
                </a:lnTo>
                <a:lnTo>
                  <a:pt x="89068" y="270439"/>
                </a:lnTo>
                <a:lnTo>
                  <a:pt x="88665" y="273135"/>
                </a:lnTo>
                <a:lnTo>
                  <a:pt x="87858" y="276154"/>
                </a:lnTo>
                <a:lnTo>
                  <a:pt x="86917" y="278225"/>
                </a:lnTo>
                <a:lnTo>
                  <a:pt x="85572" y="278696"/>
                </a:lnTo>
                <a:lnTo>
                  <a:pt x="84227" y="278534"/>
                </a:lnTo>
                <a:lnTo>
                  <a:pt x="82950" y="277747"/>
                </a:lnTo>
                <a:lnTo>
                  <a:pt x="81605" y="276241"/>
                </a:lnTo>
                <a:lnTo>
                  <a:pt x="81605" y="275287"/>
                </a:lnTo>
                <a:lnTo>
                  <a:pt x="81605" y="275233"/>
                </a:lnTo>
                <a:lnTo>
                  <a:pt x="81605" y="289493"/>
                </a:lnTo>
                <a:lnTo>
                  <a:pt x="51887" y="289581"/>
                </a:lnTo>
                <a:lnTo>
                  <a:pt x="51618" y="308709"/>
                </a:lnTo>
                <a:lnTo>
                  <a:pt x="20017" y="308951"/>
                </a:lnTo>
                <a:lnTo>
                  <a:pt x="19547" y="301051"/>
                </a:lnTo>
                <a:lnTo>
                  <a:pt x="9664" y="300534"/>
                </a:lnTo>
                <a:lnTo>
                  <a:pt x="10134" y="268536"/>
                </a:lnTo>
                <a:lnTo>
                  <a:pt x="385" y="268529"/>
                </a:lnTo>
                <a:lnTo>
                  <a:pt x="1393" y="240351"/>
                </a:lnTo>
                <a:lnTo>
                  <a:pt x="3007" y="212233"/>
                </a:lnTo>
                <a:lnTo>
                  <a:pt x="3007" y="205409"/>
                </a:lnTo>
                <a:lnTo>
                  <a:pt x="7780" y="205483"/>
                </a:lnTo>
                <a:lnTo>
                  <a:pt x="7915" y="191599"/>
                </a:lnTo>
                <a:lnTo>
                  <a:pt x="8117" y="172612"/>
                </a:lnTo>
                <a:lnTo>
                  <a:pt x="8453" y="148736"/>
                </a:lnTo>
                <a:lnTo>
                  <a:pt x="47046" y="148750"/>
                </a:lnTo>
                <a:lnTo>
                  <a:pt x="81067" y="148743"/>
                </a:lnTo>
                <a:lnTo>
                  <a:pt x="81067" y="115663"/>
                </a:lnTo>
                <a:lnTo>
                  <a:pt x="81067" y="83592"/>
                </a:lnTo>
                <a:lnTo>
                  <a:pt x="47315" y="83532"/>
                </a:lnTo>
                <a:lnTo>
                  <a:pt x="47315" y="77178"/>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30" name="Freeform: Shape 29">
            <a:extLst>
              <a:ext uri="{FF2B5EF4-FFF2-40B4-BE49-F238E27FC236}">
                <a16:creationId xmlns:a16="http://schemas.microsoft.com/office/drawing/2014/main" id="{EDE2801F-CACA-9203-1747-298ED0F22814}"/>
              </a:ext>
            </a:extLst>
          </p:cNvPr>
          <p:cNvSpPr/>
          <p:nvPr/>
        </p:nvSpPr>
        <p:spPr>
          <a:xfrm>
            <a:off x="16461612" y="3358349"/>
            <a:ext cx="370600" cy="736048"/>
          </a:xfrm>
          <a:custGeom>
            <a:avLst/>
            <a:gdLst>
              <a:gd name="connsiteX0" fmla="*/ 185349 w 185300"/>
              <a:gd name="connsiteY0" fmla="*/ 193473 h 368024"/>
              <a:gd name="connsiteX1" fmla="*/ 185685 w 185300"/>
              <a:gd name="connsiteY1" fmla="*/ 340531 h 368024"/>
              <a:gd name="connsiteX2" fmla="*/ 161615 w 185300"/>
              <a:gd name="connsiteY2" fmla="*/ 340430 h 368024"/>
              <a:gd name="connsiteX3" fmla="*/ 161682 w 185300"/>
              <a:gd name="connsiteY3" fmla="*/ 368393 h 368024"/>
              <a:gd name="connsiteX4" fmla="*/ 130686 w 185300"/>
              <a:gd name="connsiteY4" fmla="*/ 368198 h 368024"/>
              <a:gd name="connsiteX5" fmla="*/ 67284 w 185300"/>
              <a:gd name="connsiteY5" fmla="*/ 367794 h 368024"/>
              <a:gd name="connsiteX6" fmla="*/ 66544 w 185300"/>
              <a:gd name="connsiteY6" fmla="*/ 298159 h 368024"/>
              <a:gd name="connsiteX7" fmla="*/ 32658 w 185300"/>
              <a:gd name="connsiteY7" fmla="*/ 297634 h 368024"/>
              <a:gd name="connsiteX8" fmla="*/ 32456 w 185300"/>
              <a:gd name="connsiteY8" fmla="*/ 265946 h 368024"/>
              <a:gd name="connsiteX9" fmla="*/ 2738 w 185300"/>
              <a:gd name="connsiteY9" fmla="*/ 265610 h 368024"/>
              <a:gd name="connsiteX10" fmla="*/ 2469 w 185300"/>
              <a:gd name="connsiteY10" fmla="*/ 239570 h 368024"/>
              <a:gd name="connsiteX11" fmla="*/ 654 w 185300"/>
              <a:gd name="connsiteY11" fmla="*/ 200116 h 368024"/>
              <a:gd name="connsiteX12" fmla="*/ 385 w 185300"/>
              <a:gd name="connsiteY12" fmla="*/ 165423 h 368024"/>
              <a:gd name="connsiteX13" fmla="*/ 385 w 185300"/>
              <a:gd name="connsiteY13" fmla="*/ 132431 h 368024"/>
              <a:gd name="connsiteX14" fmla="*/ 385 w 185300"/>
              <a:gd name="connsiteY14" fmla="*/ 112912 h 368024"/>
              <a:gd name="connsiteX15" fmla="*/ 385 w 185300"/>
              <a:gd name="connsiteY15" fmla="*/ 99391 h 368024"/>
              <a:gd name="connsiteX16" fmla="*/ 721 w 185300"/>
              <a:gd name="connsiteY16" fmla="*/ 63145 h 368024"/>
              <a:gd name="connsiteX17" fmla="*/ 654 w 185300"/>
              <a:gd name="connsiteY17" fmla="*/ 31692 h 368024"/>
              <a:gd name="connsiteX18" fmla="*/ 990 w 185300"/>
              <a:gd name="connsiteY18" fmla="*/ 368 h 368024"/>
              <a:gd name="connsiteX19" fmla="*/ 34338 w 185300"/>
              <a:gd name="connsiteY19" fmla="*/ 567 h 368024"/>
              <a:gd name="connsiteX20" fmla="*/ 34338 w 185300"/>
              <a:gd name="connsiteY20" fmla="*/ 32243 h 368024"/>
              <a:gd name="connsiteX21" fmla="*/ 67418 w 185300"/>
              <a:gd name="connsiteY21" fmla="*/ 32626 h 368024"/>
              <a:gd name="connsiteX22" fmla="*/ 67149 w 185300"/>
              <a:gd name="connsiteY22" fmla="*/ 3511 h 368024"/>
              <a:gd name="connsiteX23" fmla="*/ 100229 w 185300"/>
              <a:gd name="connsiteY23" fmla="*/ 3635 h 368024"/>
              <a:gd name="connsiteX24" fmla="*/ 161615 w 185300"/>
              <a:gd name="connsiteY24" fmla="*/ 3642 h 368024"/>
              <a:gd name="connsiteX25" fmla="*/ 161615 w 185300"/>
              <a:gd name="connsiteY25" fmla="*/ 114297 h 368024"/>
              <a:gd name="connsiteX26" fmla="*/ 161615 w 185300"/>
              <a:gd name="connsiteY26" fmla="*/ 162283 h 368024"/>
              <a:gd name="connsiteX27" fmla="*/ 161615 w 185300"/>
              <a:gd name="connsiteY27" fmla="*/ 193635 h 368024"/>
              <a:gd name="connsiteX28" fmla="*/ 185349 w 185300"/>
              <a:gd name="connsiteY28" fmla="*/ 193473 h 368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5300" h="368024">
                <a:moveTo>
                  <a:pt x="185349" y="193473"/>
                </a:moveTo>
                <a:lnTo>
                  <a:pt x="185685" y="340531"/>
                </a:lnTo>
                <a:lnTo>
                  <a:pt x="161615" y="340430"/>
                </a:lnTo>
                <a:lnTo>
                  <a:pt x="161682" y="368393"/>
                </a:lnTo>
                <a:lnTo>
                  <a:pt x="130686" y="368198"/>
                </a:lnTo>
                <a:lnTo>
                  <a:pt x="67284" y="367794"/>
                </a:lnTo>
                <a:lnTo>
                  <a:pt x="66544" y="298159"/>
                </a:lnTo>
                <a:lnTo>
                  <a:pt x="32658" y="297634"/>
                </a:lnTo>
                <a:lnTo>
                  <a:pt x="32456" y="265946"/>
                </a:lnTo>
                <a:lnTo>
                  <a:pt x="2738" y="265610"/>
                </a:lnTo>
                <a:lnTo>
                  <a:pt x="2469" y="239570"/>
                </a:lnTo>
                <a:lnTo>
                  <a:pt x="654" y="200116"/>
                </a:lnTo>
                <a:lnTo>
                  <a:pt x="385" y="165423"/>
                </a:lnTo>
                <a:lnTo>
                  <a:pt x="385" y="132431"/>
                </a:lnTo>
                <a:lnTo>
                  <a:pt x="385" y="112912"/>
                </a:lnTo>
                <a:lnTo>
                  <a:pt x="385" y="99391"/>
                </a:lnTo>
                <a:lnTo>
                  <a:pt x="721" y="63145"/>
                </a:lnTo>
                <a:lnTo>
                  <a:pt x="654" y="31692"/>
                </a:lnTo>
                <a:lnTo>
                  <a:pt x="990" y="368"/>
                </a:lnTo>
                <a:lnTo>
                  <a:pt x="34338" y="567"/>
                </a:lnTo>
                <a:lnTo>
                  <a:pt x="34338" y="32243"/>
                </a:lnTo>
                <a:lnTo>
                  <a:pt x="67418" y="32626"/>
                </a:lnTo>
                <a:lnTo>
                  <a:pt x="67149" y="3511"/>
                </a:lnTo>
                <a:lnTo>
                  <a:pt x="100229" y="3635"/>
                </a:lnTo>
                <a:lnTo>
                  <a:pt x="161615" y="3642"/>
                </a:lnTo>
                <a:lnTo>
                  <a:pt x="161615" y="114297"/>
                </a:lnTo>
                <a:lnTo>
                  <a:pt x="161615" y="162283"/>
                </a:lnTo>
                <a:lnTo>
                  <a:pt x="161615" y="193635"/>
                </a:lnTo>
                <a:lnTo>
                  <a:pt x="185349" y="193473"/>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grpSp>
        <p:nvGrpSpPr>
          <p:cNvPr id="32" name="Graphic 2">
            <a:extLst>
              <a:ext uri="{FF2B5EF4-FFF2-40B4-BE49-F238E27FC236}">
                <a16:creationId xmlns:a16="http://schemas.microsoft.com/office/drawing/2014/main" id="{8607246A-DFED-A066-CA61-504C5B940ABF}"/>
              </a:ext>
            </a:extLst>
          </p:cNvPr>
          <p:cNvGrpSpPr/>
          <p:nvPr/>
        </p:nvGrpSpPr>
        <p:grpSpPr>
          <a:xfrm>
            <a:off x="8192099" y="7227925"/>
            <a:ext cx="1319317" cy="1561136"/>
            <a:chOff x="4357494" y="2847545"/>
            <a:chExt cx="659658" cy="780568"/>
          </a:xfrm>
          <a:solidFill>
            <a:schemeClr val="bg1">
              <a:lumMod val="85000"/>
            </a:schemeClr>
          </a:solidFill>
        </p:grpSpPr>
        <p:sp>
          <p:nvSpPr>
            <p:cNvPr id="33" name="Freeform: Shape 32">
              <a:extLst>
                <a:ext uri="{FF2B5EF4-FFF2-40B4-BE49-F238E27FC236}">
                  <a16:creationId xmlns:a16="http://schemas.microsoft.com/office/drawing/2014/main" id="{E957DFCD-9721-B4EE-9AD9-D69CC24BCD37}"/>
                </a:ext>
              </a:extLst>
            </p:cNvPr>
            <p:cNvSpPr/>
            <p:nvPr/>
          </p:nvSpPr>
          <p:spPr>
            <a:xfrm>
              <a:off x="4357494" y="2847545"/>
              <a:ext cx="659658" cy="780568"/>
            </a:xfrm>
            <a:custGeom>
              <a:avLst/>
              <a:gdLst>
                <a:gd name="connsiteX0" fmla="*/ 441979 w 659658"/>
                <a:gd name="connsiteY0" fmla="*/ 245622 h 780568"/>
                <a:gd name="connsiteX1" fmla="*/ 441879 w 659658"/>
                <a:gd name="connsiteY1" fmla="*/ 284128 h 780568"/>
                <a:gd name="connsiteX2" fmla="*/ 414359 w 659658"/>
                <a:gd name="connsiteY2" fmla="*/ 284007 h 780568"/>
                <a:gd name="connsiteX3" fmla="*/ 414736 w 659658"/>
                <a:gd name="connsiteY3" fmla="*/ 379717 h 780568"/>
                <a:gd name="connsiteX4" fmla="*/ 382933 w 659658"/>
                <a:gd name="connsiteY4" fmla="*/ 378453 h 780568"/>
                <a:gd name="connsiteX5" fmla="*/ 383478 w 659658"/>
                <a:gd name="connsiteY5" fmla="*/ 410477 h 780568"/>
                <a:gd name="connsiteX6" fmla="*/ 379928 w 659658"/>
                <a:gd name="connsiteY6" fmla="*/ 410389 h 780568"/>
                <a:gd name="connsiteX7" fmla="*/ 379652 w 659658"/>
                <a:gd name="connsiteY7" fmla="*/ 474034 h 780568"/>
                <a:gd name="connsiteX8" fmla="*/ 351763 w 659658"/>
                <a:gd name="connsiteY8" fmla="*/ 472145 h 780568"/>
                <a:gd name="connsiteX9" fmla="*/ 349524 w 659658"/>
                <a:gd name="connsiteY9" fmla="*/ 503685 h 780568"/>
                <a:gd name="connsiteX10" fmla="*/ 348441 w 659658"/>
                <a:gd name="connsiteY10" fmla="*/ 520171 h 780568"/>
                <a:gd name="connsiteX11" fmla="*/ 347668 w 659658"/>
                <a:gd name="connsiteY11" fmla="*/ 520366 h 780568"/>
                <a:gd name="connsiteX12" fmla="*/ 345927 w 659658"/>
                <a:gd name="connsiteY12" fmla="*/ 521079 h 780568"/>
                <a:gd name="connsiteX13" fmla="*/ 345207 w 659658"/>
                <a:gd name="connsiteY13" fmla="*/ 520433 h 780568"/>
                <a:gd name="connsiteX14" fmla="*/ 345288 w 659658"/>
                <a:gd name="connsiteY14" fmla="*/ 519963 h 780568"/>
                <a:gd name="connsiteX15" fmla="*/ 345927 w 659658"/>
                <a:gd name="connsiteY15" fmla="*/ 519169 h 780568"/>
                <a:gd name="connsiteX16" fmla="*/ 346478 w 659658"/>
                <a:gd name="connsiteY16" fmla="*/ 518289 h 780568"/>
                <a:gd name="connsiteX17" fmla="*/ 345846 w 659658"/>
                <a:gd name="connsiteY17" fmla="*/ 518376 h 780568"/>
                <a:gd name="connsiteX18" fmla="*/ 344892 w 659658"/>
                <a:gd name="connsiteY18" fmla="*/ 518618 h 780568"/>
                <a:gd name="connsiteX19" fmla="*/ 343621 w 659658"/>
                <a:gd name="connsiteY19" fmla="*/ 518927 h 780568"/>
                <a:gd name="connsiteX20" fmla="*/ 343231 w 659658"/>
                <a:gd name="connsiteY20" fmla="*/ 518457 h 780568"/>
                <a:gd name="connsiteX21" fmla="*/ 342666 w 659658"/>
                <a:gd name="connsiteY21" fmla="*/ 518376 h 780568"/>
                <a:gd name="connsiteX22" fmla="*/ 341241 w 659658"/>
                <a:gd name="connsiteY22" fmla="*/ 518927 h 780568"/>
                <a:gd name="connsiteX23" fmla="*/ 340286 w 659658"/>
                <a:gd name="connsiteY23" fmla="*/ 518853 h 780568"/>
                <a:gd name="connsiteX24" fmla="*/ 339889 w 659658"/>
                <a:gd name="connsiteY24" fmla="*/ 518376 h 780568"/>
                <a:gd name="connsiteX25" fmla="*/ 339250 w 659658"/>
                <a:gd name="connsiteY25" fmla="*/ 518847 h 780568"/>
                <a:gd name="connsiteX26" fmla="*/ 338854 w 659658"/>
                <a:gd name="connsiteY26" fmla="*/ 519331 h 780568"/>
                <a:gd name="connsiteX27" fmla="*/ 338383 w 659658"/>
                <a:gd name="connsiteY27" fmla="*/ 519721 h 780568"/>
                <a:gd name="connsiteX28" fmla="*/ 337906 w 659658"/>
                <a:gd name="connsiteY28" fmla="*/ 519559 h 780568"/>
                <a:gd name="connsiteX29" fmla="*/ 337193 w 659658"/>
                <a:gd name="connsiteY29" fmla="*/ 518611 h 780568"/>
                <a:gd name="connsiteX30" fmla="*/ 336554 w 659658"/>
                <a:gd name="connsiteY30" fmla="*/ 518685 h 780568"/>
                <a:gd name="connsiteX31" fmla="*/ 334967 w 659658"/>
                <a:gd name="connsiteY31" fmla="*/ 518605 h 780568"/>
                <a:gd name="connsiteX32" fmla="*/ 333777 w 659658"/>
                <a:gd name="connsiteY32" fmla="*/ 518369 h 780568"/>
                <a:gd name="connsiteX33" fmla="*/ 332103 w 659658"/>
                <a:gd name="connsiteY33" fmla="*/ 518053 h 780568"/>
                <a:gd name="connsiteX34" fmla="*/ 330355 w 659658"/>
                <a:gd name="connsiteY34" fmla="*/ 517825 h 780568"/>
                <a:gd name="connsiteX35" fmla="*/ 329488 w 659658"/>
                <a:gd name="connsiteY35" fmla="*/ 517098 h 780568"/>
                <a:gd name="connsiteX36" fmla="*/ 329011 w 659658"/>
                <a:gd name="connsiteY36" fmla="*/ 516231 h 780568"/>
                <a:gd name="connsiteX37" fmla="*/ 327659 w 659658"/>
                <a:gd name="connsiteY37" fmla="*/ 515666 h 780568"/>
                <a:gd name="connsiteX38" fmla="*/ 326469 w 659658"/>
                <a:gd name="connsiteY38" fmla="*/ 515196 h 780568"/>
                <a:gd name="connsiteX39" fmla="*/ 325992 w 659658"/>
                <a:gd name="connsiteY39" fmla="*/ 514409 h 780568"/>
                <a:gd name="connsiteX40" fmla="*/ 325353 w 659658"/>
                <a:gd name="connsiteY40" fmla="*/ 513132 h 780568"/>
                <a:gd name="connsiteX41" fmla="*/ 325037 w 659658"/>
                <a:gd name="connsiteY41" fmla="*/ 511619 h 780568"/>
                <a:gd name="connsiteX42" fmla="*/ 324324 w 659658"/>
                <a:gd name="connsiteY42" fmla="*/ 509723 h 780568"/>
                <a:gd name="connsiteX43" fmla="*/ 323531 w 659658"/>
                <a:gd name="connsiteY43" fmla="*/ 508452 h 780568"/>
                <a:gd name="connsiteX44" fmla="*/ 322892 w 659658"/>
                <a:gd name="connsiteY44" fmla="*/ 507894 h 780568"/>
                <a:gd name="connsiteX45" fmla="*/ 321702 w 659658"/>
                <a:gd name="connsiteY45" fmla="*/ 507417 h 780568"/>
                <a:gd name="connsiteX46" fmla="*/ 320196 w 659658"/>
                <a:gd name="connsiteY46" fmla="*/ 506859 h 780568"/>
                <a:gd name="connsiteX47" fmla="*/ 318764 w 659658"/>
                <a:gd name="connsiteY47" fmla="*/ 506307 h 780568"/>
                <a:gd name="connsiteX48" fmla="*/ 317574 w 659658"/>
                <a:gd name="connsiteY48" fmla="*/ 505433 h 780568"/>
                <a:gd name="connsiteX49" fmla="*/ 316780 w 659658"/>
                <a:gd name="connsiteY49" fmla="*/ 505588 h 780568"/>
                <a:gd name="connsiteX50" fmla="*/ 316222 w 659658"/>
                <a:gd name="connsiteY50" fmla="*/ 505830 h 780568"/>
                <a:gd name="connsiteX51" fmla="*/ 315187 w 659658"/>
                <a:gd name="connsiteY51" fmla="*/ 506220 h 780568"/>
                <a:gd name="connsiteX52" fmla="*/ 315113 w 659658"/>
                <a:gd name="connsiteY52" fmla="*/ 507013 h 780568"/>
                <a:gd name="connsiteX53" fmla="*/ 313923 w 659658"/>
                <a:gd name="connsiteY53" fmla="*/ 506939 h 780568"/>
                <a:gd name="connsiteX54" fmla="*/ 312888 w 659658"/>
                <a:gd name="connsiteY54" fmla="*/ 506462 h 780568"/>
                <a:gd name="connsiteX55" fmla="*/ 312256 w 659658"/>
                <a:gd name="connsiteY55" fmla="*/ 505110 h 780568"/>
                <a:gd name="connsiteX56" fmla="*/ 311624 w 659658"/>
                <a:gd name="connsiteY56" fmla="*/ 504001 h 780568"/>
                <a:gd name="connsiteX57" fmla="*/ 311065 w 659658"/>
                <a:gd name="connsiteY57" fmla="*/ 503362 h 780568"/>
                <a:gd name="connsiteX58" fmla="*/ 309633 w 659658"/>
                <a:gd name="connsiteY58" fmla="*/ 502730 h 780568"/>
                <a:gd name="connsiteX59" fmla="*/ 307966 w 659658"/>
                <a:gd name="connsiteY59" fmla="*/ 501930 h 780568"/>
                <a:gd name="connsiteX60" fmla="*/ 305109 w 659658"/>
                <a:gd name="connsiteY60" fmla="*/ 501137 h 780568"/>
                <a:gd name="connsiteX61" fmla="*/ 303125 w 659658"/>
                <a:gd name="connsiteY61" fmla="*/ 499953 h 780568"/>
                <a:gd name="connsiteX62" fmla="*/ 301296 w 659658"/>
                <a:gd name="connsiteY62" fmla="*/ 499315 h 780568"/>
                <a:gd name="connsiteX63" fmla="*/ 298909 w 659658"/>
                <a:gd name="connsiteY63" fmla="*/ 499241 h 780568"/>
                <a:gd name="connsiteX64" fmla="*/ 297087 w 659658"/>
                <a:gd name="connsiteY64" fmla="*/ 498521 h 780568"/>
                <a:gd name="connsiteX65" fmla="*/ 295420 w 659658"/>
                <a:gd name="connsiteY65" fmla="*/ 497486 h 780568"/>
                <a:gd name="connsiteX66" fmla="*/ 293591 w 659658"/>
                <a:gd name="connsiteY66" fmla="*/ 495906 h 780568"/>
                <a:gd name="connsiteX67" fmla="*/ 292004 w 659658"/>
                <a:gd name="connsiteY67" fmla="*/ 494474 h 780568"/>
                <a:gd name="connsiteX68" fmla="*/ 290337 w 659658"/>
                <a:gd name="connsiteY68" fmla="*/ 493835 h 780568"/>
                <a:gd name="connsiteX69" fmla="*/ 288750 w 659658"/>
                <a:gd name="connsiteY69" fmla="*/ 493835 h 780568"/>
                <a:gd name="connsiteX70" fmla="*/ 287795 w 659658"/>
                <a:gd name="connsiteY70" fmla="*/ 493997 h 780568"/>
                <a:gd name="connsiteX71" fmla="*/ 287002 w 659658"/>
                <a:gd name="connsiteY71" fmla="*/ 494151 h 780568"/>
                <a:gd name="connsiteX72" fmla="*/ 286921 w 659658"/>
                <a:gd name="connsiteY72" fmla="*/ 495267 h 780568"/>
                <a:gd name="connsiteX73" fmla="*/ 287634 w 659658"/>
                <a:gd name="connsiteY73" fmla="*/ 496141 h 780568"/>
                <a:gd name="connsiteX74" fmla="*/ 288669 w 659658"/>
                <a:gd name="connsiteY74" fmla="*/ 497331 h 780568"/>
                <a:gd name="connsiteX75" fmla="*/ 290337 w 659658"/>
                <a:gd name="connsiteY75" fmla="*/ 498763 h 780568"/>
                <a:gd name="connsiteX76" fmla="*/ 290727 w 659658"/>
                <a:gd name="connsiteY76" fmla="*/ 499241 h 780568"/>
                <a:gd name="connsiteX77" fmla="*/ 292085 w 659658"/>
                <a:gd name="connsiteY77" fmla="*/ 500828 h 780568"/>
                <a:gd name="connsiteX78" fmla="*/ 293672 w 659658"/>
                <a:gd name="connsiteY78" fmla="*/ 502253 h 780568"/>
                <a:gd name="connsiteX79" fmla="*/ 294701 w 659658"/>
                <a:gd name="connsiteY79" fmla="*/ 503208 h 780568"/>
                <a:gd name="connsiteX80" fmla="*/ 295494 w 659658"/>
                <a:gd name="connsiteY80" fmla="*/ 504633 h 780568"/>
                <a:gd name="connsiteX81" fmla="*/ 296052 w 659658"/>
                <a:gd name="connsiteY81" fmla="*/ 505830 h 780568"/>
                <a:gd name="connsiteX82" fmla="*/ 297161 w 659658"/>
                <a:gd name="connsiteY82" fmla="*/ 507336 h 780568"/>
                <a:gd name="connsiteX83" fmla="*/ 298197 w 659658"/>
                <a:gd name="connsiteY83" fmla="*/ 508284 h 780568"/>
                <a:gd name="connsiteX84" fmla="*/ 299629 w 659658"/>
                <a:gd name="connsiteY84" fmla="*/ 509084 h 780568"/>
                <a:gd name="connsiteX85" fmla="*/ 301296 w 659658"/>
                <a:gd name="connsiteY85" fmla="*/ 509958 h 780568"/>
                <a:gd name="connsiteX86" fmla="*/ 303125 w 659658"/>
                <a:gd name="connsiteY86" fmla="*/ 510435 h 780568"/>
                <a:gd name="connsiteX87" fmla="*/ 304947 w 659658"/>
                <a:gd name="connsiteY87" fmla="*/ 510825 h 780568"/>
                <a:gd name="connsiteX88" fmla="*/ 307092 w 659658"/>
                <a:gd name="connsiteY88" fmla="*/ 511464 h 780568"/>
                <a:gd name="connsiteX89" fmla="*/ 309311 w 659658"/>
                <a:gd name="connsiteY89" fmla="*/ 512258 h 780568"/>
                <a:gd name="connsiteX90" fmla="*/ 311778 w 659658"/>
                <a:gd name="connsiteY90" fmla="*/ 513058 h 780568"/>
                <a:gd name="connsiteX91" fmla="*/ 313842 w 659658"/>
                <a:gd name="connsiteY91" fmla="*/ 513771 h 780568"/>
                <a:gd name="connsiteX92" fmla="*/ 315113 w 659658"/>
                <a:gd name="connsiteY92" fmla="*/ 514483 h 780568"/>
                <a:gd name="connsiteX93" fmla="*/ 316780 w 659658"/>
                <a:gd name="connsiteY93" fmla="*/ 515593 h 780568"/>
                <a:gd name="connsiteX94" fmla="*/ 318844 w 659658"/>
                <a:gd name="connsiteY94" fmla="*/ 517179 h 780568"/>
                <a:gd name="connsiteX95" fmla="*/ 320041 w 659658"/>
                <a:gd name="connsiteY95" fmla="*/ 517892 h 780568"/>
                <a:gd name="connsiteX96" fmla="*/ 320431 w 659658"/>
                <a:gd name="connsiteY96" fmla="*/ 518692 h 780568"/>
                <a:gd name="connsiteX97" fmla="*/ 320512 w 659658"/>
                <a:gd name="connsiteY97" fmla="*/ 519411 h 780568"/>
                <a:gd name="connsiteX98" fmla="*/ 320989 w 659658"/>
                <a:gd name="connsiteY98" fmla="*/ 519882 h 780568"/>
                <a:gd name="connsiteX99" fmla="*/ 321547 w 659658"/>
                <a:gd name="connsiteY99" fmla="*/ 520279 h 780568"/>
                <a:gd name="connsiteX100" fmla="*/ 322422 w 659658"/>
                <a:gd name="connsiteY100" fmla="*/ 520675 h 780568"/>
                <a:gd name="connsiteX101" fmla="*/ 323854 w 659658"/>
                <a:gd name="connsiteY101" fmla="*/ 521314 h 780568"/>
                <a:gd name="connsiteX102" fmla="*/ 325037 w 659658"/>
                <a:gd name="connsiteY102" fmla="*/ 521388 h 780568"/>
                <a:gd name="connsiteX103" fmla="*/ 325514 w 659658"/>
                <a:gd name="connsiteY103" fmla="*/ 522262 h 780568"/>
                <a:gd name="connsiteX104" fmla="*/ 325830 w 659658"/>
                <a:gd name="connsiteY104" fmla="*/ 523143 h 780568"/>
                <a:gd name="connsiteX105" fmla="*/ 326153 w 659658"/>
                <a:gd name="connsiteY105" fmla="*/ 523936 h 780568"/>
                <a:gd name="connsiteX106" fmla="*/ 326866 w 659658"/>
                <a:gd name="connsiteY106" fmla="*/ 525442 h 780568"/>
                <a:gd name="connsiteX107" fmla="*/ 327975 w 659658"/>
                <a:gd name="connsiteY107" fmla="*/ 526074 h 780568"/>
                <a:gd name="connsiteX108" fmla="*/ 329011 w 659658"/>
                <a:gd name="connsiteY108" fmla="*/ 527265 h 780568"/>
                <a:gd name="connsiteX109" fmla="*/ 329649 w 659658"/>
                <a:gd name="connsiteY109" fmla="*/ 528542 h 780568"/>
                <a:gd name="connsiteX110" fmla="*/ 330362 w 659658"/>
                <a:gd name="connsiteY110" fmla="*/ 529651 h 780568"/>
                <a:gd name="connsiteX111" fmla="*/ 330436 w 659658"/>
                <a:gd name="connsiteY111" fmla="*/ 530606 h 780568"/>
                <a:gd name="connsiteX112" fmla="*/ 330046 w 659658"/>
                <a:gd name="connsiteY112" fmla="*/ 531238 h 780568"/>
                <a:gd name="connsiteX113" fmla="*/ 329649 w 659658"/>
                <a:gd name="connsiteY113" fmla="*/ 531399 h 780568"/>
                <a:gd name="connsiteX114" fmla="*/ 329172 w 659658"/>
                <a:gd name="connsiteY114" fmla="*/ 531157 h 780568"/>
                <a:gd name="connsiteX115" fmla="*/ 328856 w 659658"/>
                <a:gd name="connsiteY115" fmla="*/ 531084 h 780568"/>
                <a:gd name="connsiteX116" fmla="*/ 328379 w 659658"/>
                <a:gd name="connsiteY116" fmla="*/ 531554 h 780568"/>
                <a:gd name="connsiteX117" fmla="*/ 328056 w 659658"/>
                <a:gd name="connsiteY117" fmla="*/ 531870 h 780568"/>
                <a:gd name="connsiteX118" fmla="*/ 328056 w 659658"/>
                <a:gd name="connsiteY118" fmla="*/ 532112 h 780568"/>
                <a:gd name="connsiteX119" fmla="*/ 328137 w 659658"/>
                <a:gd name="connsiteY119" fmla="*/ 532509 h 780568"/>
                <a:gd name="connsiteX120" fmla="*/ 328614 w 659658"/>
                <a:gd name="connsiteY120" fmla="*/ 533148 h 780568"/>
                <a:gd name="connsiteX121" fmla="*/ 329084 w 659658"/>
                <a:gd name="connsiteY121" fmla="*/ 533699 h 780568"/>
                <a:gd name="connsiteX122" fmla="*/ 329965 w 659658"/>
                <a:gd name="connsiteY122" fmla="*/ 533941 h 780568"/>
                <a:gd name="connsiteX123" fmla="*/ 331236 w 659658"/>
                <a:gd name="connsiteY123" fmla="*/ 533780 h 780568"/>
                <a:gd name="connsiteX124" fmla="*/ 333058 w 659658"/>
                <a:gd name="connsiteY124" fmla="*/ 533706 h 780568"/>
                <a:gd name="connsiteX125" fmla="*/ 334726 w 659658"/>
                <a:gd name="connsiteY125" fmla="*/ 533706 h 780568"/>
                <a:gd name="connsiteX126" fmla="*/ 335761 w 659658"/>
                <a:gd name="connsiteY126" fmla="*/ 533699 h 780568"/>
                <a:gd name="connsiteX127" fmla="*/ 337267 w 659658"/>
                <a:gd name="connsiteY127" fmla="*/ 534022 h 780568"/>
                <a:gd name="connsiteX128" fmla="*/ 338060 w 659658"/>
                <a:gd name="connsiteY128" fmla="*/ 534573 h 780568"/>
                <a:gd name="connsiteX129" fmla="*/ 339250 w 659658"/>
                <a:gd name="connsiteY129" fmla="*/ 534970 h 780568"/>
                <a:gd name="connsiteX130" fmla="*/ 340367 w 659658"/>
                <a:gd name="connsiteY130" fmla="*/ 535373 h 780568"/>
                <a:gd name="connsiteX131" fmla="*/ 341873 w 659658"/>
                <a:gd name="connsiteY131" fmla="*/ 535770 h 780568"/>
                <a:gd name="connsiteX132" fmla="*/ 342350 w 659658"/>
                <a:gd name="connsiteY132" fmla="*/ 535528 h 780568"/>
                <a:gd name="connsiteX133" fmla="*/ 343070 w 659658"/>
                <a:gd name="connsiteY133" fmla="*/ 534815 h 780568"/>
                <a:gd name="connsiteX134" fmla="*/ 343305 w 659658"/>
                <a:gd name="connsiteY134" fmla="*/ 534022 h 780568"/>
                <a:gd name="connsiteX135" fmla="*/ 344737 w 659658"/>
                <a:gd name="connsiteY135" fmla="*/ 532670 h 780568"/>
                <a:gd name="connsiteX136" fmla="*/ 346001 w 659658"/>
                <a:gd name="connsiteY136" fmla="*/ 532193 h 780568"/>
                <a:gd name="connsiteX137" fmla="*/ 347191 w 659658"/>
                <a:gd name="connsiteY137" fmla="*/ 531635 h 780568"/>
                <a:gd name="connsiteX138" fmla="*/ 348307 w 659658"/>
                <a:gd name="connsiteY138" fmla="*/ 531399 h 780568"/>
                <a:gd name="connsiteX139" fmla="*/ 348206 w 659658"/>
                <a:gd name="connsiteY139" fmla="*/ 537706 h 780568"/>
                <a:gd name="connsiteX140" fmla="*/ 315402 w 659658"/>
                <a:gd name="connsiteY140" fmla="*/ 536792 h 780568"/>
                <a:gd name="connsiteX141" fmla="*/ 280426 w 659658"/>
                <a:gd name="connsiteY141" fmla="*/ 544181 h 780568"/>
                <a:gd name="connsiteX142" fmla="*/ 287365 w 659658"/>
                <a:gd name="connsiteY142" fmla="*/ 590990 h 780568"/>
                <a:gd name="connsiteX143" fmla="*/ 253720 w 659658"/>
                <a:gd name="connsiteY143" fmla="*/ 593532 h 780568"/>
                <a:gd name="connsiteX144" fmla="*/ 250426 w 659658"/>
                <a:gd name="connsiteY144" fmla="*/ 627156 h 780568"/>
                <a:gd name="connsiteX145" fmla="*/ 218839 w 659658"/>
                <a:gd name="connsiteY145" fmla="*/ 624655 h 780568"/>
                <a:gd name="connsiteX146" fmla="*/ 216734 w 659658"/>
                <a:gd name="connsiteY146" fmla="*/ 656094 h 780568"/>
                <a:gd name="connsiteX147" fmla="*/ 180010 w 659658"/>
                <a:gd name="connsiteY147" fmla="*/ 655859 h 780568"/>
                <a:gd name="connsiteX148" fmla="*/ 175223 w 659658"/>
                <a:gd name="connsiteY148" fmla="*/ 655825 h 780568"/>
                <a:gd name="connsiteX149" fmla="*/ 176548 w 659658"/>
                <a:gd name="connsiteY149" fmla="*/ 656619 h 780568"/>
                <a:gd name="connsiteX150" fmla="*/ 180797 w 659658"/>
                <a:gd name="connsiteY150" fmla="*/ 679425 h 780568"/>
                <a:gd name="connsiteX151" fmla="*/ 180521 w 659658"/>
                <a:gd name="connsiteY151" fmla="*/ 685241 h 780568"/>
                <a:gd name="connsiteX152" fmla="*/ 153795 w 659658"/>
                <a:gd name="connsiteY152" fmla="*/ 684447 h 780568"/>
                <a:gd name="connsiteX153" fmla="*/ 153325 w 659658"/>
                <a:gd name="connsiteY153" fmla="*/ 697565 h 780568"/>
                <a:gd name="connsiteX154" fmla="*/ 152592 w 659658"/>
                <a:gd name="connsiteY154" fmla="*/ 718435 h 780568"/>
                <a:gd name="connsiteX155" fmla="*/ 120635 w 659658"/>
                <a:gd name="connsiteY155" fmla="*/ 712760 h 780568"/>
                <a:gd name="connsiteX156" fmla="*/ 122578 w 659658"/>
                <a:gd name="connsiteY156" fmla="*/ 751508 h 780568"/>
                <a:gd name="connsiteX157" fmla="*/ 125913 w 659658"/>
                <a:gd name="connsiteY157" fmla="*/ 780937 h 780568"/>
                <a:gd name="connsiteX158" fmla="*/ 100612 w 659658"/>
                <a:gd name="connsiteY158" fmla="*/ 780708 h 780568"/>
                <a:gd name="connsiteX159" fmla="*/ 60842 w 659658"/>
                <a:gd name="connsiteY159" fmla="*/ 779787 h 780568"/>
                <a:gd name="connsiteX160" fmla="*/ 1427 w 659658"/>
                <a:gd name="connsiteY160" fmla="*/ 779403 h 780568"/>
                <a:gd name="connsiteX161" fmla="*/ 2187 w 659658"/>
                <a:gd name="connsiteY161" fmla="*/ 741893 h 780568"/>
                <a:gd name="connsiteX162" fmla="*/ 2939 w 659658"/>
                <a:gd name="connsiteY162" fmla="*/ 696697 h 780568"/>
                <a:gd name="connsiteX163" fmla="*/ 385 w 659658"/>
                <a:gd name="connsiteY163" fmla="*/ 696691 h 780568"/>
                <a:gd name="connsiteX164" fmla="*/ 889 w 659658"/>
                <a:gd name="connsiteY164" fmla="*/ 623162 h 780568"/>
                <a:gd name="connsiteX165" fmla="*/ 76945 w 659658"/>
                <a:gd name="connsiteY165" fmla="*/ 623673 h 780568"/>
                <a:gd name="connsiteX166" fmla="*/ 77678 w 659658"/>
                <a:gd name="connsiteY166" fmla="*/ 513380 h 780568"/>
                <a:gd name="connsiteX167" fmla="*/ 115700 w 659658"/>
                <a:gd name="connsiteY167" fmla="*/ 513636 h 780568"/>
                <a:gd name="connsiteX168" fmla="*/ 191743 w 659658"/>
                <a:gd name="connsiteY168" fmla="*/ 514127 h 780568"/>
                <a:gd name="connsiteX169" fmla="*/ 192214 w 659658"/>
                <a:gd name="connsiteY169" fmla="*/ 440598 h 780568"/>
                <a:gd name="connsiteX170" fmla="*/ 230228 w 659658"/>
                <a:gd name="connsiteY170" fmla="*/ 440840 h 780568"/>
                <a:gd name="connsiteX171" fmla="*/ 230464 w 659658"/>
                <a:gd name="connsiteY171" fmla="*/ 404076 h 780568"/>
                <a:gd name="connsiteX172" fmla="*/ 306487 w 659658"/>
                <a:gd name="connsiteY172" fmla="*/ 404553 h 780568"/>
                <a:gd name="connsiteX173" fmla="*/ 306937 w 659658"/>
                <a:gd name="connsiteY173" fmla="*/ 331025 h 780568"/>
                <a:gd name="connsiteX174" fmla="*/ 344945 w 659658"/>
                <a:gd name="connsiteY174" fmla="*/ 331260 h 780568"/>
                <a:gd name="connsiteX175" fmla="*/ 346962 w 659658"/>
                <a:gd name="connsiteY175" fmla="*/ 368 h 780568"/>
                <a:gd name="connsiteX176" fmla="*/ 460899 w 659658"/>
                <a:gd name="connsiteY176" fmla="*/ 1054 h 780568"/>
                <a:gd name="connsiteX177" fmla="*/ 498880 w 659658"/>
                <a:gd name="connsiteY177" fmla="*/ 1276 h 780568"/>
                <a:gd name="connsiteX178" fmla="*/ 536862 w 659658"/>
                <a:gd name="connsiteY178" fmla="*/ 1491 h 780568"/>
                <a:gd name="connsiteX179" fmla="*/ 574843 w 659658"/>
                <a:gd name="connsiteY179" fmla="*/ 1706 h 780568"/>
                <a:gd name="connsiteX180" fmla="*/ 574776 w 659658"/>
                <a:gd name="connsiteY180" fmla="*/ 26240 h 780568"/>
                <a:gd name="connsiteX181" fmla="*/ 632289 w 659658"/>
                <a:gd name="connsiteY181" fmla="*/ 21050 h 780568"/>
                <a:gd name="connsiteX182" fmla="*/ 633015 w 659658"/>
                <a:gd name="connsiteY182" fmla="*/ 52550 h 780568"/>
                <a:gd name="connsiteX183" fmla="*/ 659849 w 659658"/>
                <a:gd name="connsiteY183" fmla="*/ 48926 h 780568"/>
                <a:gd name="connsiteX184" fmla="*/ 660044 w 659658"/>
                <a:gd name="connsiteY184" fmla="*/ 112698 h 780568"/>
                <a:gd name="connsiteX185" fmla="*/ 631865 w 659658"/>
                <a:gd name="connsiteY185" fmla="*/ 117902 h 780568"/>
                <a:gd name="connsiteX186" fmla="*/ 598234 w 659658"/>
                <a:gd name="connsiteY186" fmla="*/ 124128 h 780568"/>
                <a:gd name="connsiteX187" fmla="*/ 597232 w 659658"/>
                <a:gd name="connsiteY187" fmla="*/ 157672 h 780568"/>
                <a:gd name="connsiteX188" fmla="*/ 570264 w 659658"/>
                <a:gd name="connsiteY188" fmla="*/ 163327 h 780568"/>
                <a:gd name="connsiteX189" fmla="*/ 532216 w 659658"/>
                <a:gd name="connsiteY189" fmla="*/ 163824 h 780568"/>
                <a:gd name="connsiteX190" fmla="*/ 532915 w 659658"/>
                <a:gd name="connsiteY190" fmla="*/ 128909 h 780568"/>
                <a:gd name="connsiteX191" fmla="*/ 499768 w 659658"/>
                <a:gd name="connsiteY191" fmla="*/ 129285 h 780568"/>
                <a:gd name="connsiteX192" fmla="*/ 499096 w 659658"/>
                <a:gd name="connsiteY192" fmla="*/ 164254 h 780568"/>
                <a:gd name="connsiteX193" fmla="*/ 442181 w 659658"/>
                <a:gd name="connsiteY193" fmla="*/ 164584 h 780568"/>
                <a:gd name="connsiteX194" fmla="*/ 441979 w 659658"/>
                <a:gd name="connsiteY194" fmla="*/ 245622 h 780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659658" h="780568">
                  <a:moveTo>
                    <a:pt x="441979" y="245622"/>
                  </a:moveTo>
                  <a:lnTo>
                    <a:pt x="441879" y="284128"/>
                  </a:lnTo>
                  <a:lnTo>
                    <a:pt x="414359" y="284007"/>
                  </a:lnTo>
                  <a:lnTo>
                    <a:pt x="414736" y="379717"/>
                  </a:lnTo>
                  <a:lnTo>
                    <a:pt x="382933" y="378453"/>
                  </a:lnTo>
                  <a:lnTo>
                    <a:pt x="383478" y="410477"/>
                  </a:lnTo>
                  <a:lnTo>
                    <a:pt x="379928" y="410389"/>
                  </a:lnTo>
                  <a:lnTo>
                    <a:pt x="379652" y="474034"/>
                  </a:lnTo>
                  <a:lnTo>
                    <a:pt x="351763" y="472145"/>
                  </a:lnTo>
                  <a:lnTo>
                    <a:pt x="349524" y="503685"/>
                  </a:lnTo>
                  <a:lnTo>
                    <a:pt x="348441" y="520171"/>
                  </a:lnTo>
                  <a:lnTo>
                    <a:pt x="347668" y="520366"/>
                  </a:lnTo>
                  <a:lnTo>
                    <a:pt x="345927" y="521079"/>
                  </a:lnTo>
                  <a:lnTo>
                    <a:pt x="345207" y="520433"/>
                  </a:lnTo>
                  <a:lnTo>
                    <a:pt x="345288" y="519963"/>
                  </a:lnTo>
                  <a:lnTo>
                    <a:pt x="345927" y="519169"/>
                  </a:lnTo>
                  <a:lnTo>
                    <a:pt x="346478" y="518289"/>
                  </a:lnTo>
                  <a:lnTo>
                    <a:pt x="345846" y="518376"/>
                  </a:lnTo>
                  <a:lnTo>
                    <a:pt x="344892" y="518618"/>
                  </a:lnTo>
                  <a:lnTo>
                    <a:pt x="343621" y="518927"/>
                  </a:lnTo>
                  <a:lnTo>
                    <a:pt x="343231" y="518457"/>
                  </a:lnTo>
                  <a:lnTo>
                    <a:pt x="342666" y="518376"/>
                  </a:lnTo>
                  <a:lnTo>
                    <a:pt x="341241" y="518927"/>
                  </a:lnTo>
                  <a:lnTo>
                    <a:pt x="340286" y="518853"/>
                  </a:lnTo>
                  <a:lnTo>
                    <a:pt x="339889" y="518376"/>
                  </a:lnTo>
                  <a:lnTo>
                    <a:pt x="339250" y="518847"/>
                  </a:lnTo>
                  <a:lnTo>
                    <a:pt x="338854" y="519331"/>
                  </a:lnTo>
                  <a:lnTo>
                    <a:pt x="338383" y="519721"/>
                  </a:lnTo>
                  <a:lnTo>
                    <a:pt x="337906" y="519559"/>
                  </a:lnTo>
                  <a:lnTo>
                    <a:pt x="337193" y="518611"/>
                  </a:lnTo>
                  <a:lnTo>
                    <a:pt x="336554" y="518685"/>
                  </a:lnTo>
                  <a:lnTo>
                    <a:pt x="334967" y="518605"/>
                  </a:lnTo>
                  <a:lnTo>
                    <a:pt x="333777" y="518369"/>
                  </a:lnTo>
                  <a:lnTo>
                    <a:pt x="332103" y="518053"/>
                  </a:lnTo>
                  <a:lnTo>
                    <a:pt x="330355" y="517825"/>
                  </a:lnTo>
                  <a:lnTo>
                    <a:pt x="329488" y="517098"/>
                  </a:lnTo>
                  <a:lnTo>
                    <a:pt x="329011" y="516231"/>
                  </a:lnTo>
                  <a:lnTo>
                    <a:pt x="327659" y="515666"/>
                  </a:lnTo>
                  <a:lnTo>
                    <a:pt x="326469" y="515196"/>
                  </a:lnTo>
                  <a:lnTo>
                    <a:pt x="325992" y="514409"/>
                  </a:lnTo>
                  <a:lnTo>
                    <a:pt x="325353" y="513132"/>
                  </a:lnTo>
                  <a:lnTo>
                    <a:pt x="325037" y="511619"/>
                  </a:lnTo>
                  <a:lnTo>
                    <a:pt x="324324" y="509723"/>
                  </a:lnTo>
                  <a:lnTo>
                    <a:pt x="323531" y="508452"/>
                  </a:lnTo>
                  <a:lnTo>
                    <a:pt x="322892" y="507894"/>
                  </a:lnTo>
                  <a:lnTo>
                    <a:pt x="321702" y="507417"/>
                  </a:lnTo>
                  <a:lnTo>
                    <a:pt x="320196" y="506859"/>
                  </a:lnTo>
                  <a:lnTo>
                    <a:pt x="318764" y="506307"/>
                  </a:lnTo>
                  <a:lnTo>
                    <a:pt x="317574" y="505433"/>
                  </a:lnTo>
                  <a:lnTo>
                    <a:pt x="316780" y="505588"/>
                  </a:lnTo>
                  <a:lnTo>
                    <a:pt x="316222" y="505830"/>
                  </a:lnTo>
                  <a:lnTo>
                    <a:pt x="315187" y="506220"/>
                  </a:lnTo>
                  <a:lnTo>
                    <a:pt x="315113" y="507013"/>
                  </a:lnTo>
                  <a:lnTo>
                    <a:pt x="313923" y="506939"/>
                  </a:lnTo>
                  <a:lnTo>
                    <a:pt x="312888" y="506462"/>
                  </a:lnTo>
                  <a:lnTo>
                    <a:pt x="312256" y="505110"/>
                  </a:lnTo>
                  <a:lnTo>
                    <a:pt x="311624" y="504001"/>
                  </a:lnTo>
                  <a:lnTo>
                    <a:pt x="311065" y="503362"/>
                  </a:lnTo>
                  <a:lnTo>
                    <a:pt x="309633" y="502730"/>
                  </a:lnTo>
                  <a:lnTo>
                    <a:pt x="307966" y="501930"/>
                  </a:lnTo>
                  <a:lnTo>
                    <a:pt x="305109" y="501137"/>
                  </a:lnTo>
                  <a:lnTo>
                    <a:pt x="303125" y="499953"/>
                  </a:lnTo>
                  <a:lnTo>
                    <a:pt x="301296" y="499315"/>
                  </a:lnTo>
                  <a:lnTo>
                    <a:pt x="298909" y="499241"/>
                  </a:lnTo>
                  <a:lnTo>
                    <a:pt x="297087" y="498521"/>
                  </a:lnTo>
                  <a:lnTo>
                    <a:pt x="295420" y="497486"/>
                  </a:lnTo>
                  <a:lnTo>
                    <a:pt x="293591" y="495906"/>
                  </a:lnTo>
                  <a:lnTo>
                    <a:pt x="292004" y="494474"/>
                  </a:lnTo>
                  <a:lnTo>
                    <a:pt x="290337" y="493835"/>
                  </a:lnTo>
                  <a:lnTo>
                    <a:pt x="288750" y="493835"/>
                  </a:lnTo>
                  <a:lnTo>
                    <a:pt x="287795" y="493997"/>
                  </a:lnTo>
                  <a:lnTo>
                    <a:pt x="287002" y="494151"/>
                  </a:lnTo>
                  <a:lnTo>
                    <a:pt x="286921" y="495267"/>
                  </a:lnTo>
                  <a:lnTo>
                    <a:pt x="287634" y="496141"/>
                  </a:lnTo>
                  <a:lnTo>
                    <a:pt x="288669" y="497331"/>
                  </a:lnTo>
                  <a:lnTo>
                    <a:pt x="290337" y="498763"/>
                  </a:lnTo>
                  <a:lnTo>
                    <a:pt x="290727" y="499241"/>
                  </a:lnTo>
                  <a:lnTo>
                    <a:pt x="292085" y="500828"/>
                  </a:lnTo>
                  <a:lnTo>
                    <a:pt x="293672" y="502253"/>
                  </a:lnTo>
                  <a:lnTo>
                    <a:pt x="294701" y="503208"/>
                  </a:lnTo>
                  <a:lnTo>
                    <a:pt x="295494" y="504633"/>
                  </a:lnTo>
                  <a:lnTo>
                    <a:pt x="296052" y="505830"/>
                  </a:lnTo>
                  <a:lnTo>
                    <a:pt x="297161" y="507336"/>
                  </a:lnTo>
                  <a:lnTo>
                    <a:pt x="298197" y="508284"/>
                  </a:lnTo>
                  <a:lnTo>
                    <a:pt x="299629" y="509084"/>
                  </a:lnTo>
                  <a:lnTo>
                    <a:pt x="301296" y="509958"/>
                  </a:lnTo>
                  <a:lnTo>
                    <a:pt x="303125" y="510435"/>
                  </a:lnTo>
                  <a:lnTo>
                    <a:pt x="304947" y="510825"/>
                  </a:lnTo>
                  <a:lnTo>
                    <a:pt x="307092" y="511464"/>
                  </a:lnTo>
                  <a:lnTo>
                    <a:pt x="309311" y="512258"/>
                  </a:lnTo>
                  <a:lnTo>
                    <a:pt x="311778" y="513058"/>
                  </a:lnTo>
                  <a:lnTo>
                    <a:pt x="313842" y="513771"/>
                  </a:lnTo>
                  <a:lnTo>
                    <a:pt x="315113" y="514483"/>
                  </a:lnTo>
                  <a:lnTo>
                    <a:pt x="316780" y="515593"/>
                  </a:lnTo>
                  <a:lnTo>
                    <a:pt x="318844" y="517179"/>
                  </a:lnTo>
                  <a:lnTo>
                    <a:pt x="320041" y="517892"/>
                  </a:lnTo>
                  <a:lnTo>
                    <a:pt x="320431" y="518692"/>
                  </a:lnTo>
                  <a:lnTo>
                    <a:pt x="320512" y="519411"/>
                  </a:lnTo>
                  <a:lnTo>
                    <a:pt x="320989" y="519882"/>
                  </a:lnTo>
                  <a:lnTo>
                    <a:pt x="321547" y="520279"/>
                  </a:lnTo>
                  <a:lnTo>
                    <a:pt x="322422" y="520675"/>
                  </a:lnTo>
                  <a:lnTo>
                    <a:pt x="323854" y="521314"/>
                  </a:lnTo>
                  <a:lnTo>
                    <a:pt x="325037" y="521388"/>
                  </a:lnTo>
                  <a:lnTo>
                    <a:pt x="325514" y="522262"/>
                  </a:lnTo>
                  <a:lnTo>
                    <a:pt x="325830" y="523143"/>
                  </a:lnTo>
                  <a:lnTo>
                    <a:pt x="326153" y="523936"/>
                  </a:lnTo>
                  <a:lnTo>
                    <a:pt x="326866" y="525442"/>
                  </a:lnTo>
                  <a:lnTo>
                    <a:pt x="327975" y="526074"/>
                  </a:lnTo>
                  <a:lnTo>
                    <a:pt x="329011" y="527265"/>
                  </a:lnTo>
                  <a:lnTo>
                    <a:pt x="329649" y="528542"/>
                  </a:lnTo>
                  <a:lnTo>
                    <a:pt x="330362" y="529651"/>
                  </a:lnTo>
                  <a:lnTo>
                    <a:pt x="330436" y="530606"/>
                  </a:lnTo>
                  <a:lnTo>
                    <a:pt x="330046" y="531238"/>
                  </a:lnTo>
                  <a:lnTo>
                    <a:pt x="329649" y="531399"/>
                  </a:lnTo>
                  <a:lnTo>
                    <a:pt x="329172" y="531157"/>
                  </a:lnTo>
                  <a:lnTo>
                    <a:pt x="328856" y="531084"/>
                  </a:lnTo>
                  <a:lnTo>
                    <a:pt x="328379" y="531554"/>
                  </a:lnTo>
                  <a:lnTo>
                    <a:pt x="328056" y="531870"/>
                  </a:lnTo>
                  <a:lnTo>
                    <a:pt x="328056" y="532112"/>
                  </a:lnTo>
                  <a:lnTo>
                    <a:pt x="328137" y="532509"/>
                  </a:lnTo>
                  <a:lnTo>
                    <a:pt x="328614" y="533148"/>
                  </a:lnTo>
                  <a:lnTo>
                    <a:pt x="329084" y="533699"/>
                  </a:lnTo>
                  <a:lnTo>
                    <a:pt x="329965" y="533941"/>
                  </a:lnTo>
                  <a:lnTo>
                    <a:pt x="331236" y="533780"/>
                  </a:lnTo>
                  <a:lnTo>
                    <a:pt x="333058" y="533706"/>
                  </a:lnTo>
                  <a:lnTo>
                    <a:pt x="334726" y="533706"/>
                  </a:lnTo>
                  <a:lnTo>
                    <a:pt x="335761" y="533699"/>
                  </a:lnTo>
                  <a:lnTo>
                    <a:pt x="337267" y="534022"/>
                  </a:lnTo>
                  <a:lnTo>
                    <a:pt x="338060" y="534573"/>
                  </a:lnTo>
                  <a:lnTo>
                    <a:pt x="339250" y="534970"/>
                  </a:lnTo>
                  <a:lnTo>
                    <a:pt x="340367" y="535373"/>
                  </a:lnTo>
                  <a:lnTo>
                    <a:pt x="341873" y="535770"/>
                  </a:lnTo>
                  <a:lnTo>
                    <a:pt x="342350" y="535528"/>
                  </a:lnTo>
                  <a:lnTo>
                    <a:pt x="343070" y="534815"/>
                  </a:lnTo>
                  <a:lnTo>
                    <a:pt x="343305" y="534022"/>
                  </a:lnTo>
                  <a:lnTo>
                    <a:pt x="344737" y="532670"/>
                  </a:lnTo>
                  <a:lnTo>
                    <a:pt x="346001" y="532193"/>
                  </a:lnTo>
                  <a:lnTo>
                    <a:pt x="347191" y="531635"/>
                  </a:lnTo>
                  <a:lnTo>
                    <a:pt x="348307" y="531399"/>
                  </a:lnTo>
                  <a:lnTo>
                    <a:pt x="348206" y="537706"/>
                  </a:lnTo>
                  <a:lnTo>
                    <a:pt x="315402" y="536792"/>
                  </a:lnTo>
                  <a:lnTo>
                    <a:pt x="280426" y="544181"/>
                  </a:lnTo>
                  <a:lnTo>
                    <a:pt x="287365" y="590990"/>
                  </a:lnTo>
                  <a:lnTo>
                    <a:pt x="253720" y="593532"/>
                  </a:lnTo>
                  <a:lnTo>
                    <a:pt x="250426" y="627156"/>
                  </a:lnTo>
                  <a:lnTo>
                    <a:pt x="218839" y="624655"/>
                  </a:lnTo>
                  <a:lnTo>
                    <a:pt x="216734" y="656094"/>
                  </a:lnTo>
                  <a:lnTo>
                    <a:pt x="180010" y="655859"/>
                  </a:lnTo>
                  <a:lnTo>
                    <a:pt x="175223" y="655825"/>
                  </a:lnTo>
                  <a:lnTo>
                    <a:pt x="176548" y="656619"/>
                  </a:lnTo>
                  <a:lnTo>
                    <a:pt x="180797" y="679425"/>
                  </a:lnTo>
                  <a:lnTo>
                    <a:pt x="180521" y="685241"/>
                  </a:lnTo>
                  <a:lnTo>
                    <a:pt x="153795" y="684447"/>
                  </a:lnTo>
                  <a:lnTo>
                    <a:pt x="153325" y="697565"/>
                  </a:lnTo>
                  <a:lnTo>
                    <a:pt x="152592" y="718435"/>
                  </a:lnTo>
                  <a:lnTo>
                    <a:pt x="120635" y="712760"/>
                  </a:lnTo>
                  <a:lnTo>
                    <a:pt x="122578" y="751508"/>
                  </a:lnTo>
                  <a:lnTo>
                    <a:pt x="125913" y="780937"/>
                  </a:lnTo>
                  <a:lnTo>
                    <a:pt x="100612" y="780708"/>
                  </a:lnTo>
                  <a:lnTo>
                    <a:pt x="60842" y="779787"/>
                  </a:lnTo>
                  <a:lnTo>
                    <a:pt x="1427" y="779403"/>
                  </a:lnTo>
                  <a:lnTo>
                    <a:pt x="2187" y="741893"/>
                  </a:lnTo>
                  <a:lnTo>
                    <a:pt x="2939" y="696697"/>
                  </a:lnTo>
                  <a:lnTo>
                    <a:pt x="385" y="696691"/>
                  </a:lnTo>
                  <a:lnTo>
                    <a:pt x="889" y="623162"/>
                  </a:lnTo>
                  <a:lnTo>
                    <a:pt x="76945" y="623673"/>
                  </a:lnTo>
                  <a:lnTo>
                    <a:pt x="77678" y="513380"/>
                  </a:lnTo>
                  <a:lnTo>
                    <a:pt x="115700" y="513636"/>
                  </a:lnTo>
                  <a:lnTo>
                    <a:pt x="191743" y="514127"/>
                  </a:lnTo>
                  <a:lnTo>
                    <a:pt x="192214" y="440598"/>
                  </a:lnTo>
                  <a:lnTo>
                    <a:pt x="230228" y="440840"/>
                  </a:lnTo>
                  <a:lnTo>
                    <a:pt x="230464" y="404076"/>
                  </a:lnTo>
                  <a:lnTo>
                    <a:pt x="306487" y="404553"/>
                  </a:lnTo>
                  <a:lnTo>
                    <a:pt x="306937" y="331025"/>
                  </a:lnTo>
                  <a:lnTo>
                    <a:pt x="344945" y="331260"/>
                  </a:lnTo>
                  <a:lnTo>
                    <a:pt x="346962" y="368"/>
                  </a:lnTo>
                  <a:lnTo>
                    <a:pt x="460899" y="1054"/>
                  </a:lnTo>
                  <a:lnTo>
                    <a:pt x="498880" y="1276"/>
                  </a:lnTo>
                  <a:lnTo>
                    <a:pt x="536862" y="1491"/>
                  </a:lnTo>
                  <a:lnTo>
                    <a:pt x="574843" y="1706"/>
                  </a:lnTo>
                  <a:lnTo>
                    <a:pt x="574776" y="26240"/>
                  </a:lnTo>
                  <a:lnTo>
                    <a:pt x="632289" y="21050"/>
                  </a:lnTo>
                  <a:lnTo>
                    <a:pt x="633015" y="52550"/>
                  </a:lnTo>
                  <a:lnTo>
                    <a:pt x="659849" y="48926"/>
                  </a:lnTo>
                  <a:lnTo>
                    <a:pt x="660044" y="112698"/>
                  </a:lnTo>
                  <a:lnTo>
                    <a:pt x="631865" y="117902"/>
                  </a:lnTo>
                  <a:lnTo>
                    <a:pt x="598234" y="124128"/>
                  </a:lnTo>
                  <a:lnTo>
                    <a:pt x="597232" y="157672"/>
                  </a:lnTo>
                  <a:lnTo>
                    <a:pt x="570264" y="163327"/>
                  </a:lnTo>
                  <a:lnTo>
                    <a:pt x="532216" y="163824"/>
                  </a:lnTo>
                  <a:lnTo>
                    <a:pt x="532915" y="128909"/>
                  </a:lnTo>
                  <a:lnTo>
                    <a:pt x="499768" y="129285"/>
                  </a:lnTo>
                  <a:lnTo>
                    <a:pt x="499096" y="164254"/>
                  </a:lnTo>
                  <a:lnTo>
                    <a:pt x="442181" y="164584"/>
                  </a:lnTo>
                  <a:lnTo>
                    <a:pt x="441979" y="245622"/>
                  </a:lnTo>
                </a:path>
              </a:pathLst>
            </a:custGeom>
            <a:grpFill/>
            <a:ln w="6826" cap="sq">
              <a:solidFill>
                <a:srgbClr val="011E41"/>
              </a:solidFill>
              <a:prstDash val="solid"/>
              <a:bevel/>
            </a:ln>
          </p:spPr>
          <p:txBody>
            <a:bodyPr rtlCol="0" anchor="ctr"/>
            <a:lstStyle/>
            <a:p>
              <a:endParaRPr lang="en-CA" sz="3600"/>
            </a:p>
          </p:txBody>
        </p:sp>
        <p:sp>
          <p:nvSpPr>
            <p:cNvPr id="34" name="Freeform: Shape 33">
              <a:extLst>
                <a:ext uri="{FF2B5EF4-FFF2-40B4-BE49-F238E27FC236}">
                  <a16:creationId xmlns:a16="http://schemas.microsoft.com/office/drawing/2014/main" id="{95549B1F-6897-C110-F2DE-BE29474F85AF}"/>
                </a:ext>
              </a:extLst>
            </p:cNvPr>
            <p:cNvSpPr/>
            <p:nvPr/>
          </p:nvSpPr>
          <p:spPr>
            <a:xfrm>
              <a:off x="4799082" y="3073859"/>
              <a:ext cx="40623" cy="18926"/>
            </a:xfrm>
            <a:custGeom>
              <a:avLst/>
              <a:gdLst>
                <a:gd name="connsiteX0" fmla="*/ 385 w 40623"/>
                <a:gd name="connsiteY0" fmla="*/ 19295 h 18926"/>
                <a:gd name="connsiteX1" fmla="*/ 2731 w 40623"/>
                <a:gd name="connsiteY1" fmla="*/ 16041 h 18926"/>
                <a:gd name="connsiteX2" fmla="*/ 12770 w 40623"/>
                <a:gd name="connsiteY2" fmla="*/ 13351 h 18926"/>
                <a:gd name="connsiteX3" fmla="*/ 20817 w 40623"/>
                <a:gd name="connsiteY3" fmla="*/ 9949 h 18926"/>
                <a:gd name="connsiteX4" fmla="*/ 34850 w 40623"/>
                <a:gd name="connsiteY4" fmla="*/ 1854 h 18926"/>
                <a:gd name="connsiteX5" fmla="*/ 34863 w 40623"/>
                <a:gd name="connsiteY5" fmla="*/ 368 h 18926"/>
                <a:gd name="connsiteX6" fmla="*/ 38178 w 40623"/>
                <a:gd name="connsiteY6" fmla="*/ 2358 h 18926"/>
                <a:gd name="connsiteX7" fmla="*/ 41008 w 40623"/>
                <a:gd name="connsiteY7" fmla="*/ 19228 h 18926"/>
                <a:gd name="connsiteX8" fmla="*/ 385 w 40623"/>
                <a:gd name="connsiteY8" fmla="*/ 19295 h 18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623" h="18926">
                  <a:moveTo>
                    <a:pt x="385" y="19295"/>
                  </a:moveTo>
                  <a:lnTo>
                    <a:pt x="2731" y="16041"/>
                  </a:lnTo>
                  <a:lnTo>
                    <a:pt x="12770" y="13351"/>
                  </a:lnTo>
                  <a:lnTo>
                    <a:pt x="20817" y="9949"/>
                  </a:lnTo>
                  <a:lnTo>
                    <a:pt x="34850" y="1854"/>
                  </a:lnTo>
                  <a:lnTo>
                    <a:pt x="34863" y="368"/>
                  </a:lnTo>
                  <a:lnTo>
                    <a:pt x="38178" y="2358"/>
                  </a:lnTo>
                  <a:lnTo>
                    <a:pt x="41008" y="19228"/>
                  </a:lnTo>
                  <a:lnTo>
                    <a:pt x="385" y="19295"/>
                  </a:lnTo>
                </a:path>
              </a:pathLst>
            </a:custGeom>
            <a:grpFill/>
            <a:ln w="6826" cap="sq">
              <a:solidFill>
                <a:srgbClr val="011E41"/>
              </a:solidFill>
              <a:prstDash val="solid"/>
              <a:bevel/>
            </a:ln>
          </p:spPr>
          <p:txBody>
            <a:bodyPr rtlCol="0" anchor="ctr"/>
            <a:lstStyle/>
            <a:p>
              <a:endParaRPr lang="en-CA" sz="3600"/>
            </a:p>
          </p:txBody>
        </p:sp>
      </p:grpSp>
      <p:sp>
        <p:nvSpPr>
          <p:cNvPr id="45" name="Freeform: Shape 44">
            <a:extLst>
              <a:ext uri="{FF2B5EF4-FFF2-40B4-BE49-F238E27FC236}">
                <a16:creationId xmlns:a16="http://schemas.microsoft.com/office/drawing/2014/main" id="{F3262970-AA53-6825-0927-641B0F1F403C}"/>
              </a:ext>
            </a:extLst>
          </p:cNvPr>
          <p:cNvSpPr/>
          <p:nvPr/>
        </p:nvSpPr>
        <p:spPr>
          <a:xfrm>
            <a:off x="9340883" y="6642778"/>
            <a:ext cx="424965" cy="636893"/>
          </a:xfrm>
          <a:custGeom>
            <a:avLst/>
            <a:gdLst>
              <a:gd name="connsiteX0" fmla="*/ 660 w 212483"/>
              <a:gd name="connsiteY0" fmla="*/ 257516 h 318446"/>
              <a:gd name="connsiteX1" fmla="*/ 38635 w 212483"/>
              <a:gd name="connsiteY1" fmla="*/ 257725 h 318446"/>
              <a:gd name="connsiteX2" fmla="*/ 39045 w 212483"/>
              <a:gd name="connsiteY2" fmla="*/ 184196 h 318446"/>
              <a:gd name="connsiteX3" fmla="*/ 40060 w 212483"/>
              <a:gd name="connsiteY3" fmla="*/ 368 h 318446"/>
              <a:gd name="connsiteX4" fmla="*/ 210596 w 212483"/>
              <a:gd name="connsiteY4" fmla="*/ 1162 h 318446"/>
              <a:gd name="connsiteX5" fmla="*/ 211214 w 212483"/>
              <a:gd name="connsiteY5" fmla="*/ 27323 h 318446"/>
              <a:gd name="connsiteX6" fmla="*/ 211665 w 212483"/>
              <a:gd name="connsiteY6" fmla="*/ 49121 h 318446"/>
              <a:gd name="connsiteX7" fmla="*/ 212868 w 212483"/>
              <a:gd name="connsiteY7" fmla="*/ 82516 h 318446"/>
              <a:gd name="connsiteX8" fmla="*/ 180864 w 212483"/>
              <a:gd name="connsiteY8" fmla="*/ 83216 h 318446"/>
              <a:gd name="connsiteX9" fmla="*/ 180972 w 212483"/>
              <a:gd name="connsiteY9" fmla="*/ 90080 h 318446"/>
              <a:gd name="connsiteX10" fmla="*/ 154313 w 212483"/>
              <a:gd name="connsiteY10" fmla="*/ 93160 h 318446"/>
              <a:gd name="connsiteX11" fmla="*/ 152061 w 212483"/>
              <a:gd name="connsiteY11" fmla="*/ 118131 h 318446"/>
              <a:gd name="connsiteX12" fmla="*/ 149250 w 212483"/>
              <a:gd name="connsiteY12" fmla="*/ 149174 h 318446"/>
              <a:gd name="connsiteX13" fmla="*/ 151321 w 212483"/>
              <a:gd name="connsiteY13" fmla="*/ 178401 h 318446"/>
              <a:gd name="connsiteX14" fmla="*/ 183850 w 212483"/>
              <a:gd name="connsiteY14" fmla="*/ 173795 h 318446"/>
              <a:gd name="connsiteX15" fmla="*/ 186324 w 212483"/>
              <a:gd name="connsiteY15" fmla="*/ 173163 h 318446"/>
              <a:gd name="connsiteX16" fmla="*/ 186284 w 212483"/>
              <a:gd name="connsiteY16" fmla="*/ 197650 h 318446"/>
              <a:gd name="connsiteX17" fmla="*/ 182586 w 212483"/>
              <a:gd name="connsiteY17" fmla="*/ 195223 h 318446"/>
              <a:gd name="connsiteX18" fmla="*/ 182700 w 212483"/>
              <a:gd name="connsiteY18" fmla="*/ 201765 h 318446"/>
              <a:gd name="connsiteX19" fmla="*/ 158731 w 212483"/>
              <a:gd name="connsiteY19" fmla="*/ 207023 h 318446"/>
              <a:gd name="connsiteX20" fmla="*/ 134519 w 212483"/>
              <a:gd name="connsiteY20" fmla="*/ 212314 h 318446"/>
              <a:gd name="connsiteX21" fmla="*/ 128280 w 212483"/>
              <a:gd name="connsiteY21" fmla="*/ 212475 h 318446"/>
              <a:gd name="connsiteX22" fmla="*/ 112016 w 212483"/>
              <a:gd name="connsiteY22" fmla="*/ 213181 h 318446"/>
              <a:gd name="connsiteX23" fmla="*/ 111666 w 212483"/>
              <a:gd name="connsiteY23" fmla="*/ 253079 h 318446"/>
              <a:gd name="connsiteX24" fmla="*/ 96706 w 212483"/>
              <a:gd name="connsiteY24" fmla="*/ 253086 h 318446"/>
              <a:gd name="connsiteX25" fmla="*/ 98810 w 212483"/>
              <a:gd name="connsiteY25" fmla="*/ 284612 h 318446"/>
              <a:gd name="connsiteX26" fmla="*/ 98629 w 212483"/>
              <a:gd name="connsiteY26" fmla="*/ 286831 h 318446"/>
              <a:gd name="connsiteX27" fmla="*/ 96108 w 212483"/>
              <a:gd name="connsiteY27" fmla="*/ 287315 h 318446"/>
              <a:gd name="connsiteX28" fmla="*/ 67606 w 212483"/>
              <a:gd name="connsiteY28" fmla="*/ 285480 h 318446"/>
              <a:gd name="connsiteX29" fmla="*/ 68703 w 212483"/>
              <a:gd name="connsiteY29" fmla="*/ 312609 h 318446"/>
              <a:gd name="connsiteX30" fmla="*/ 57898 w 212483"/>
              <a:gd name="connsiteY30" fmla="*/ 313624 h 318446"/>
              <a:gd name="connsiteX31" fmla="*/ 385 w 212483"/>
              <a:gd name="connsiteY31" fmla="*/ 318815 h 318446"/>
              <a:gd name="connsiteX32" fmla="*/ 452 w 212483"/>
              <a:gd name="connsiteY32" fmla="*/ 294281 h 318446"/>
              <a:gd name="connsiteX33" fmla="*/ 660 w 212483"/>
              <a:gd name="connsiteY33" fmla="*/ 257516 h 31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12483" h="318446">
                <a:moveTo>
                  <a:pt x="660" y="257516"/>
                </a:moveTo>
                <a:lnTo>
                  <a:pt x="38635" y="257725"/>
                </a:lnTo>
                <a:lnTo>
                  <a:pt x="39045" y="184196"/>
                </a:lnTo>
                <a:lnTo>
                  <a:pt x="40060" y="368"/>
                </a:lnTo>
                <a:lnTo>
                  <a:pt x="210596" y="1162"/>
                </a:lnTo>
                <a:lnTo>
                  <a:pt x="211214" y="27323"/>
                </a:lnTo>
                <a:lnTo>
                  <a:pt x="211665" y="49121"/>
                </a:lnTo>
                <a:lnTo>
                  <a:pt x="212868" y="82516"/>
                </a:lnTo>
                <a:lnTo>
                  <a:pt x="180864" y="83216"/>
                </a:lnTo>
                <a:lnTo>
                  <a:pt x="180972" y="90080"/>
                </a:lnTo>
                <a:lnTo>
                  <a:pt x="154313" y="93160"/>
                </a:lnTo>
                <a:lnTo>
                  <a:pt x="152061" y="118131"/>
                </a:lnTo>
                <a:lnTo>
                  <a:pt x="149250" y="149174"/>
                </a:lnTo>
                <a:lnTo>
                  <a:pt x="151321" y="178401"/>
                </a:lnTo>
                <a:lnTo>
                  <a:pt x="183850" y="173795"/>
                </a:lnTo>
                <a:lnTo>
                  <a:pt x="186324" y="173163"/>
                </a:lnTo>
                <a:lnTo>
                  <a:pt x="186284" y="197650"/>
                </a:lnTo>
                <a:lnTo>
                  <a:pt x="182586" y="195223"/>
                </a:lnTo>
                <a:lnTo>
                  <a:pt x="182700" y="201765"/>
                </a:lnTo>
                <a:lnTo>
                  <a:pt x="158731" y="207023"/>
                </a:lnTo>
                <a:lnTo>
                  <a:pt x="134519" y="212314"/>
                </a:lnTo>
                <a:lnTo>
                  <a:pt x="128280" y="212475"/>
                </a:lnTo>
                <a:lnTo>
                  <a:pt x="112016" y="213181"/>
                </a:lnTo>
                <a:lnTo>
                  <a:pt x="111666" y="253079"/>
                </a:lnTo>
                <a:lnTo>
                  <a:pt x="96706" y="253086"/>
                </a:lnTo>
                <a:lnTo>
                  <a:pt x="98810" y="284612"/>
                </a:lnTo>
                <a:lnTo>
                  <a:pt x="98629" y="286831"/>
                </a:lnTo>
                <a:lnTo>
                  <a:pt x="96108" y="287315"/>
                </a:lnTo>
                <a:lnTo>
                  <a:pt x="67606" y="285480"/>
                </a:lnTo>
                <a:lnTo>
                  <a:pt x="68703" y="312609"/>
                </a:lnTo>
                <a:lnTo>
                  <a:pt x="57898" y="313624"/>
                </a:lnTo>
                <a:lnTo>
                  <a:pt x="385" y="318815"/>
                </a:lnTo>
                <a:lnTo>
                  <a:pt x="452" y="294281"/>
                </a:lnTo>
                <a:lnTo>
                  <a:pt x="660" y="257516"/>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grpSp>
        <p:nvGrpSpPr>
          <p:cNvPr id="108" name="Graphic 2">
            <a:extLst>
              <a:ext uri="{FF2B5EF4-FFF2-40B4-BE49-F238E27FC236}">
                <a16:creationId xmlns:a16="http://schemas.microsoft.com/office/drawing/2014/main" id="{4F6D847A-1DE8-5808-D54E-F4320BBE1745}"/>
              </a:ext>
            </a:extLst>
          </p:cNvPr>
          <p:cNvGrpSpPr/>
          <p:nvPr/>
        </p:nvGrpSpPr>
        <p:grpSpPr>
          <a:xfrm>
            <a:off x="11488351" y="10698544"/>
            <a:ext cx="519741" cy="583077"/>
            <a:chOff x="6005619" y="4582855"/>
            <a:chExt cx="259870" cy="291538"/>
          </a:xfrm>
          <a:solidFill>
            <a:schemeClr val="bg1">
              <a:lumMod val="85000"/>
            </a:schemeClr>
          </a:solidFill>
        </p:grpSpPr>
        <p:sp>
          <p:nvSpPr>
            <p:cNvPr id="110" name="Freeform: Shape 109">
              <a:extLst>
                <a:ext uri="{FF2B5EF4-FFF2-40B4-BE49-F238E27FC236}">
                  <a16:creationId xmlns:a16="http://schemas.microsoft.com/office/drawing/2014/main" id="{6A6590F8-F3EF-5399-2392-E27D03C8A3BA}"/>
                </a:ext>
              </a:extLst>
            </p:cNvPr>
            <p:cNvSpPr/>
            <p:nvPr/>
          </p:nvSpPr>
          <p:spPr>
            <a:xfrm>
              <a:off x="6005619" y="4684447"/>
              <a:ext cx="259870" cy="189946"/>
            </a:xfrm>
            <a:custGeom>
              <a:avLst/>
              <a:gdLst>
                <a:gd name="connsiteX0" fmla="*/ 66262 w 259870"/>
                <a:gd name="connsiteY0" fmla="*/ 59333 h 189946"/>
                <a:gd name="connsiteX1" fmla="*/ 129289 w 259870"/>
                <a:gd name="connsiteY1" fmla="*/ 59965 h 189946"/>
                <a:gd name="connsiteX2" fmla="*/ 192994 w 259870"/>
                <a:gd name="connsiteY2" fmla="*/ 60645 h 189946"/>
                <a:gd name="connsiteX3" fmla="*/ 191534 w 259870"/>
                <a:gd name="connsiteY3" fmla="*/ 368 h 189946"/>
                <a:gd name="connsiteX4" fmla="*/ 257150 w 259870"/>
                <a:gd name="connsiteY4" fmla="*/ 1733 h 189946"/>
                <a:gd name="connsiteX5" fmla="*/ 260256 w 259870"/>
                <a:gd name="connsiteY5" fmla="*/ 124639 h 189946"/>
                <a:gd name="connsiteX6" fmla="*/ 257170 w 259870"/>
                <a:gd name="connsiteY6" fmla="*/ 190315 h 189946"/>
                <a:gd name="connsiteX7" fmla="*/ 193578 w 259870"/>
                <a:gd name="connsiteY7" fmla="*/ 189878 h 189946"/>
                <a:gd name="connsiteX8" fmla="*/ 150555 w 259870"/>
                <a:gd name="connsiteY8" fmla="*/ 189999 h 189946"/>
                <a:gd name="connsiteX9" fmla="*/ 130008 w 259870"/>
                <a:gd name="connsiteY9" fmla="*/ 189837 h 189946"/>
                <a:gd name="connsiteX10" fmla="*/ 64070 w 259870"/>
                <a:gd name="connsiteY10" fmla="*/ 189165 h 189946"/>
                <a:gd name="connsiteX11" fmla="*/ 64769 w 259870"/>
                <a:gd name="connsiteY11" fmla="*/ 156690 h 189946"/>
                <a:gd name="connsiteX12" fmla="*/ 385 w 259870"/>
                <a:gd name="connsiteY12" fmla="*/ 155762 h 189946"/>
                <a:gd name="connsiteX13" fmla="*/ 997 w 259870"/>
                <a:gd name="connsiteY13" fmla="*/ 122232 h 189946"/>
                <a:gd name="connsiteX14" fmla="*/ 65556 w 259870"/>
                <a:gd name="connsiteY14" fmla="*/ 122830 h 189946"/>
                <a:gd name="connsiteX15" fmla="*/ 66262 w 259870"/>
                <a:gd name="connsiteY15" fmla="*/ 59333 h 189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9870" h="189946">
                  <a:moveTo>
                    <a:pt x="66262" y="59333"/>
                  </a:moveTo>
                  <a:lnTo>
                    <a:pt x="129289" y="59965"/>
                  </a:lnTo>
                  <a:lnTo>
                    <a:pt x="192994" y="60645"/>
                  </a:lnTo>
                  <a:lnTo>
                    <a:pt x="191534" y="368"/>
                  </a:lnTo>
                  <a:lnTo>
                    <a:pt x="257150" y="1733"/>
                  </a:lnTo>
                  <a:lnTo>
                    <a:pt x="260256" y="124639"/>
                  </a:lnTo>
                  <a:lnTo>
                    <a:pt x="257170" y="190315"/>
                  </a:lnTo>
                  <a:lnTo>
                    <a:pt x="193578" y="189878"/>
                  </a:lnTo>
                  <a:lnTo>
                    <a:pt x="150555" y="189999"/>
                  </a:lnTo>
                  <a:lnTo>
                    <a:pt x="130008" y="189837"/>
                  </a:lnTo>
                  <a:lnTo>
                    <a:pt x="64070" y="189165"/>
                  </a:lnTo>
                  <a:lnTo>
                    <a:pt x="64769" y="156690"/>
                  </a:lnTo>
                  <a:lnTo>
                    <a:pt x="385" y="155762"/>
                  </a:lnTo>
                  <a:lnTo>
                    <a:pt x="997" y="122232"/>
                  </a:lnTo>
                  <a:lnTo>
                    <a:pt x="65556" y="122830"/>
                  </a:lnTo>
                  <a:lnTo>
                    <a:pt x="66262" y="59333"/>
                  </a:lnTo>
                </a:path>
              </a:pathLst>
            </a:custGeom>
            <a:grpFill/>
            <a:ln w="6826" cap="sq">
              <a:solidFill>
                <a:srgbClr val="011E41"/>
              </a:solidFill>
              <a:prstDash val="solid"/>
              <a:bevel/>
            </a:ln>
          </p:spPr>
          <p:txBody>
            <a:bodyPr rtlCol="0" anchor="ctr"/>
            <a:lstStyle/>
            <a:p>
              <a:endParaRPr lang="en-CA" sz="3600"/>
            </a:p>
          </p:txBody>
        </p:sp>
        <p:sp>
          <p:nvSpPr>
            <p:cNvPr id="116" name="Freeform: Shape 115">
              <a:extLst>
                <a:ext uri="{FF2B5EF4-FFF2-40B4-BE49-F238E27FC236}">
                  <a16:creationId xmlns:a16="http://schemas.microsoft.com/office/drawing/2014/main" id="{A3FCF4FD-1B5B-92EE-8EF0-54E6E5EB12D1}"/>
                </a:ext>
              </a:extLst>
            </p:cNvPr>
            <p:cNvSpPr/>
            <p:nvPr/>
          </p:nvSpPr>
          <p:spPr>
            <a:xfrm>
              <a:off x="6226924" y="4582855"/>
              <a:ext cx="33779" cy="29247"/>
            </a:xfrm>
            <a:custGeom>
              <a:avLst/>
              <a:gdLst>
                <a:gd name="connsiteX0" fmla="*/ 34164 w 33779"/>
                <a:gd name="connsiteY0" fmla="*/ 29616 h 29247"/>
                <a:gd name="connsiteX1" fmla="*/ 385 w 33779"/>
                <a:gd name="connsiteY1" fmla="*/ 29508 h 29247"/>
                <a:gd name="connsiteX2" fmla="*/ 667 w 33779"/>
                <a:gd name="connsiteY2" fmla="*/ 368 h 29247"/>
                <a:gd name="connsiteX3" fmla="*/ 33686 w 33779"/>
                <a:gd name="connsiteY3" fmla="*/ 745 h 29247"/>
                <a:gd name="connsiteX4" fmla="*/ 33766 w 33779"/>
                <a:gd name="connsiteY4" fmla="*/ 5754 h 29247"/>
                <a:gd name="connsiteX5" fmla="*/ 34164 w 33779"/>
                <a:gd name="connsiteY5" fmla="*/ 29616 h 29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779" h="29247">
                  <a:moveTo>
                    <a:pt x="34164" y="29616"/>
                  </a:moveTo>
                  <a:lnTo>
                    <a:pt x="385" y="29508"/>
                  </a:lnTo>
                  <a:lnTo>
                    <a:pt x="667" y="368"/>
                  </a:lnTo>
                  <a:lnTo>
                    <a:pt x="33686" y="745"/>
                  </a:lnTo>
                  <a:lnTo>
                    <a:pt x="33766" y="5754"/>
                  </a:lnTo>
                  <a:lnTo>
                    <a:pt x="34164" y="29616"/>
                  </a:lnTo>
                </a:path>
              </a:pathLst>
            </a:custGeom>
            <a:grpFill/>
            <a:ln w="6826" cap="sq">
              <a:solidFill>
                <a:srgbClr val="232323"/>
              </a:solidFill>
              <a:prstDash val="solid"/>
              <a:bevel/>
            </a:ln>
          </p:spPr>
          <p:txBody>
            <a:bodyPr rtlCol="0" anchor="ctr"/>
            <a:lstStyle/>
            <a:p>
              <a:endParaRPr lang="en-CA" sz="3600"/>
            </a:p>
          </p:txBody>
        </p:sp>
      </p:grpSp>
      <p:grpSp>
        <p:nvGrpSpPr>
          <p:cNvPr id="122" name="Graphic 2">
            <a:extLst>
              <a:ext uri="{FF2B5EF4-FFF2-40B4-BE49-F238E27FC236}">
                <a16:creationId xmlns:a16="http://schemas.microsoft.com/office/drawing/2014/main" id="{DA3A98DA-A782-4A54-4E59-587313FFBED2}"/>
              </a:ext>
            </a:extLst>
          </p:cNvPr>
          <p:cNvGrpSpPr/>
          <p:nvPr/>
        </p:nvGrpSpPr>
        <p:grpSpPr>
          <a:xfrm>
            <a:off x="11867544" y="10767299"/>
            <a:ext cx="915488" cy="906720"/>
            <a:chOff x="6195216" y="4617232"/>
            <a:chExt cx="457744" cy="453360"/>
          </a:xfrm>
          <a:solidFill>
            <a:schemeClr val="bg1">
              <a:lumMod val="85000"/>
            </a:schemeClr>
          </a:solidFill>
        </p:grpSpPr>
        <p:sp>
          <p:nvSpPr>
            <p:cNvPr id="133" name="Freeform: Shape 132">
              <a:extLst>
                <a:ext uri="{FF2B5EF4-FFF2-40B4-BE49-F238E27FC236}">
                  <a16:creationId xmlns:a16="http://schemas.microsoft.com/office/drawing/2014/main" id="{570E6005-23C5-5C4E-A10B-E95D0D1BD6B3}"/>
                </a:ext>
              </a:extLst>
            </p:cNvPr>
            <p:cNvSpPr/>
            <p:nvPr/>
          </p:nvSpPr>
          <p:spPr>
            <a:xfrm>
              <a:off x="6259795" y="4617232"/>
              <a:ext cx="393164" cy="386549"/>
            </a:xfrm>
            <a:custGeom>
              <a:avLst/>
              <a:gdLst>
                <a:gd name="connsiteX0" fmla="*/ 329508 w 393164"/>
                <a:gd name="connsiteY0" fmla="*/ 160597 h 386549"/>
                <a:gd name="connsiteX1" fmla="*/ 328439 w 393164"/>
                <a:gd name="connsiteY1" fmla="*/ 97967 h 386549"/>
                <a:gd name="connsiteX2" fmla="*/ 391808 w 393164"/>
                <a:gd name="connsiteY2" fmla="*/ 96884 h 386549"/>
                <a:gd name="connsiteX3" fmla="*/ 392575 w 393164"/>
                <a:gd name="connsiteY3" fmla="*/ 129043 h 386549"/>
                <a:gd name="connsiteX4" fmla="*/ 392992 w 393164"/>
                <a:gd name="connsiteY4" fmla="*/ 161269 h 386549"/>
                <a:gd name="connsiteX5" fmla="*/ 393550 w 393164"/>
                <a:gd name="connsiteY5" fmla="*/ 195862 h 386549"/>
                <a:gd name="connsiteX6" fmla="*/ 393476 w 393164"/>
                <a:gd name="connsiteY6" fmla="*/ 226467 h 386549"/>
                <a:gd name="connsiteX7" fmla="*/ 332870 w 393164"/>
                <a:gd name="connsiteY7" fmla="*/ 228188 h 386549"/>
                <a:gd name="connsiteX8" fmla="*/ 332836 w 393164"/>
                <a:gd name="connsiteY8" fmla="*/ 242603 h 386549"/>
                <a:gd name="connsiteX9" fmla="*/ 332763 w 393164"/>
                <a:gd name="connsiteY9" fmla="*/ 271138 h 386549"/>
                <a:gd name="connsiteX10" fmla="*/ 332641 w 393164"/>
                <a:gd name="connsiteY10" fmla="*/ 319568 h 386549"/>
                <a:gd name="connsiteX11" fmla="*/ 329710 w 393164"/>
                <a:gd name="connsiteY11" fmla="*/ 319568 h 386549"/>
                <a:gd name="connsiteX12" fmla="*/ 295803 w 393164"/>
                <a:gd name="connsiteY12" fmla="*/ 319904 h 386549"/>
                <a:gd name="connsiteX13" fmla="*/ 257553 w 393164"/>
                <a:gd name="connsiteY13" fmla="*/ 320294 h 386549"/>
                <a:gd name="connsiteX14" fmla="*/ 194190 w 393164"/>
                <a:gd name="connsiteY14" fmla="*/ 321383 h 386549"/>
                <a:gd name="connsiteX15" fmla="*/ 193397 w 393164"/>
                <a:gd name="connsiteY15" fmla="*/ 321390 h 386549"/>
                <a:gd name="connsiteX16" fmla="*/ 130721 w 393164"/>
                <a:gd name="connsiteY16" fmla="*/ 322472 h 386549"/>
                <a:gd name="connsiteX17" fmla="*/ 130458 w 393164"/>
                <a:gd name="connsiteY17" fmla="*/ 354100 h 386549"/>
                <a:gd name="connsiteX18" fmla="*/ 130236 w 393164"/>
                <a:gd name="connsiteY18" fmla="*/ 380080 h 386549"/>
                <a:gd name="connsiteX19" fmla="*/ 130189 w 393164"/>
                <a:gd name="connsiteY19" fmla="*/ 385970 h 386549"/>
                <a:gd name="connsiteX20" fmla="*/ 64534 w 393164"/>
                <a:gd name="connsiteY20" fmla="*/ 386454 h 386549"/>
                <a:gd name="connsiteX21" fmla="*/ 48236 w 393164"/>
                <a:gd name="connsiteY21" fmla="*/ 386568 h 386549"/>
                <a:gd name="connsiteX22" fmla="*/ 42669 w 393164"/>
                <a:gd name="connsiteY22" fmla="*/ 386602 h 386549"/>
                <a:gd name="connsiteX23" fmla="*/ 41607 w 393164"/>
                <a:gd name="connsiteY23" fmla="*/ 386622 h 386549"/>
                <a:gd name="connsiteX24" fmla="*/ 385 w 393164"/>
                <a:gd name="connsiteY24" fmla="*/ 386917 h 386549"/>
                <a:gd name="connsiteX25" fmla="*/ 411 w 393164"/>
                <a:gd name="connsiteY25" fmla="*/ 325074 h 386549"/>
                <a:gd name="connsiteX26" fmla="*/ 65563 w 393164"/>
                <a:gd name="connsiteY26" fmla="*/ 323958 h 386549"/>
                <a:gd name="connsiteX27" fmla="*/ 67640 w 393164"/>
                <a:gd name="connsiteY27" fmla="*/ 258021 h 386549"/>
                <a:gd name="connsiteX28" fmla="*/ 132738 w 393164"/>
                <a:gd name="connsiteY28" fmla="*/ 258498 h 386549"/>
                <a:gd name="connsiteX29" fmla="*/ 131776 w 393164"/>
                <a:gd name="connsiteY29" fmla="*/ 289050 h 386549"/>
                <a:gd name="connsiteX30" fmla="*/ 195031 w 393164"/>
                <a:gd name="connsiteY30" fmla="*/ 289057 h 386549"/>
                <a:gd name="connsiteX31" fmla="*/ 195771 w 393164"/>
                <a:gd name="connsiteY31" fmla="*/ 271125 h 386549"/>
                <a:gd name="connsiteX32" fmla="*/ 196503 w 393164"/>
                <a:gd name="connsiteY32" fmla="*/ 259930 h 386549"/>
                <a:gd name="connsiteX33" fmla="*/ 260525 w 393164"/>
                <a:gd name="connsiteY33" fmla="*/ 261376 h 386549"/>
                <a:gd name="connsiteX34" fmla="*/ 262112 w 393164"/>
                <a:gd name="connsiteY34" fmla="*/ 230037 h 386549"/>
                <a:gd name="connsiteX35" fmla="*/ 263920 w 393164"/>
                <a:gd name="connsiteY35" fmla="*/ 194255 h 386549"/>
                <a:gd name="connsiteX36" fmla="*/ 229186 w 393164"/>
                <a:gd name="connsiteY36" fmla="*/ 193784 h 386549"/>
                <a:gd name="connsiteX37" fmla="*/ 199845 w 393164"/>
                <a:gd name="connsiteY37" fmla="*/ 193656 h 386549"/>
                <a:gd name="connsiteX38" fmla="*/ 198151 w 393164"/>
                <a:gd name="connsiteY38" fmla="*/ 227348 h 386549"/>
                <a:gd name="connsiteX39" fmla="*/ 133800 w 393164"/>
                <a:gd name="connsiteY39" fmla="*/ 224645 h 386549"/>
                <a:gd name="connsiteX40" fmla="*/ 134728 w 393164"/>
                <a:gd name="connsiteY40" fmla="*/ 195371 h 386549"/>
                <a:gd name="connsiteX41" fmla="*/ 134801 w 393164"/>
                <a:gd name="connsiteY41" fmla="*/ 193051 h 386549"/>
                <a:gd name="connsiteX42" fmla="*/ 133147 w 393164"/>
                <a:gd name="connsiteY42" fmla="*/ 129615 h 386549"/>
                <a:gd name="connsiteX43" fmla="*/ 69005 w 393164"/>
                <a:gd name="connsiteY43" fmla="*/ 129413 h 386549"/>
                <a:gd name="connsiteX44" fmla="*/ 70645 w 393164"/>
                <a:gd name="connsiteY44" fmla="*/ 192460 h 386549"/>
                <a:gd name="connsiteX45" fmla="*/ 34338 w 393164"/>
                <a:gd name="connsiteY45" fmla="*/ 192123 h 386549"/>
                <a:gd name="connsiteX46" fmla="*/ 33962 w 393164"/>
                <a:gd name="connsiteY46" fmla="*/ 68491 h 386549"/>
                <a:gd name="connsiteX47" fmla="*/ 67412 w 393164"/>
                <a:gd name="connsiteY47" fmla="*/ 68000 h 386549"/>
                <a:gd name="connsiteX48" fmla="*/ 65408 w 393164"/>
                <a:gd name="connsiteY48" fmla="*/ 368 h 386549"/>
                <a:gd name="connsiteX49" fmla="*/ 96511 w 393164"/>
                <a:gd name="connsiteY49" fmla="*/ 570 h 386549"/>
                <a:gd name="connsiteX50" fmla="*/ 128992 w 393164"/>
                <a:gd name="connsiteY50" fmla="*/ 805 h 386549"/>
                <a:gd name="connsiteX51" fmla="*/ 161427 w 393164"/>
                <a:gd name="connsiteY51" fmla="*/ 1007 h 386549"/>
                <a:gd name="connsiteX52" fmla="*/ 194130 w 393164"/>
                <a:gd name="connsiteY52" fmla="*/ 1209 h 386549"/>
                <a:gd name="connsiteX53" fmla="*/ 226463 w 393164"/>
                <a:gd name="connsiteY53" fmla="*/ 1410 h 386549"/>
                <a:gd name="connsiteX54" fmla="*/ 257553 w 393164"/>
                <a:gd name="connsiteY54" fmla="*/ 1599 h 386549"/>
                <a:gd name="connsiteX55" fmla="*/ 291870 w 393164"/>
                <a:gd name="connsiteY55" fmla="*/ 496 h 386549"/>
                <a:gd name="connsiteX56" fmla="*/ 291810 w 393164"/>
                <a:gd name="connsiteY56" fmla="*/ 65828 h 386549"/>
                <a:gd name="connsiteX57" fmla="*/ 260007 w 393164"/>
                <a:gd name="connsiteY57" fmla="*/ 65176 h 386549"/>
                <a:gd name="connsiteX58" fmla="*/ 260236 w 393164"/>
                <a:gd name="connsiteY58" fmla="*/ 72613 h 386549"/>
                <a:gd name="connsiteX59" fmla="*/ 262871 w 393164"/>
                <a:gd name="connsiteY59" fmla="*/ 159817 h 386549"/>
                <a:gd name="connsiteX60" fmla="*/ 329508 w 393164"/>
                <a:gd name="connsiteY60" fmla="*/ 160597 h 386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93164" h="386549">
                  <a:moveTo>
                    <a:pt x="329508" y="160597"/>
                  </a:moveTo>
                  <a:lnTo>
                    <a:pt x="328439" y="97967"/>
                  </a:lnTo>
                  <a:lnTo>
                    <a:pt x="391808" y="96884"/>
                  </a:lnTo>
                  <a:lnTo>
                    <a:pt x="392575" y="129043"/>
                  </a:lnTo>
                  <a:lnTo>
                    <a:pt x="392992" y="161269"/>
                  </a:lnTo>
                  <a:lnTo>
                    <a:pt x="393550" y="195862"/>
                  </a:lnTo>
                  <a:lnTo>
                    <a:pt x="393476" y="226467"/>
                  </a:lnTo>
                  <a:lnTo>
                    <a:pt x="332870" y="228188"/>
                  </a:lnTo>
                  <a:lnTo>
                    <a:pt x="332836" y="242603"/>
                  </a:lnTo>
                  <a:lnTo>
                    <a:pt x="332763" y="271138"/>
                  </a:lnTo>
                  <a:lnTo>
                    <a:pt x="332641" y="319568"/>
                  </a:lnTo>
                  <a:lnTo>
                    <a:pt x="329710" y="319568"/>
                  </a:lnTo>
                  <a:lnTo>
                    <a:pt x="295803" y="319904"/>
                  </a:lnTo>
                  <a:lnTo>
                    <a:pt x="257553" y="320294"/>
                  </a:lnTo>
                  <a:lnTo>
                    <a:pt x="194190" y="321383"/>
                  </a:lnTo>
                  <a:lnTo>
                    <a:pt x="193397" y="321390"/>
                  </a:lnTo>
                  <a:lnTo>
                    <a:pt x="130721" y="322472"/>
                  </a:lnTo>
                  <a:lnTo>
                    <a:pt x="130458" y="354100"/>
                  </a:lnTo>
                  <a:lnTo>
                    <a:pt x="130236" y="380080"/>
                  </a:lnTo>
                  <a:lnTo>
                    <a:pt x="130189" y="385970"/>
                  </a:lnTo>
                  <a:lnTo>
                    <a:pt x="64534" y="386454"/>
                  </a:lnTo>
                  <a:lnTo>
                    <a:pt x="48236" y="386568"/>
                  </a:lnTo>
                  <a:lnTo>
                    <a:pt x="42669" y="386602"/>
                  </a:lnTo>
                  <a:lnTo>
                    <a:pt x="41607" y="386622"/>
                  </a:lnTo>
                  <a:lnTo>
                    <a:pt x="385" y="386917"/>
                  </a:lnTo>
                  <a:lnTo>
                    <a:pt x="411" y="325074"/>
                  </a:lnTo>
                  <a:lnTo>
                    <a:pt x="65563" y="323958"/>
                  </a:lnTo>
                  <a:lnTo>
                    <a:pt x="67640" y="258021"/>
                  </a:lnTo>
                  <a:lnTo>
                    <a:pt x="132738" y="258498"/>
                  </a:lnTo>
                  <a:lnTo>
                    <a:pt x="131776" y="289050"/>
                  </a:lnTo>
                  <a:lnTo>
                    <a:pt x="195031" y="289057"/>
                  </a:lnTo>
                  <a:lnTo>
                    <a:pt x="195771" y="271125"/>
                  </a:lnTo>
                  <a:lnTo>
                    <a:pt x="196503" y="259930"/>
                  </a:lnTo>
                  <a:lnTo>
                    <a:pt x="260525" y="261376"/>
                  </a:lnTo>
                  <a:lnTo>
                    <a:pt x="262112" y="230037"/>
                  </a:lnTo>
                  <a:lnTo>
                    <a:pt x="263920" y="194255"/>
                  </a:lnTo>
                  <a:lnTo>
                    <a:pt x="229186" y="193784"/>
                  </a:lnTo>
                  <a:lnTo>
                    <a:pt x="199845" y="193656"/>
                  </a:lnTo>
                  <a:lnTo>
                    <a:pt x="198151" y="227348"/>
                  </a:lnTo>
                  <a:lnTo>
                    <a:pt x="133800" y="224645"/>
                  </a:lnTo>
                  <a:lnTo>
                    <a:pt x="134728" y="195371"/>
                  </a:lnTo>
                  <a:lnTo>
                    <a:pt x="134801" y="193051"/>
                  </a:lnTo>
                  <a:lnTo>
                    <a:pt x="133147" y="129615"/>
                  </a:lnTo>
                  <a:lnTo>
                    <a:pt x="69005" y="129413"/>
                  </a:lnTo>
                  <a:lnTo>
                    <a:pt x="70645" y="192460"/>
                  </a:lnTo>
                  <a:lnTo>
                    <a:pt x="34338" y="192123"/>
                  </a:lnTo>
                  <a:lnTo>
                    <a:pt x="33962" y="68491"/>
                  </a:lnTo>
                  <a:lnTo>
                    <a:pt x="67412" y="68000"/>
                  </a:lnTo>
                  <a:lnTo>
                    <a:pt x="65408" y="368"/>
                  </a:lnTo>
                  <a:lnTo>
                    <a:pt x="96511" y="570"/>
                  </a:lnTo>
                  <a:lnTo>
                    <a:pt x="128992" y="805"/>
                  </a:lnTo>
                  <a:lnTo>
                    <a:pt x="161427" y="1007"/>
                  </a:lnTo>
                  <a:lnTo>
                    <a:pt x="194130" y="1209"/>
                  </a:lnTo>
                  <a:lnTo>
                    <a:pt x="226463" y="1410"/>
                  </a:lnTo>
                  <a:lnTo>
                    <a:pt x="257553" y="1599"/>
                  </a:lnTo>
                  <a:lnTo>
                    <a:pt x="291870" y="496"/>
                  </a:lnTo>
                  <a:lnTo>
                    <a:pt x="291810" y="65828"/>
                  </a:lnTo>
                  <a:lnTo>
                    <a:pt x="260007" y="65176"/>
                  </a:lnTo>
                  <a:lnTo>
                    <a:pt x="260236" y="72613"/>
                  </a:lnTo>
                  <a:lnTo>
                    <a:pt x="262871" y="159817"/>
                  </a:lnTo>
                  <a:lnTo>
                    <a:pt x="329508" y="160597"/>
                  </a:lnTo>
                </a:path>
              </a:pathLst>
            </a:custGeom>
            <a:grpFill/>
            <a:ln w="6826" cap="sq">
              <a:solidFill>
                <a:srgbClr val="011E41"/>
              </a:solidFill>
              <a:prstDash val="solid"/>
              <a:bevel/>
            </a:ln>
          </p:spPr>
          <p:txBody>
            <a:bodyPr rtlCol="0" anchor="ctr"/>
            <a:lstStyle/>
            <a:p>
              <a:endParaRPr lang="en-CA" sz="3600"/>
            </a:p>
          </p:txBody>
        </p:sp>
        <p:sp>
          <p:nvSpPr>
            <p:cNvPr id="135" name="Freeform: Shape 134">
              <a:extLst>
                <a:ext uri="{FF2B5EF4-FFF2-40B4-BE49-F238E27FC236}">
                  <a16:creationId xmlns:a16="http://schemas.microsoft.com/office/drawing/2014/main" id="{B8D95CA3-ADF5-DACF-A754-6F7024440733}"/>
                </a:ext>
              </a:extLst>
            </p:cNvPr>
            <p:cNvSpPr/>
            <p:nvPr/>
          </p:nvSpPr>
          <p:spPr>
            <a:xfrm>
              <a:off x="6195216" y="5003781"/>
              <a:ext cx="64579" cy="66811"/>
            </a:xfrm>
            <a:custGeom>
              <a:avLst/>
              <a:gdLst>
                <a:gd name="connsiteX0" fmla="*/ 64964 w 64579"/>
                <a:gd name="connsiteY0" fmla="*/ 368 h 66811"/>
                <a:gd name="connsiteX1" fmla="*/ 64856 w 64579"/>
                <a:gd name="connsiteY1" fmla="*/ 27047 h 66811"/>
                <a:gd name="connsiteX2" fmla="*/ 64722 w 64579"/>
                <a:gd name="connsiteY2" fmla="*/ 59945 h 66811"/>
                <a:gd name="connsiteX3" fmla="*/ 64695 w 64579"/>
                <a:gd name="connsiteY3" fmla="*/ 67180 h 66811"/>
                <a:gd name="connsiteX4" fmla="*/ 33323 w 64579"/>
                <a:gd name="connsiteY4" fmla="*/ 66817 h 66811"/>
                <a:gd name="connsiteX5" fmla="*/ 385 w 64579"/>
                <a:gd name="connsiteY5" fmla="*/ 66427 h 66811"/>
                <a:gd name="connsiteX6" fmla="*/ 647 w 64579"/>
                <a:gd name="connsiteY6" fmla="*/ 436 h 66811"/>
                <a:gd name="connsiteX7" fmla="*/ 13340 w 64579"/>
                <a:gd name="connsiteY7" fmla="*/ 752 h 66811"/>
                <a:gd name="connsiteX8" fmla="*/ 64964 w 64579"/>
                <a:gd name="connsiteY8" fmla="*/ 368 h 6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4579" h="66811">
                  <a:moveTo>
                    <a:pt x="64964" y="368"/>
                  </a:moveTo>
                  <a:lnTo>
                    <a:pt x="64856" y="27047"/>
                  </a:lnTo>
                  <a:lnTo>
                    <a:pt x="64722" y="59945"/>
                  </a:lnTo>
                  <a:lnTo>
                    <a:pt x="64695" y="67180"/>
                  </a:lnTo>
                  <a:lnTo>
                    <a:pt x="33323" y="66817"/>
                  </a:lnTo>
                  <a:lnTo>
                    <a:pt x="385" y="66427"/>
                  </a:lnTo>
                  <a:lnTo>
                    <a:pt x="647" y="436"/>
                  </a:lnTo>
                  <a:lnTo>
                    <a:pt x="13340" y="752"/>
                  </a:lnTo>
                  <a:lnTo>
                    <a:pt x="64964" y="368"/>
                  </a:lnTo>
                </a:path>
              </a:pathLst>
            </a:custGeom>
            <a:grpFill/>
            <a:ln w="6826" cap="sq">
              <a:solidFill>
                <a:srgbClr val="011E41"/>
              </a:solidFill>
              <a:prstDash val="solid"/>
              <a:bevel/>
            </a:ln>
          </p:spPr>
          <p:txBody>
            <a:bodyPr rtlCol="0" anchor="ctr"/>
            <a:lstStyle/>
            <a:p>
              <a:endParaRPr lang="en-CA" sz="3600"/>
            </a:p>
          </p:txBody>
        </p:sp>
      </p:grpSp>
      <p:sp>
        <p:nvSpPr>
          <p:cNvPr id="136" name="Freeform: Shape 135">
            <a:extLst>
              <a:ext uri="{FF2B5EF4-FFF2-40B4-BE49-F238E27FC236}">
                <a16:creationId xmlns:a16="http://schemas.microsoft.com/office/drawing/2014/main" id="{04DCC2C1-E636-DD9A-02AB-BBA236D79304}"/>
              </a:ext>
            </a:extLst>
          </p:cNvPr>
          <p:cNvSpPr/>
          <p:nvPr/>
        </p:nvSpPr>
        <p:spPr>
          <a:xfrm>
            <a:off x="8319418" y="11377405"/>
            <a:ext cx="822824" cy="1024624"/>
          </a:xfrm>
          <a:custGeom>
            <a:avLst/>
            <a:gdLst>
              <a:gd name="connsiteX0" fmla="*/ 345725 w 411412"/>
              <a:gd name="connsiteY0" fmla="*/ 193529 h 512312"/>
              <a:gd name="connsiteX1" fmla="*/ 284043 w 411412"/>
              <a:gd name="connsiteY1" fmla="*/ 192661 h 512312"/>
              <a:gd name="connsiteX2" fmla="*/ 282995 w 411412"/>
              <a:gd name="connsiteY2" fmla="*/ 320415 h 512312"/>
              <a:gd name="connsiteX3" fmla="*/ 216069 w 411412"/>
              <a:gd name="connsiteY3" fmla="*/ 320435 h 512312"/>
              <a:gd name="connsiteX4" fmla="*/ 215712 w 411412"/>
              <a:gd name="connsiteY4" fmla="*/ 382762 h 512312"/>
              <a:gd name="connsiteX5" fmla="*/ 123593 w 411412"/>
              <a:gd name="connsiteY5" fmla="*/ 381922 h 512312"/>
              <a:gd name="connsiteX6" fmla="*/ 125341 w 411412"/>
              <a:gd name="connsiteY6" fmla="*/ 449124 h 512312"/>
              <a:gd name="connsiteX7" fmla="*/ 62039 w 411412"/>
              <a:gd name="connsiteY7" fmla="*/ 449211 h 512312"/>
              <a:gd name="connsiteX8" fmla="*/ 63108 w 411412"/>
              <a:gd name="connsiteY8" fmla="*/ 511592 h 512312"/>
              <a:gd name="connsiteX9" fmla="*/ 38036 w 411412"/>
              <a:gd name="connsiteY9" fmla="*/ 511955 h 512312"/>
              <a:gd name="connsiteX10" fmla="*/ 815 w 411412"/>
              <a:gd name="connsiteY10" fmla="*/ 512681 h 512312"/>
              <a:gd name="connsiteX11" fmla="*/ 385 w 411412"/>
              <a:gd name="connsiteY11" fmla="*/ 416252 h 512312"/>
              <a:gd name="connsiteX12" fmla="*/ 909 w 411412"/>
              <a:gd name="connsiteY12" fmla="*/ 416259 h 512312"/>
              <a:gd name="connsiteX13" fmla="*/ 61488 w 411412"/>
              <a:gd name="connsiteY13" fmla="*/ 416824 h 512312"/>
              <a:gd name="connsiteX14" fmla="*/ 60876 w 411412"/>
              <a:gd name="connsiteY14" fmla="*/ 380651 h 512312"/>
              <a:gd name="connsiteX15" fmla="*/ 91098 w 411412"/>
              <a:gd name="connsiteY15" fmla="*/ 381263 h 512312"/>
              <a:gd name="connsiteX16" fmla="*/ 91428 w 411412"/>
              <a:gd name="connsiteY16" fmla="*/ 314223 h 512312"/>
              <a:gd name="connsiteX17" fmla="*/ 192435 w 411412"/>
              <a:gd name="connsiteY17" fmla="*/ 314855 h 512312"/>
              <a:gd name="connsiteX18" fmla="*/ 192664 w 411412"/>
              <a:gd name="connsiteY18" fmla="*/ 278090 h 512312"/>
              <a:gd name="connsiteX19" fmla="*/ 230827 w 411412"/>
              <a:gd name="connsiteY19" fmla="*/ 278326 h 512312"/>
              <a:gd name="connsiteX20" fmla="*/ 231506 w 411412"/>
              <a:gd name="connsiteY20" fmla="*/ 168033 h 512312"/>
              <a:gd name="connsiteX21" fmla="*/ 193350 w 411412"/>
              <a:gd name="connsiteY21" fmla="*/ 167798 h 512312"/>
              <a:gd name="connsiteX22" fmla="*/ 155187 w 411412"/>
              <a:gd name="connsiteY22" fmla="*/ 167556 h 512312"/>
              <a:gd name="connsiteX23" fmla="*/ 155402 w 411412"/>
              <a:gd name="connsiteY23" fmla="*/ 132412 h 512312"/>
              <a:gd name="connsiteX24" fmla="*/ 157607 w 411412"/>
              <a:gd name="connsiteY24" fmla="*/ 132190 h 512312"/>
              <a:gd name="connsiteX25" fmla="*/ 159739 w 411412"/>
              <a:gd name="connsiteY25" fmla="*/ 368 h 512312"/>
              <a:gd name="connsiteX26" fmla="*/ 223532 w 411412"/>
              <a:gd name="connsiteY26" fmla="*/ 530 h 512312"/>
              <a:gd name="connsiteX27" fmla="*/ 222483 w 411412"/>
              <a:gd name="connsiteY27" fmla="*/ 65526 h 512312"/>
              <a:gd name="connsiteX28" fmla="*/ 286013 w 411412"/>
              <a:gd name="connsiteY28" fmla="*/ 65788 h 512312"/>
              <a:gd name="connsiteX29" fmla="*/ 285435 w 411412"/>
              <a:gd name="connsiteY29" fmla="*/ 94834 h 512312"/>
              <a:gd name="connsiteX30" fmla="*/ 308261 w 411412"/>
              <a:gd name="connsiteY30" fmla="*/ 94975 h 512312"/>
              <a:gd name="connsiteX31" fmla="*/ 308053 w 411412"/>
              <a:gd name="connsiteY31" fmla="*/ 130946 h 512312"/>
              <a:gd name="connsiteX32" fmla="*/ 348253 w 411412"/>
              <a:gd name="connsiteY32" fmla="*/ 130603 h 512312"/>
              <a:gd name="connsiteX33" fmla="*/ 411797 w 411412"/>
              <a:gd name="connsiteY33" fmla="*/ 130079 h 512312"/>
              <a:gd name="connsiteX34" fmla="*/ 411394 w 411412"/>
              <a:gd name="connsiteY34" fmla="*/ 212213 h 512312"/>
              <a:gd name="connsiteX35" fmla="*/ 370004 w 411412"/>
              <a:gd name="connsiteY35" fmla="*/ 212260 h 512312"/>
              <a:gd name="connsiteX36" fmla="*/ 379907 w 411412"/>
              <a:gd name="connsiteY36" fmla="*/ 224490 h 512312"/>
              <a:gd name="connsiteX37" fmla="*/ 396494 w 411412"/>
              <a:gd name="connsiteY37" fmla="*/ 224665 h 512312"/>
              <a:gd name="connsiteX38" fmla="*/ 396494 w 411412"/>
              <a:gd name="connsiteY38" fmla="*/ 234226 h 512312"/>
              <a:gd name="connsiteX39" fmla="*/ 398599 w 411412"/>
              <a:gd name="connsiteY39" fmla="*/ 234280 h 512312"/>
              <a:gd name="connsiteX40" fmla="*/ 398599 w 411412"/>
              <a:gd name="connsiteY40" fmla="*/ 239127 h 512312"/>
              <a:gd name="connsiteX41" fmla="*/ 406062 w 411412"/>
              <a:gd name="connsiteY41" fmla="*/ 239262 h 512312"/>
              <a:gd name="connsiteX42" fmla="*/ 406062 w 411412"/>
              <a:gd name="connsiteY42" fmla="*/ 240358 h 512312"/>
              <a:gd name="connsiteX43" fmla="*/ 410036 w 411412"/>
              <a:gd name="connsiteY43" fmla="*/ 240748 h 512312"/>
              <a:gd name="connsiteX44" fmla="*/ 410016 w 411412"/>
              <a:gd name="connsiteY44" fmla="*/ 243814 h 512312"/>
              <a:gd name="connsiteX45" fmla="*/ 411233 w 411412"/>
              <a:gd name="connsiteY45" fmla="*/ 244029 h 512312"/>
              <a:gd name="connsiteX46" fmla="*/ 410923 w 411412"/>
              <a:gd name="connsiteY46" fmla="*/ 256467 h 512312"/>
              <a:gd name="connsiteX47" fmla="*/ 345497 w 411412"/>
              <a:gd name="connsiteY47" fmla="*/ 255990 h 512312"/>
              <a:gd name="connsiteX48" fmla="*/ 345725 w 411412"/>
              <a:gd name="connsiteY48" fmla="*/ 193529 h 512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11412" h="512312">
                <a:moveTo>
                  <a:pt x="345725" y="193529"/>
                </a:moveTo>
                <a:lnTo>
                  <a:pt x="284043" y="192661"/>
                </a:lnTo>
                <a:lnTo>
                  <a:pt x="282995" y="320415"/>
                </a:lnTo>
                <a:lnTo>
                  <a:pt x="216069" y="320435"/>
                </a:lnTo>
                <a:lnTo>
                  <a:pt x="215712" y="382762"/>
                </a:lnTo>
                <a:lnTo>
                  <a:pt x="123593" y="381922"/>
                </a:lnTo>
                <a:lnTo>
                  <a:pt x="125341" y="449124"/>
                </a:lnTo>
                <a:lnTo>
                  <a:pt x="62039" y="449211"/>
                </a:lnTo>
                <a:lnTo>
                  <a:pt x="63108" y="511592"/>
                </a:lnTo>
                <a:lnTo>
                  <a:pt x="38036" y="511955"/>
                </a:lnTo>
                <a:lnTo>
                  <a:pt x="815" y="512681"/>
                </a:lnTo>
                <a:lnTo>
                  <a:pt x="385" y="416252"/>
                </a:lnTo>
                <a:lnTo>
                  <a:pt x="909" y="416259"/>
                </a:lnTo>
                <a:lnTo>
                  <a:pt x="61488" y="416824"/>
                </a:lnTo>
                <a:lnTo>
                  <a:pt x="60876" y="380651"/>
                </a:lnTo>
                <a:lnTo>
                  <a:pt x="91098" y="381263"/>
                </a:lnTo>
                <a:lnTo>
                  <a:pt x="91428" y="314223"/>
                </a:lnTo>
                <a:lnTo>
                  <a:pt x="192435" y="314855"/>
                </a:lnTo>
                <a:lnTo>
                  <a:pt x="192664" y="278090"/>
                </a:lnTo>
                <a:lnTo>
                  <a:pt x="230827" y="278326"/>
                </a:lnTo>
                <a:lnTo>
                  <a:pt x="231506" y="168033"/>
                </a:lnTo>
                <a:lnTo>
                  <a:pt x="193350" y="167798"/>
                </a:lnTo>
                <a:lnTo>
                  <a:pt x="155187" y="167556"/>
                </a:lnTo>
                <a:lnTo>
                  <a:pt x="155402" y="132412"/>
                </a:lnTo>
                <a:lnTo>
                  <a:pt x="157607" y="132190"/>
                </a:lnTo>
                <a:lnTo>
                  <a:pt x="159739" y="368"/>
                </a:lnTo>
                <a:lnTo>
                  <a:pt x="223532" y="530"/>
                </a:lnTo>
                <a:lnTo>
                  <a:pt x="222483" y="65526"/>
                </a:lnTo>
                <a:lnTo>
                  <a:pt x="286013" y="65788"/>
                </a:lnTo>
                <a:lnTo>
                  <a:pt x="285435" y="94834"/>
                </a:lnTo>
                <a:lnTo>
                  <a:pt x="308261" y="94975"/>
                </a:lnTo>
                <a:lnTo>
                  <a:pt x="308053" y="130946"/>
                </a:lnTo>
                <a:lnTo>
                  <a:pt x="348253" y="130603"/>
                </a:lnTo>
                <a:lnTo>
                  <a:pt x="411797" y="130079"/>
                </a:lnTo>
                <a:lnTo>
                  <a:pt x="411394" y="212213"/>
                </a:lnTo>
                <a:lnTo>
                  <a:pt x="370004" y="212260"/>
                </a:lnTo>
                <a:lnTo>
                  <a:pt x="379907" y="224490"/>
                </a:lnTo>
                <a:lnTo>
                  <a:pt x="396494" y="224665"/>
                </a:lnTo>
                <a:lnTo>
                  <a:pt x="396494" y="234226"/>
                </a:lnTo>
                <a:lnTo>
                  <a:pt x="398599" y="234280"/>
                </a:lnTo>
                <a:lnTo>
                  <a:pt x="398599" y="239127"/>
                </a:lnTo>
                <a:lnTo>
                  <a:pt x="406062" y="239262"/>
                </a:lnTo>
                <a:lnTo>
                  <a:pt x="406062" y="240358"/>
                </a:lnTo>
                <a:lnTo>
                  <a:pt x="410036" y="240748"/>
                </a:lnTo>
                <a:lnTo>
                  <a:pt x="410016" y="243814"/>
                </a:lnTo>
                <a:lnTo>
                  <a:pt x="411233" y="244029"/>
                </a:lnTo>
                <a:lnTo>
                  <a:pt x="410923" y="256467"/>
                </a:lnTo>
                <a:lnTo>
                  <a:pt x="345497" y="255990"/>
                </a:lnTo>
                <a:lnTo>
                  <a:pt x="345725" y="193529"/>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140" name="Freeform: Shape 139">
            <a:extLst>
              <a:ext uri="{FF2B5EF4-FFF2-40B4-BE49-F238E27FC236}">
                <a16:creationId xmlns:a16="http://schemas.microsoft.com/office/drawing/2014/main" id="{5EDEF48F-9B7F-D948-F60B-26D845FB92B3}"/>
              </a:ext>
            </a:extLst>
          </p:cNvPr>
          <p:cNvSpPr/>
          <p:nvPr/>
        </p:nvSpPr>
        <p:spPr>
          <a:xfrm>
            <a:off x="7947876" y="10544846"/>
            <a:ext cx="946376" cy="832885"/>
          </a:xfrm>
          <a:custGeom>
            <a:avLst/>
            <a:gdLst>
              <a:gd name="connsiteX0" fmla="*/ 190277 w 473188"/>
              <a:gd name="connsiteY0" fmla="*/ 288741 h 416442"/>
              <a:gd name="connsiteX1" fmla="*/ 190526 w 473188"/>
              <a:gd name="connsiteY1" fmla="*/ 251969 h 416442"/>
              <a:gd name="connsiteX2" fmla="*/ 114261 w 473188"/>
              <a:gd name="connsiteY2" fmla="*/ 251459 h 416442"/>
              <a:gd name="connsiteX3" fmla="*/ 114759 w 473188"/>
              <a:gd name="connsiteY3" fmla="*/ 177937 h 416442"/>
              <a:gd name="connsiteX4" fmla="*/ 385 w 473188"/>
              <a:gd name="connsiteY4" fmla="*/ 177144 h 416442"/>
              <a:gd name="connsiteX5" fmla="*/ 1716 w 473188"/>
              <a:gd name="connsiteY5" fmla="*/ 456 h 416442"/>
              <a:gd name="connsiteX6" fmla="*/ 10934 w 473188"/>
              <a:gd name="connsiteY6" fmla="*/ 368 h 416442"/>
              <a:gd name="connsiteX7" fmla="*/ 8836 w 473188"/>
              <a:gd name="connsiteY7" fmla="*/ 36608 h 416442"/>
              <a:gd name="connsiteX8" fmla="*/ 53480 w 473188"/>
              <a:gd name="connsiteY8" fmla="*/ 35970 h 416442"/>
              <a:gd name="connsiteX9" fmla="*/ 54395 w 473188"/>
              <a:gd name="connsiteY9" fmla="*/ 129924 h 416442"/>
              <a:gd name="connsiteX10" fmla="*/ 156586 w 473188"/>
              <a:gd name="connsiteY10" fmla="*/ 128344 h 416442"/>
              <a:gd name="connsiteX11" fmla="*/ 156424 w 473188"/>
              <a:gd name="connsiteY11" fmla="*/ 141260 h 416442"/>
              <a:gd name="connsiteX12" fmla="*/ 155584 w 473188"/>
              <a:gd name="connsiteY12" fmla="*/ 193186 h 416442"/>
              <a:gd name="connsiteX13" fmla="*/ 219417 w 473188"/>
              <a:gd name="connsiteY13" fmla="*/ 193219 h 416442"/>
              <a:gd name="connsiteX14" fmla="*/ 219235 w 473188"/>
              <a:gd name="connsiteY14" fmla="*/ 222897 h 416442"/>
              <a:gd name="connsiteX15" fmla="*/ 282598 w 473188"/>
              <a:gd name="connsiteY15" fmla="*/ 222884 h 416442"/>
              <a:gd name="connsiteX16" fmla="*/ 282578 w 473188"/>
              <a:gd name="connsiteY16" fmla="*/ 290758 h 416442"/>
              <a:gd name="connsiteX17" fmla="*/ 342895 w 473188"/>
              <a:gd name="connsiteY17" fmla="*/ 290596 h 416442"/>
              <a:gd name="connsiteX18" fmla="*/ 346250 w 473188"/>
              <a:gd name="connsiteY18" fmla="*/ 290643 h 416442"/>
              <a:gd name="connsiteX19" fmla="*/ 473573 w 473188"/>
              <a:gd name="connsiteY19" fmla="*/ 290422 h 416442"/>
              <a:gd name="connsiteX20" fmla="*/ 473459 w 473188"/>
              <a:gd name="connsiteY20" fmla="*/ 321693 h 416442"/>
              <a:gd name="connsiteX21" fmla="*/ 409659 w 473188"/>
              <a:gd name="connsiteY21" fmla="*/ 321733 h 416442"/>
              <a:gd name="connsiteX22" fmla="*/ 409303 w 473188"/>
              <a:gd name="connsiteY22" fmla="*/ 416811 h 416442"/>
              <a:gd name="connsiteX23" fmla="*/ 281717 w 473188"/>
              <a:gd name="connsiteY23" fmla="*/ 416481 h 416442"/>
              <a:gd name="connsiteX24" fmla="*/ 282080 w 473188"/>
              <a:gd name="connsiteY24" fmla="*/ 353885 h 416442"/>
              <a:gd name="connsiteX25" fmla="*/ 218382 w 473188"/>
              <a:gd name="connsiteY25" fmla="*/ 353367 h 416442"/>
              <a:gd name="connsiteX26" fmla="*/ 217918 w 473188"/>
              <a:gd name="connsiteY26" fmla="*/ 416313 h 416442"/>
              <a:gd name="connsiteX27" fmla="*/ 151173 w 473188"/>
              <a:gd name="connsiteY27" fmla="*/ 415815 h 416442"/>
              <a:gd name="connsiteX28" fmla="*/ 152148 w 473188"/>
              <a:gd name="connsiteY28" fmla="*/ 288485 h 416442"/>
              <a:gd name="connsiteX29" fmla="*/ 190277 w 473188"/>
              <a:gd name="connsiteY29" fmla="*/ 288741 h 416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73188" h="416442">
                <a:moveTo>
                  <a:pt x="190277" y="288741"/>
                </a:moveTo>
                <a:lnTo>
                  <a:pt x="190526" y="251969"/>
                </a:lnTo>
                <a:lnTo>
                  <a:pt x="114261" y="251459"/>
                </a:lnTo>
                <a:lnTo>
                  <a:pt x="114759" y="177937"/>
                </a:lnTo>
                <a:lnTo>
                  <a:pt x="385" y="177144"/>
                </a:lnTo>
                <a:lnTo>
                  <a:pt x="1716" y="456"/>
                </a:lnTo>
                <a:lnTo>
                  <a:pt x="10934" y="368"/>
                </a:lnTo>
                <a:lnTo>
                  <a:pt x="8836" y="36608"/>
                </a:lnTo>
                <a:lnTo>
                  <a:pt x="53480" y="35970"/>
                </a:lnTo>
                <a:lnTo>
                  <a:pt x="54395" y="129924"/>
                </a:lnTo>
                <a:lnTo>
                  <a:pt x="156586" y="128344"/>
                </a:lnTo>
                <a:lnTo>
                  <a:pt x="156424" y="141260"/>
                </a:lnTo>
                <a:lnTo>
                  <a:pt x="155584" y="193186"/>
                </a:lnTo>
                <a:lnTo>
                  <a:pt x="219417" y="193219"/>
                </a:lnTo>
                <a:lnTo>
                  <a:pt x="219235" y="222897"/>
                </a:lnTo>
                <a:lnTo>
                  <a:pt x="282598" y="222884"/>
                </a:lnTo>
                <a:lnTo>
                  <a:pt x="282578" y="290758"/>
                </a:lnTo>
                <a:lnTo>
                  <a:pt x="342895" y="290596"/>
                </a:lnTo>
                <a:lnTo>
                  <a:pt x="346250" y="290643"/>
                </a:lnTo>
                <a:lnTo>
                  <a:pt x="473573" y="290422"/>
                </a:lnTo>
                <a:lnTo>
                  <a:pt x="473459" y="321693"/>
                </a:lnTo>
                <a:lnTo>
                  <a:pt x="409659" y="321733"/>
                </a:lnTo>
                <a:lnTo>
                  <a:pt x="409303" y="416811"/>
                </a:lnTo>
                <a:lnTo>
                  <a:pt x="281717" y="416481"/>
                </a:lnTo>
                <a:lnTo>
                  <a:pt x="282080" y="353885"/>
                </a:lnTo>
                <a:lnTo>
                  <a:pt x="218382" y="353367"/>
                </a:lnTo>
                <a:lnTo>
                  <a:pt x="217918" y="416313"/>
                </a:lnTo>
                <a:lnTo>
                  <a:pt x="151173" y="415815"/>
                </a:lnTo>
                <a:lnTo>
                  <a:pt x="152148" y="288485"/>
                </a:lnTo>
                <a:lnTo>
                  <a:pt x="190277" y="288741"/>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142" name="Freeform: Shape 141">
            <a:extLst>
              <a:ext uri="{FF2B5EF4-FFF2-40B4-BE49-F238E27FC236}">
                <a16:creationId xmlns:a16="http://schemas.microsoft.com/office/drawing/2014/main" id="{9D6EF9A8-DCA9-4C9D-951A-62A948ADDF93}"/>
              </a:ext>
            </a:extLst>
          </p:cNvPr>
          <p:cNvSpPr/>
          <p:nvPr/>
        </p:nvSpPr>
        <p:spPr>
          <a:xfrm>
            <a:off x="8248754" y="11376399"/>
            <a:ext cx="153256" cy="407512"/>
          </a:xfrm>
          <a:custGeom>
            <a:avLst/>
            <a:gdLst>
              <a:gd name="connsiteX0" fmla="*/ 3686 w 76628"/>
              <a:gd name="connsiteY0" fmla="*/ 368 h 203756"/>
              <a:gd name="connsiteX1" fmla="*/ 67479 w 76628"/>
              <a:gd name="connsiteY1" fmla="*/ 536 h 203756"/>
              <a:gd name="connsiteX2" fmla="*/ 67398 w 76628"/>
              <a:gd name="connsiteY2" fmla="*/ 20378 h 203756"/>
              <a:gd name="connsiteX3" fmla="*/ 77013 w 76628"/>
              <a:gd name="connsiteY3" fmla="*/ 20277 h 203756"/>
              <a:gd name="connsiteX4" fmla="*/ 76804 w 76628"/>
              <a:gd name="connsiteY4" fmla="*/ 65573 h 203756"/>
              <a:gd name="connsiteX5" fmla="*/ 67069 w 76628"/>
              <a:gd name="connsiteY5" fmla="*/ 65526 h 203756"/>
              <a:gd name="connsiteX6" fmla="*/ 65946 w 76628"/>
              <a:gd name="connsiteY6" fmla="*/ 199264 h 203756"/>
              <a:gd name="connsiteX7" fmla="*/ 66033 w 76628"/>
              <a:gd name="connsiteY7" fmla="*/ 204125 h 203756"/>
              <a:gd name="connsiteX8" fmla="*/ 2644 w 76628"/>
              <a:gd name="connsiteY8" fmla="*/ 203217 h 203756"/>
              <a:gd name="connsiteX9" fmla="*/ 2691 w 76628"/>
              <a:gd name="connsiteY9" fmla="*/ 191404 h 203756"/>
              <a:gd name="connsiteX10" fmla="*/ 3296 w 76628"/>
              <a:gd name="connsiteY10" fmla="*/ 64961 h 203756"/>
              <a:gd name="connsiteX11" fmla="*/ 385 w 76628"/>
              <a:gd name="connsiteY11" fmla="*/ 64881 h 203756"/>
              <a:gd name="connsiteX12" fmla="*/ 721 w 76628"/>
              <a:gd name="connsiteY12" fmla="*/ 19766 h 203756"/>
              <a:gd name="connsiteX13" fmla="*/ 3753 w 76628"/>
              <a:gd name="connsiteY13" fmla="*/ 19745 h 203756"/>
              <a:gd name="connsiteX14" fmla="*/ 3686 w 76628"/>
              <a:gd name="connsiteY14" fmla="*/ 368 h 20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628" h="203756">
                <a:moveTo>
                  <a:pt x="3686" y="368"/>
                </a:moveTo>
                <a:lnTo>
                  <a:pt x="67479" y="536"/>
                </a:lnTo>
                <a:lnTo>
                  <a:pt x="67398" y="20378"/>
                </a:lnTo>
                <a:lnTo>
                  <a:pt x="77013" y="20277"/>
                </a:lnTo>
                <a:lnTo>
                  <a:pt x="76804" y="65573"/>
                </a:lnTo>
                <a:lnTo>
                  <a:pt x="67069" y="65526"/>
                </a:lnTo>
                <a:lnTo>
                  <a:pt x="65946" y="199264"/>
                </a:lnTo>
                <a:lnTo>
                  <a:pt x="66033" y="204125"/>
                </a:lnTo>
                <a:lnTo>
                  <a:pt x="2644" y="203217"/>
                </a:lnTo>
                <a:lnTo>
                  <a:pt x="2691" y="191404"/>
                </a:lnTo>
                <a:lnTo>
                  <a:pt x="3296" y="64961"/>
                </a:lnTo>
                <a:lnTo>
                  <a:pt x="385" y="64881"/>
                </a:lnTo>
                <a:lnTo>
                  <a:pt x="721" y="19766"/>
                </a:lnTo>
                <a:lnTo>
                  <a:pt x="3753" y="19745"/>
                </a:lnTo>
                <a:lnTo>
                  <a:pt x="3686" y="368"/>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144" name="Freeform: Shape 143">
            <a:extLst>
              <a:ext uri="{FF2B5EF4-FFF2-40B4-BE49-F238E27FC236}">
                <a16:creationId xmlns:a16="http://schemas.microsoft.com/office/drawing/2014/main" id="{37065380-064E-8267-07D0-CFA393CEC36B}"/>
              </a:ext>
            </a:extLst>
          </p:cNvPr>
          <p:cNvSpPr/>
          <p:nvPr/>
        </p:nvSpPr>
        <p:spPr>
          <a:xfrm>
            <a:off x="11458003" y="6157771"/>
            <a:ext cx="207851" cy="191163"/>
          </a:xfrm>
          <a:custGeom>
            <a:avLst/>
            <a:gdLst>
              <a:gd name="connsiteX0" fmla="*/ 385 w 103925"/>
              <a:gd name="connsiteY0" fmla="*/ 987 h 95581"/>
              <a:gd name="connsiteX1" fmla="*/ 103765 w 103925"/>
              <a:gd name="connsiteY1" fmla="*/ 368 h 95581"/>
              <a:gd name="connsiteX2" fmla="*/ 104310 w 103925"/>
              <a:gd name="connsiteY2" fmla="*/ 94975 h 95581"/>
              <a:gd name="connsiteX3" fmla="*/ 1977 w 103925"/>
              <a:gd name="connsiteY3" fmla="*/ 95950 h 95581"/>
              <a:gd name="connsiteX4" fmla="*/ 613 w 103925"/>
              <a:gd name="connsiteY4" fmla="*/ 61371 h 95581"/>
              <a:gd name="connsiteX5" fmla="*/ 505 w 103925"/>
              <a:gd name="connsiteY5" fmla="*/ 32520 h 95581"/>
              <a:gd name="connsiteX6" fmla="*/ 385 w 103925"/>
              <a:gd name="connsiteY6" fmla="*/ 987 h 95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925" h="95581">
                <a:moveTo>
                  <a:pt x="385" y="987"/>
                </a:moveTo>
                <a:lnTo>
                  <a:pt x="103765" y="368"/>
                </a:lnTo>
                <a:lnTo>
                  <a:pt x="104310" y="94975"/>
                </a:lnTo>
                <a:lnTo>
                  <a:pt x="1977" y="95950"/>
                </a:lnTo>
                <a:lnTo>
                  <a:pt x="613" y="61371"/>
                </a:lnTo>
                <a:lnTo>
                  <a:pt x="505" y="32520"/>
                </a:lnTo>
                <a:lnTo>
                  <a:pt x="385" y="987"/>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145" name="Freeform: Shape 144">
            <a:extLst>
              <a:ext uri="{FF2B5EF4-FFF2-40B4-BE49-F238E27FC236}">
                <a16:creationId xmlns:a16="http://schemas.microsoft.com/office/drawing/2014/main" id="{FC59132D-AF8C-A401-0E3B-9D506003E219}"/>
              </a:ext>
            </a:extLst>
          </p:cNvPr>
          <p:cNvSpPr/>
          <p:nvPr/>
        </p:nvSpPr>
        <p:spPr>
          <a:xfrm>
            <a:off x="11735144" y="5762655"/>
            <a:ext cx="776096" cy="394147"/>
          </a:xfrm>
          <a:custGeom>
            <a:avLst/>
            <a:gdLst>
              <a:gd name="connsiteX0" fmla="*/ 385 w 388048"/>
              <a:gd name="connsiteY0" fmla="*/ 197388 h 197073"/>
              <a:gd name="connsiteX1" fmla="*/ 385 w 388048"/>
              <a:gd name="connsiteY1" fmla="*/ 165249 h 197073"/>
              <a:gd name="connsiteX2" fmla="*/ 55961 w 388048"/>
              <a:gd name="connsiteY2" fmla="*/ 164752 h 197073"/>
              <a:gd name="connsiteX3" fmla="*/ 56351 w 388048"/>
              <a:gd name="connsiteY3" fmla="*/ 129574 h 197073"/>
              <a:gd name="connsiteX4" fmla="*/ 30681 w 388048"/>
              <a:gd name="connsiteY4" fmla="*/ 129608 h 197073"/>
              <a:gd name="connsiteX5" fmla="*/ 30325 w 388048"/>
              <a:gd name="connsiteY5" fmla="*/ 90329 h 197073"/>
              <a:gd name="connsiteX6" fmla="*/ 32361 w 388048"/>
              <a:gd name="connsiteY6" fmla="*/ 62057 h 197073"/>
              <a:gd name="connsiteX7" fmla="*/ 35112 w 388048"/>
              <a:gd name="connsiteY7" fmla="*/ 368 h 197073"/>
              <a:gd name="connsiteX8" fmla="*/ 100841 w 388048"/>
              <a:gd name="connsiteY8" fmla="*/ 489 h 197073"/>
              <a:gd name="connsiteX9" fmla="*/ 134284 w 388048"/>
              <a:gd name="connsiteY9" fmla="*/ 543 h 197073"/>
              <a:gd name="connsiteX10" fmla="*/ 388393 w 388048"/>
              <a:gd name="connsiteY10" fmla="*/ 987 h 197073"/>
              <a:gd name="connsiteX11" fmla="*/ 388433 w 388048"/>
              <a:gd name="connsiteY11" fmla="*/ 98707 h 197073"/>
              <a:gd name="connsiteX12" fmla="*/ 360201 w 388048"/>
              <a:gd name="connsiteY12" fmla="*/ 93382 h 197073"/>
              <a:gd name="connsiteX13" fmla="*/ 311583 w 388048"/>
              <a:gd name="connsiteY13" fmla="*/ 98411 h 197073"/>
              <a:gd name="connsiteX14" fmla="*/ 319389 w 388048"/>
              <a:gd name="connsiteY14" fmla="*/ 127779 h 197073"/>
              <a:gd name="connsiteX15" fmla="*/ 270045 w 388048"/>
              <a:gd name="connsiteY15" fmla="*/ 126986 h 197073"/>
              <a:gd name="connsiteX16" fmla="*/ 247468 w 388048"/>
              <a:gd name="connsiteY16" fmla="*/ 128109 h 197073"/>
              <a:gd name="connsiteX17" fmla="*/ 247346 w 388048"/>
              <a:gd name="connsiteY17" fmla="*/ 163327 h 197073"/>
              <a:gd name="connsiteX18" fmla="*/ 192012 w 388048"/>
              <a:gd name="connsiteY18" fmla="*/ 163528 h 197073"/>
              <a:gd name="connsiteX19" fmla="*/ 94433 w 388048"/>
              <a:gd name="connsiteY19" fmla="*/ 164463 h 197073"/>
              <a:gd name="connsiteX20" fmla="*/ 94776 w 388048"/>
              <a:gd name="connsiteY20" fmla="*/ 197287 h 197073"/>
              <a:gd name="connsiteX21" fmla="*/ 63317 w 388048"/>
              <a:gd name="connsiteY21" fmla="*/ 197442 h 197073"/>
              <a:gd name="connsiteX22" fmla="*/ 385 w 388048"/>
              <a:gd name="connsiteY22" fmla="*/ 197388 h 197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88048" h="197073">
                <a:moveTo>
                  <a:pt x="385" y="197388"/>
                </a:moveTo>
                <a:lnTo>
                  <a:pt x="385" y="165249"/>
                </a:lnTo>
                <a:lnTo>
                  <a:pt x="55961" y="164752"/>
                </a:lnTo>
                <a:lnTo>
                  <a:pt x="56351" y="129574"/>
                </a:lnTo>
                <a:lnTo>
                  <a:pt x="30681" y="129608"/>
                </a:lnTo>
                <a:lnTo>
                  <a:pt x="30325" y="90329"/>
                </a:lnTo>
                <a:lnTo>
                  <a:pt x="32361" y="62057"/>
                </a:lnTo>
                <a:lnTo>
                  <a:pt x="35112" y="368"/>
                </a:lnTo>
                <a:lnTo>
                  <a:pt x="100841" y="489"/>
                </a:lnTo>
                <a:lnTo>
                  <a:pt x="134284" y="543"/>
                </a:lnTo>
                <a:lnTo>
                  <a:pt x="388393" y="987"/>
                </a:lnTo>
                <a:lnTo>
                  <a:pt x="388433" y="98707"/>
                </a:lnTo>
                <a:lnTo>
                  <a:pt x="360201" y="93382"/>
                </a:lnTo>
                <a:lnTo>
                  <a:pt x="311583" y="98411"/>
                </a:lnTo>
                <a:lnTo>
                  <a:pt x="319389" y="127779"/>
                </a:lnTo>
                <a:lnTo>
                  <a:pt x="270045" y="126986"/>
                </a:lnTo>
                <a:lnTo>
                  <a:pt x="247468" y="128109"/>
                </a:lnTo>
                <a:lnTo>
                  <a:pt x="247346" y="163327"/>
                </a:lnTo>
                <a:lnTo>
                  <a:pt x="192012" y="163528"/>
                </a:lnTo>
                <a:lnTo>
                  <a:pt x="94433" y="164463"/>
                </a:lnTo>
                <a:lnTo>
                  <a:pt x="94776" y="197287"/>
                </a:lnTo>
                <a:lnTo>
                  <a:pt x="63317" y="197442"/>
                </a:lnTo>
                <a:lnTo>
                  <a:pt x="385" y="197388"/>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146" name="Freeform: Shape 145">
            <a:extLst>
              <a:ext uri="{FF2B5EF4-FFF2-40B4-BE49-F238E27FC236}">
                <a16:creationId xmlns:a16="http://schemas.microsoft.com/office/drawing/2014/main" id="{1B2397AB-D5E9-F2E8-336B-B31F486CA0F1}"/>
              </a:ext>
            </a:extLst>
          </p:cNvPr>
          <p:cNvSpPr/>
          <p:nvPr/>
        </p:nvSpPr>
        <p:spPr>
          <a:xfrm>
            <a:off x="10565212" y="4368812"/>
            <a:ext cx="76339" cy="78893"/>
          </a:xfrm>
          <a:custGeom>
            <a:avLst/>
            <a:gdLst>
              <a:gd name="connsiteX0" fmla="*/ 459 w 38169"/>
              <a:gd name="connsiteY0" fmla="*/ 39815 h 39446"/>
              <a:gd name="connsiteX1" fmla="*/ 385 w 38169"/>
              <a:gd name="connsiteY1" fmla="*/ 409 h 39446"/>
              <a:gd name="connsiteX2" fmla="*/ 2220 w 38169"/>
              <a:gd name="connsiteY2" fmla="*/ 368 h 39446"/>
              <a:gd name="connsiteX3" fmla="*/ 38406 w 38169"/>
              <a:gd name="connsiteY3" fmla="*/ 779 h 39446"/>
              <a:gd name="connsiteX4" fmla="*/ 38554 w 38169"/>
              <a:gd name="connsiteY4" fmla="*/ 38538 h 39446"/>
              <a:gd name="connsiteX5" fmla="*/ 459 w 38169"/>
              <a:gd name="connsiteY5" fmla="*/ 39815 h 3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69" h="39446">
                <a:moveTo>
                  <a:pt x="459" y="39815"/>
                </a:moveTo>
                <a:lnTo>
                  <a:pt x="385" y="409"/>
                </a:lnTo>
                <a:lnTo>
                  <a:pt x="2220" y="368"/>
                </a:lnTo>
                <a:lnTo>
                  <a:pt x="38406" y="779"/>
                </a:lnTo>
                <a:lnTo>
                  <a:pt x="38554" y="38538"/>
                </a:lnTo>
                <a:lnTo>
                  <a:pt x="459" y="39815"/>
                </a:lnTo>
              </a:path>
            </a:pathLst>
          </a:custGeom>
          <a:noFill/>
          <a:ln w="6826" cap="sq">
            <a:solidFill>
              <a:srgbClr val="232323"/>
            </a:solidFill>
            <a:prstDash val="solid"/>
            <a:bevel/>
          </a:ln>
        </p:spPr>
        <p:txBody>
          <a:bodyPr rtlCol="0" anchor="ctr"/>
          <a:lstStyle/>
          <a:p>
            <a:endParaRPr lang="en-CA" sz="3600"/>
          </a:p>
        </p:txBody>
      </p:sp>
      <p:sp>
        <p:nvSpPr>
          <p:cNvPr id="147" name="Freeform: Shape 146">
            <a:extLst>
              <a:ext uri="{FF2B5EF4-FFF2-40B4-BE49-F238E27FC236}">
                <a16:creationId xmlns:a16="http://schemas.microsoft.com/office/drawing/2014/main" id="{80BDDC2C-8020-F9BC-F490-4B7BC5B19E91}"/>
              </a:ext>
            </a:extLst>
          </p:cNvPr>
          <p:cNvSpPr/>
          <p:nvPr/>
        </p:nvSpPr>
        <p:spPr>
          <a:xfrm>
            <a:off x="10565212" y="4368812"/>
            <a:ext cx="76339" cy="78893"/>
          </a:xfrm>
          <a:custGeom>
            <a:avLst/>
            <a:gdLst>
              <a:gd name="connsiteX0" fmla="*/ 459 w 38169"/>
              <a:gd name="connsiteY0" fmla="*/ 39815 h 39446"/>
              <a:gd name="connsiteX1" fmla="*/ 385 w 38169"/>
              <a:gd name="connsiteY1" fmla="*/ 409 h 39446"/>
              <a:gd name="connsiteX2" fmla="*/ 2220 w 38169"/>
              <a:gd name="connsiteY2" fmla="*/ 368 h 39446"/>
              <a:gd name="connsiteX3" fmla="*/ 38406 w 38169"/>
              <a:gd name="connsiteY3" fmla="*/ 779 h 39446"/>
              <a:gd name="connsiteX4" fmla="*/ 38554 w 38169"/>
              <a:gd name="connsiteY4" fmla="*/ 38538 h 39446"/>
              <a:gd name="connsiteX5" fmla="*/ 459 w 38169"/>
              <a:gd name="connsiteY5" fmla="*/ 39815 h 3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169" h="39446">
                <a:moveTo>
                  <a:pt x="459" y="39815"/>
                </a:moveTo>
                <a:lnTo>
                  <a:pt x="385" y="409"/>
                </a:lnTo>
                <a:lnTo>
                  <a:pt x="2220" y="368"/>
                </a:lnTo>
                <a:lnTo>
                  <a:pt x="38406" y="779"/>
                </a:lnTo>
                <a:lnTo>
                  <a:pt x="38554" y="38538"/>
                </a:lnTo>
                <a:lnTo>
                  <a:pt x="459" y="39815"/>
                </a:lnTo>
              </a:path>
            </a:pathLst>
          </a:custGeom>
          <a:noFill/>
          <a:ln w="3651" cap="sq">
            <a:solidFill>
              <a:srgbClr val="0A7503"/>
            </a:solidFill>
            <a:prstDash val="solid"/>
            <a:bevel/>
          </a:ln>
        </p:spPr>
        <p:txBody>
          <a:bodyPr rtlCol="0" anchor="ctr"/>
          <a:lstStyle/>
          <a:p>
            <a:endParaRPr lang="en-CA" sz="3600"/>
          </a:p>
        </p:txBody>
      </p:sp>
      <p:sp>
        <p:nvSpPr>
          <p:cNvPr id="150" name="Freeform: Shape 149">
            <a:extLst>
              <a:ext uri="{FF2B5EF4-FFF2-40B4-BE49-F238E27FC236}">
                <a16:creationId xmlns:a16="http://schemas.microsoft.com/office/drawing/2014/main" id="{C5D0D6D4-EE8A-CFB8-26B3-BFBDA0F8AB43}"/>
              </a:ext>
            </a:extLst>
          </p:cNvPr>
          <p:cNvSpPr/>
          <p:nvPr/>
        </p:nvSpPr>
        <p:spPr>
          <a:xfrm>
            <a:off x="10037644" y="4513529"/>
            <a:ext cx="268968" cy="78328"/>
          </a:xfrm>
          <a:custGeom>
            <a:avLst/>
            <a:gdLst>
              <a:gd name="connsiteX0" fmla="*/ 385 w 134484"/>
              <a:gd name="connsiteY0" fmla="*/ 35956 h 39164"/>
              <a:gd name="connsiteX1" fmla="*/ 573 w 134484"/>
              <a:gd name="connsiteY1" fmla="*/ 368 h 39164"/>
              <a:gd name="connsiteX2" fmla="*/ 104781 w 134484"/>
              <a:gd name="connsiteY2" fmla="*/ 846 h 39164"/>
              <a:gd name="connsiteX3" fmla="*/ 104727 w 134484"/>
              <a:gd name="connsiteY3" fmla="*/ 4907 h 39164"/>
              <a:gd name="connsiteX4" fmla="*/ 133826 w 134484"/>
              <a:gd name="connsiteY4" fmla="*/ 6225 h 39164"/>
              <a:gd name="connsiteX5" fmla="*/ 134869 w 134484"/>
              <a:gd name="connsiteY5" fmla="*/ 33361 h 39164"/>
              <a:gd name="connsiteX6" fmla="*/ 103255 w 134484"/>
              <a:gd name="connsiteY6" fmla="*/ 39533 h 39164"/>
              <a:gd name="connsiteX7" fmla="*/ 72205 w 134484"/>
              <a:gd name="connsiteY7" fmla="*/ 35438 h 39164"/>
              <a:gd name="connsiteX8" fmla="*/ 12379 w 134484"/>
              <a:gd name="connsiteY8" fmla="*/ 35956 h 39164"/>
              <a:gd name="connsiteX9" fmla="*/ 385 w 134484"/>
              <a:gd name="connsiteY9" fmla="*/ 35956 h 3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484" h="39164">
                <a:moveTo>
                  <a:pt x="385" y="35956"/>
                </a:moveTo>
                <a:lnTo>
                  <a:pt x="573" y="368"/>
                </a:lnTo>
                <a:lnTo>
                  <a:pt x="104781" y="846"/>
                </a:lnTo>
                <a:lnTo>
                  <a:pt x="104727" y="4907"/>
                </a:lnTo>
                <a:lnTo>
                  <a:pt x="133826" y="6225"/>
                </a:lnTo>
                <a:lnTo>
                  <a:pt x="134869" y="33361"/>
                </a:lnTo>
                <a:lnTo>
                  <a:pt x="103255" y="39533"/>
                </a:lnTo>
                <a:lnTo>
                  <a:pt x="72205" y="35438"/>
                </a:lnTo>
                <a:lnTo>
                  <a:pt x="12379" y="35956"/>
                </a:lnTo>
                <a:lnTo>
                  <a:pt x="385" y="35956"/>
                </a:lnTo>
              </a:path>
            </a:pathLst>
          </a:custGeom>
          <a:noFill/>
          <a:ln w="6826" cap="sq">
            <a:solidFill>
              <a:srgbClr val="232323"/>
            </a:solidFill>
            <a:prstDash val="solid"/>
            <a:bevel/>
          </a:ln>
        </p:spPr>
        <p:txBody>
          <a:bodyPr rtlCol="0" anchor="ctr"/>
          <a:lstStyle/>
          <a:p>
            <a:endParaRPr lang="en-CA" sz="3600"/>
          </a:p>
        </p:txBody>
      </p:sp>
      <p:sp>
        <p:nvSpPr>
          <p:cNvPr id="152" name="Freeform: Shape 151">
            <a:extLst>
              <a:ext uri="{FF2B5EF4-FFF2-40B4-BE49-F238E27FC236}">
                <a16:creationId xmlns:a16="http://schemas.microsoft.com/office/drawing/2014/main" id="{03031DA4-806C-E0B3-F07D-A1BD9F9DC99F}"/>
              </a:ext>
            </a:extLst>
          </p:cNvPr>
          <p:cNvSpPr/>
          <p:nvPr/>
        </p:nvSpPr>
        <p:spPr>
          <a:xfrm>
            <a:off x="10037644" y="4513529"/>
            <a:ext cx="268968" cy="78328"/>
          </a:xfrm>
          <a:custGeom>
            <a:avLst/>
            <a:gdLst>
              <a:gd name="connsiteX0" fmla="*/ 385 w 134484"/>
              <a:gd name="connsiteY0" fmla="*/ 35956 h 39164"/>
              <a:gd name="connsiteX1" fmla="*/ 573 w 134484"/>
              <a:gd name="connsiteY1" fmla="*/ 368 h 39164"/>
              <a:gd name="connsiteX2" fmla="*/ 104781 w 134484"/>
              <a:gd name="connsiteY2" fmla="*/ 846 h 39164"/>
              <a:gd name="connsiteX3" fmla="*/ 104727 w 134484"/>
              <a:gd name="connsiteY3" fmla="*/ 4907 h 39164"/>
              <a:gd name="connsiteX4" fmla="*/ 133826 w 134484"/>
              <a:gd name="connsiteY4" fmla="*/ 6225 h 39164"/>
              <a:gd name="connsiteX5" fmla="*/ 134869 w 134484"/>
              <a:gd name="connsiteY5" fmla="*/ 33361 h 39164"/>
              <a:gd name="connsiteX6" fmla="*/ 103255 w 134484"/>
              <a:gd name="connsiteY6" fmla="*/ 39533 h 39164"/>
              <a:gd name="connsiteX7" fmla="*/ 72205 w 134484"/>
              <a:gd name="connsiteY7" fmla="*/ 35438 h 39164"/>
              <a:gd name="connsiteX8" fmla="*/ 12379 w 134484"/>
              <a:gd name="connsiteY8" fmla="*/ 35956 h 39164"/>
              <a:gd name="connsiteX9" fmla="*/ 385 w 134484"/>
              <a:gd name="connsiteY9" fmla="*/ 35956 h 39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4484" h="39164">
                <a:moveTo>
                  <a:pt x="385" y="35956"/>
                </a:moveTo>
                <a:lnTo>
                  <a:pt x="573" y="368"/>
                </a:lnTo>
                <a:lnTo>
                  <a:pt x="104781" y="846"/>
                </a:lnTo>
                <a:lnTo>
                  <a:pt x="104727" y="4907"/>
                </a:lnTo>
                <a:lnTo>
                  <a:pt x="133826" y="6225"/>
                </a:lnTo>
                <a:lnTo>
                  <a:pt x="134869" y="33361"/>
                </a:lnTo>
                <a:lnTo>
                  <a:pt x="103255" y="39533"/>
                </a:lnTo>
                <a:lnTo>
                  <a:pt x="72205" y="35438"/>
                </a:lnTo>
                <a:lnTo>
                  <a:pt x="12379" y="35956"/>
                </a:lnTo>
                <a:lnTo>
                  <a:pt x="385" y="35956"/>
                </a:lnTo>
              </a:path>
            </a:pathLst>
          </a:custGeom>
          <a:noFill/>
          <a:ln w="3651" cap="sq">
            <a:solidFill>
              <a:srgbClr val="0A7503"/>
            </a:solidFill>
            <a:prstDash val="solid"/>
            <a:bevel/>
          </a:ln>
        </p:spPr>
        <p:txBody>
          <a:bodyPr rtlCol="0" anchor="ctr"/>
          <a:lstStyle/>
          <a:p>
            <a:endParaRPr lang="en-CA" sz="3600"/>
          </a:p>
        </p:txBody>
      </p:sp>
      <p:sp>
        <p:nvSpPr>
          <p:cNvPr id="153" name="Freeform: Shape 152">
            <a:extLst>
              <a:ext uri="{FF2B5EF4-FFF2-40B4-BE49-F238E27FC236}">
                <a16:creationId xmlns:a16="http://schemas.microsoft.com/office/drawing/2014/main" id="{203B0B65-A1BE-477F-BA84-F241CE3D7EDC}"/>
              </a:ext>
            </a:extLst>
          </p:cNvPr>
          <p:cNvSpPr/>
          <p:nvPr/>
        </p:nvSpPr>
        <p:spPr>
          <a:xfrm>
            <a:off x="10189500" y="4367926"/>
            <a:ext cx="375859" cy="157317"/>
          </a:xfrm>
          <a:custGeom>
            <a:avLst/>
            <a:gdLst>
              <a:gd name="connsiteX0" fmla="*/ 188314 w 187929"/>
              <a:gd name="connsiteY0" fmla="*/ 40259 h 78658"/>
              <a:gd name="connsiteX1" fmla="*/ 186223 w 187929"/>
              <a:gd name="connsiteY1" fmla="*/ 40333 h 78658"/>
              <a:gd name="connsiteX2" fmla="*/ 153849 w 187929"/>
              <a:gd name="connsiteY2" fmla="*/ 47890 h 78658"/>
              <a:gd name="connsiteX3" fmla="*/ 121361 w 187929"/>
              <a:gd name="connsiteY3" fmla="*/ 47783 h 78658"/>
              <a:gd name="connsiteX4" fmla="*/ 93351 w 187929"/>
              <a:gd name="connsiteY4" fmla="*/ 41698 h 78658"/>
              <a:gd name="connsiteX5" fmla="*/ 90904 w 187929"/>
              <a:gd name="connsiteY5" fmla="*/ 74415 h 78658"/>
              <a:gd name="connsiteX6" fmla="*/ 57541 w 187929"/>
              <a:gd name="connsiteY6" fmla="*/ 69795 h 78658"/>
              <a:gd name="connsiteX7" fmla="*/ 57898 w 187929"/>
              <a:gd name="connsiteY7" fmla="*/ 79027 h 78658"/>
              <a:gd name="connsiteX8" fmla="*/ 28798 w 187929"/>
              <a:gd name="connsiteY8" fmla="*/ 77709 h 78658"/>
              <a:gd name="connsiteX9" fmla="*/ 28852 w 187929"/>
              <a:gd name="connsiteY9" fmla="*/ 73648 h 78658"/>
              <a:gd name="connsiteX10" fmla="*/ 385 w 187929"/>
              <a:gd name="connsiteY10" fmla="*/ 73540 h 78658"/>
              <a:gd name="connsiteX11" fmla="*/ 560 w 187929"/>
              <a:gd name="connsiteY11" fmla="*/ 36769 h 78658"/>
              <a:gd name="connsiteX12" fmla="*/ 76300 w 187929"/>
              <a:gd name="connsiteY12" fmla="*/ 37126 h 78658"/>
              <a:gd name="connsiteX13" fmla="*/ 76468 w 187929"/>
              <a:gd name="connsiteY13" fmla="*/ 368 h 78658"/>
              <a:gd name="connsiteX14" fmla="*/ 188240 w 187929"/>
              <a:gd name="connsiteY14" fmla="*/ 852 h 78658"/>
              <a:gd name="connsiteX15" fmla="*/ 188314 w 187929"/>
              <a:gd name="connsiteY15" fmla="*/ 40259 h 7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7929" h="78658">
                <a:moveTo>
                  <a:pt x="188314" y="40259"/>
                </a:moveTo>
                <a:lnTo>
                  <a:pt x="186223" y="40333"/>
                </a:lnTo>
                <a:lnTo>
                  <a:pt x="153849" y="47890"/>
                </a:lnTo>
                <a:lnTo>
                  <a:pt x="121361" y="47783"/>
                </a:lnTo>
                <a:lnTo>
                  <a:pt x="93351" y="41698"/>
                </a:lnTo>
                <a:lnTo>
                  <a:pt x="90904" y="74415"/>
                </a:lnTo>
                <a:lnTo>
                  <a:pt x="57541" y="69795"/>
                </a:lnTo>
                <a:lnTo>
                  <a:pt x="57898" y="79027"/>
                </a:lnTo>
                <a:lnTo>
                  <a:pt x="28798" y="77709"/>
                </a:lnTo>
                <a:lnTo>
                  <a:pt x="28852" y="73648"/>
                </a:lnTo>
                <a:lnTo>
                  <a:pt x="385" y="73540"/>
                </a:lnTo>
                <a:lnTo>
                  <a:pt x="560" y="36769"/>
                </a:lnTo>
                <a:lnTo>
                  <a:pt x="76300" y="37126"/>
                </a:lnTo>
                <a:lnTo>
                  <a:pt x="76468" y="368"/>
                </a:lnTo>
                <a:lnTo>
                  <a:pt x="188240" y="852"/>
                </a:lnTo>
                <a:lnTo>
                  <a:pt x="188314" y="40259"/>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154" name="Freeform: Shape 153">
            <a:extLst>
              <a:ext uri="{FF2B5EF4-FFF2-40B4-BE49-F238E27FC236}">
                <a16:creationId xmlns:a16="http://schemas.microsoft.com/office/drawing/2014/main" id="{1A83ADE1-7085-EC8A-AAE3-D7CDFE2FF86F}"/>
              </a:ext>
            </a:extLst>
          </p:cNvPr>
          <p:cNvSpPr/>
          <p:nvPr/>
        </p:nvSpPr>
        <p:spPr>
          <a:xfrm>
            <a:off x="10641255" y="3636350"/>
            <a:ext cx="989784" cy="874341"/>
          </a:xfrm>
          <a:custGeom>
            <a:avLst/>
            <a:gdLst>
              <a:gd name="connsiteX0" fmla="*/ 381743 w 494892"/>
              <a:gd name="connsiteY0" fmla="*/ 74166 h 437170"/>
              <a:gd name="connsiteX1" fmla="*/ 495277 w 494892"/>
              <a:gd name="connsiteY1" fmla="*/ 74556 h 437170"/>
              <a:gd name="connsiteX2" fmla="*/ 494914 w 494892"/>
              <a:gd name="connsiteY2" fmla="*/ 184849 h 437170"/>
              <a:gd name="connsiteX3" fmla="*/ 343506 w 494892"/>
              <a:gd name="connsiteY3" fmla="*/ 184331 h 437170"/>
              <a:gd name="connsiteX4" fmla="*/ 343379 w 494892"/>
              <a:gd name="connsiteY4" fmla="*/ 221102 h 437170"/>
              <a:gd name="connsiteX5" fmla="*/ 267665 w 494892"/>
              <a:gd name="connsiteY5" fmla="*/ 220826 h 437170"/>
              <a:gd name="connsiteX6" fmla="*/ 267121 w 494892"/>
              <a:gd name="connsiteY6" fmla="*/ 367897 h 437170"/>
              <a:gd name="connsiteX7" fmla="*/ 229253 w 494892"/>
              <a:gd name="connsiteY7" fmla="*/ 367749 h 437170"/>
              <a:gd name="connsiteX8" fmla="*/ 229233 w 494892"/>
              <a:gd name="connsiteY8" fmla="*/ 388961 h 437170"/>
              <a:gd name="connsiteX9" fmla="*/ 221851 w 494892"/>
              <a:gd name="connsiteY9" fmla="*/ 391644 h 437170"/>
              <a:gd name="connsiteX10" fmla="*/ 217978 w 494892"/>
              <a:gd name="connsiteY10" fmla="*/ 393022 h 437170"/>
              <a:gd name="connsiteX11" fmla="*/ 168110 w 494892"/>
              <a:gd name="connsiteY11" fmla="*/ 400654 h 437170"/>
              <a:gd name="connsiteX12" fmla="*/ 163168 w 494892"/>
              <a:gd name="connsiteY12" fmla="*/ 401373 h 437170"/>
              <a:gd name="connsiteX13" fmla="*/ 157070 w 494892"/>
              <a:gd name="connsiteY13" fmla="*/ 402227 h 437170"/>
              <a:gd name="connsiteX14" fmla="*/ 157070 w 494892"/>
              <a:gd name="connsiteY14" fmla="*/ 402227 h 437170"/>
              <a:gd name="connsiteX15" fmla="*/ 136973 w 494892"/>
              <a:gd name="connsiteY15" fmla="*/ 405071 h 437170"/>
              <a:gd name="connsiteX16" fmla="*/ 111941 w 494892"/>
              <a:gd name="connsiteY16" fmla="*/ 408399 h 437170"/>
              <a:gd name="connsiteX17" fmla="*/ 111444 w 494892"/>
              <a:gd name="connsiteY17" fmla="*/ 408480 h 437170"/>
              <a:gd name="connsiteX18" fmla="*/ 114658 w 494892"/>
              <a:gd name="connsiteY18" fmla="*/ 434285 h 437170"/>
              <a:gd name="connsiteX19" fmla="*/ 115061 w 494892"/>
              <a:gd name="connsiteY19" fmla="*/ 437539 h 437170"/>
              <a:gd name="connsiteX20" fmla="*/ 4398 w 494892"/>
              <a:gd name="connsiteY20" fmla="*/ 437425 h 437170"/>
              <a:gd name="connsiteX21" fmla="*/ 532 w 494892"/>
              <a:gd name="connsiteY21" fmla="*/ 404768 h 437170"/>
              <a:gd name="connsiteX22" fmla="*/ 385 w 494892"/>
              <a:gd name="connsiteY22" fmla="*/ 367009 h 437170"/>
              <a:gd name="connsiteX23" fmla="*/ 2059 w 494892"/>
              <a:gd name="connsiteY23" fmla="*/ 366828 h 437170"/>
              <a:gd name="connsiteX24" fmla="*/ 2213 w 494892"/>
              <a:gd name="connsiteY24" fmla="*/ 330057 h 437170"/>
              <a:gd name="connsiteX25" fmla="*/ 40080 w 494892"/>
              <a:gd name="connsiteY25" fmla="*/ 330218 h 437170"/>
              <a:gd name="connsiteX26" fmla="*/ 153668 w 494892"/>
              <a:gd name="connsiteY26" fmla="*/ 330689 h 437170"/>
              <a:gd name="connsiteX27" fmla="*/ 153957 w 494892"/>
              <a:gd name="connsiteY27" fmla="*/ 257153 h 437170"/>
              <a:gd name="connsiteX28" fmla="*/ 191817 w 494892"/>
              <a:gd name="connsiteY28" fmla="*/ 257308 h 437170"/>
              <a:gd name="connsiteX29" fmla="*/ 192247 w 494892"/>
              <a:gd name="connsiteY29" fmla="*/ 147008 h 437170"/>
              <a:gd name="connsiteX30" fmla="*/ 267941 w 494892"/>
              <a:gd name="connsiteY30" fmla="*/ 147298 h 437170"/>
              <a:gd name="connsiteX31" fmla="*/ 268351 w 494892"/>
              <a:gd name="connsiteY31" fmla="*/ 36998 h 437170"/>
              <a:gd name="connsiteX32" fmla="*/ 306191 w 494892"/>
              <a:gd name="connsiteY32" fmla="*/ 37133 h 437170"/>
              <a:gd name="connsiteX33" fmla="*/ 306325 w 494892"/>
              <a:gd name="connsiteY33" fmla="*/ 368 h 437170"/>
              <a:gd name="connsiteX34" fmla="*/ 344165 w 494892"/>
              <a:gd name="connsiteY34" fmla="*/ 503 h 437170"/>
              <a:gd name="connsiteX35" fmla="*/ 344031 w 494892"/>
              <a:gd name="connsiteY35" fmla="*/ 37274 h 437170"/>
              <a:gd name="connsiteX36" fmla="*/ 382274 w 494892"/>
              <a:gd name="connsiteY36" fmla="*/ 37321 h 437170"/>
              <a:gd name="connsiteX37" fmla="*/ 381743 w 494892"/>
              <a:gd name="connsiteY37" fmla="*/ 74166 h 43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94892" h="437170">
                <a:moveTo>
                  <a:pt x="381743" y="74166"/>
                </a:moveTo>
                <a:lnTo>
                  <a:pt x="495277" y="74556"/>
                </a:lnTo>
                <a:lnTo>
                  <a:pt x="494914" y="184849"/>
                </a:lnTo>
                <a:lnTo>
                  <a:pt x="343506" y="184331"/>
                </a:lnTo>
                <a:lnTo>
                  <a:pt x="343379" y="221102"/>
                </a:lnTo>
                <a:lnTo>
                  <a:pt x="267665" y="220826"/>
                </a:lnTo>
                <a:lnTo>
                  <a:pt x="267121" y="367897"/>
                </a:lnTo>
                <a:lnTo>
                  <a:pt x="229253" y="367749"/>
                </a:lnTo>
                <a:lnTo>
                  <a:pt x="229233" y="388961"/>
                </a:lnTo>
                <a:lnTo>
                  <a:pt x="221851" y="391644"/>
                </a:lnTo>
                <a:lnTo>
                  <a:pt x="217978" y="393022"/>
                </a:lnTo>
                <a:lnTo>
                  <a:pt x="168110" y="400654"/>
                </a:lnTo>
                <a:lnTo>
                  <a:pt x="163168" y="401373"/>
                </a:lnTo>
                <a:lnTo>
                  <a:pt x="157070" y="402227"/>
                </a:lnTo>
                <a:lnTo>
                  <a:pt x="157070" y="402227"/>
                </a:lnTo>
                <a:lnTo>
                  <a:pt x="136973" y="405071"/>
                </a:lnTo>
                <a:lnTo>
                  <a:pt x="111941" y="408399"/>
                </a:lnTo>
                <a:lnTo>
                  <a:pt x="111444" y="408480"/>
                </a:lnTo>
                <a:lnTo>
                  <a:pt x="114658" y="434285"/>
                </a:lnTo>
                <a:lnTo>
                  <a:pt x="115061" y="437539"/>
                </a:lnTo>
                <a:lnTo>
                  <a:pt x="4398" y="437425"/>
                </a:lnTo>
                <a:lnTo>
                  <a:pt x="532" y="404768"/>
                </a:lnTo>
                <a:lnTo>
                  <a:pt x="385" y="367009"/>
                </a:lnTo>
                <a:lnTo>
                  <a:pt x="2059" y="366828"/>
                </a:lnTo>
                <a:lnTo>
                  <a:pt x="2213" y="330057"/>
                </a:lnTo>
                <a:lnTo>
                  <a:pt x="40080" y="330218"/>
                </a:lnTo>
                <a:lnTo>
                  <a:pt x="153668" y="330689"/>
                </a:lnTo>
                <a:lnTo>
                  <a:pt x="153957" y="257153"/>
                </a:lnTo>
                <a:lnTo>
                  <a:pt x="191817" y="257308"/>
                </a:lnTo>
                <a:lnTo>
                  <a:pt x="192247" y="147008"/>
                </a:lnTo>
                <a:lnTo>
                  <a:pt x="267941" y="147298"/>
                </a:lnTo>
                <a:lnTo>
                  <a:pt x="268351" y="36998"/>
                </a:lnTo>
                <a:lnTo>
                  <a:pt x="306191" y="37133"/>
                </a:lnTo>
                <a:lnTo>
                  <a:pt x="306325" y="368"/>
                </a:lnTo>
                <a:lnTo>
                  <a:pt x="344165" y="503"/>
                </a:lnTo>
                <a:lnTo>
                  <a:pt x="344031" y="37274"/>
                </a:lnTo>
                <a:lnTo>
                  <a:pt x="382274" y="37321"/>
                </a:lnTo>
                <a:lnTo>
                  <a:pt x="381743" y="74166"/>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grpSp>
        <p:nvGrpSpPr>
          <p:cNvPr id="155" name="Graphic 2">
            <a:extLst>
              <a:ext uri="{FF2B5EF4-FFF2-40B4-BE49-F238E27FC236}">
                <a16:creationId xmlns:a16="http://schemas.microsoft.com/office/drawing/2014/main" id="{E7B988B4-01B6-8EA6-F457-E8B5090091EB}"/>
              </a:ext>
            </a:extLst>
          </p:cNvPr>
          <p:cNvGrpSpPr/>
          <p:nvPr/>
        </p:nvGrpSpPr>
        <p:grpSpPr>
          <a:xfrm>
            <a:off x="7830819" y="4512776"/>
            <a:ext cx="2433797" cy="1559589"/>
            <a:chOff x="4176853" y="1489971"/>
            <a:chExt cx="1216898" cy="779794"/>
          </a:xfrm>
          <a:solidFill>
            <a:schemeClr val="bg1">
              <a:lumMod val="85000"/>
            </a:schemeClr>
          </a:solidFill>
        </p:grpSpPr>
        <p:sp>
          <p:nvSpPr>
            <p:cNvPr id="156" name="Freeform: Shape 155">
              <a:extLst>
                <a:ext uri="{FF2B5EF4-FFF2-40B4-BE49-F238E27FC236}">
                  <a16:creationId xmlns:a16="http://schemas.microsoft.com/office/drawing/2014/main" id="{AAD47469-7AE0-2170-6018-90F4F10170BC}"/>
                </a:ext>
              </a:extLst>
            </p:cNvPr>
            <p:cNvSpPr/>
            <p:nvPr/>
          </p:nvSpPr>
          <p:spPr>
            <a:xfrm>
              <a:off x="4176853" y="1816902"/>
              <a:ext cx="608419" cy="452863"/>
            </a:xfrm>
            <a:custGeom>
              <a:avLst/>
              <a:gdLst>
                <a:gd name="connsiteX0" fmla="*/ 344387 w 608419"/>
                <a:gd name="connsiteY0" fmla="*/ 368 h 452863"/>
                <a:gd name="connsiteX1" fmla="*/ 420188 w 608419"/>
                <a:gd name="connsiteY1" fmla="*/ 859 h 452863"/>
                <a:gd name="connsiteX2" fmla="*/ 419718 w 608419"/>
                <a:gd name="connsiteY2" fmla="*/ 74388 h 452863"/>
                <a:gd name="connsiteX3" fmla="*/ 457625 w 608419"/>
                <a:gd name="connsiteY3" fmla="*/ 74630 h 452863"/>
                <a:gd name="connsiteX4" fmla="*/ 496386 w 608419"/>
                <a:gd name="connsiteY4" fmla="*/ 74778 h 452863"/>
                <a:gd name="connsiteX5" fmla="*/ 497005 w 608419"/>
                <a:gd name="connsiteY5" fmla="*/ 88050 h 452863"/>
                <a:gd name="connsiteX6" fmla="*/ 528350 w 608419"/>
                <a:gd name="connsiteY6" fmla="*/ 85011 h 452863"/>
                <a:gd name="connsiteX7" fmla="*/ 542825 w 608419"/>
                <a:gd name="connsiteY7" fmla="*/ 83572 h 452863"/>
                <a:gd name="connsiteX8" fmla="*/ 559191 w 608419"/>
                <a:gd name="connsiteY8" fmla="*/ 81978 h 452863"/>
                <a:gd name="connsiteX9" fmla="*/ 598201 w 608419"/>
                <a:gd name="connsiteY9" fmla="*/ 78166 h 452863"/>
                <a:gd name="connsiteX10" fmla="*/ 598631 w 608419"/>
                <a:gd name="connsiteY10" fmla="*/ 148985 h 452863"/>
                <a:gd name="connsiteX11" fmla="*/ 608804 w 608419"/>
                <a:gd name="connsiteY11" fmla="*/ 149093 h 452863"/>
                <a:gd name="connsiteX12" fmla="*/ 608588 w 608419"/>
                <a:gd name="connsiteY12" fmla="*/ 185857 h 452863"/>
                <a:gd name="connsiteX13" fmla="*/ 456932 w 608419"/>
                <a:gd name="connsiteY13" fmla="*/ 184922 h 452863"/>
                <a:gd name="connsiteX14" fmla="*/ 456475 w 608419"/>
                <a:gd name="connsiteY14" fmla="*/ 258464 h 452863"/>
                <a:gd name="connsiteX15" fmla="*/ 342720 w 608419"/>
                <a:gd name="connsiteY15" fmla="*/ 257732 h 452863"/>
                <a:gd name="connsiteX16" fmla="*/ 342242 w 608419"/>
                <a:gd name="connsiteY16" fmla="*/ 331267 h 452863"/>
                <a:gd name="connsiteX17" fmla="*/ 304315 w 608419"/>
                <a:gd name="connsiteY17" fmla="*/ 331018 h 452863"/>
                <a:gd name="connsiteX18" fmla="*/ 303562 w 608419"/>
                <a:gd name="connsiteY18" fmla="*/ 356688 h 452863"/>
                <a:gd name="connsiteX19" fmla="*/ 246445 w 608419"/>
                <a:gd name="connsiteY19" fmla="*/ 357428 h 452863"/>
                <a:gd name="connsiteX20" fmla="*/ 195064 w 608419"/>
                <a:gd name="connsiteY20" fmla="*/ 357899 h 452863"/>
                <a:gd name="connsiteX21" fmla="*/ 195145 w 608419"/>
                <a:gd name="connsiteY21" fmla="*/ 358477 h 452863"/>
                <a:gd name="connsiteX22" fmla="*/ 195992 w 608419"/>
                <a:gd name="connsiteY22" fmla="*/ 390266 h 452863"/>
                <a:gd name="connsiteX23" fmla="*/ 196416 w 608419"/>
                <a:gd name="connsiteY23" fmla="*/ 419184 h 452863"/>
                <a:gd name="connsiteX24" fmla="*/ 162959 w 608419"/>
                <a:gd name="connsiteY24" fmla="*/ 419816 h 452863"/>
                <a:gd name="connsiteX25" fmla="*/ 152108 w 608419"/>
                <a:gd name="connsiteY25" fmla="*/ 420125 h 452863"/>
                <a:gd name="connsiteX26" fmla="*/ 151859 w 608419"/>
                <a:gd name="connsiteY26" fmla="*/ 440289 h 452863"/>
                <a:gd name="connsiteX27" fmla="*/ 75990 w 608419"/>
                <a:gd name="connsiteY27" fmla="*/ 439758 h 452863"/>
                <a:gd name="connsiteX28" fmla="*/ 75836 w 608419"/>
                <a:gd name="connsiteY28" fmla="*/ 453232 h 452863"/>
                <a:gd name="connsiteX29" fmla="*/ 51423 w 608419"/>
                <a:gd name="connsiteY29" fmla="*/ 452808 h 452863"/>
                <a:gd name="connsiteX30" fmla="*/ 48101 w 608419"/>
                <a:gd name="connsiteY30" fmla="*/ 452922 h 452863"/>
                <a:gd name="connsiteX31" fmla="*/ 22666 w 608419"/>
                <a:gd name="connsiteY31" fmla="*/ 452922 h 452863"/>
                <a:gd name="connsiteX32" fmla="*/ 21086 w 608419"/>
                <a:gd name="connsiteY32" fmla="*/ 452922 h 452863"/>
                <a:gd name="connsiteX33" fmla="*/ 14692 w 608419"/>
                <a:gd name="connsiteY33" fmla="*/ 452680 h 452863"/>
                <a:gd name="connsiteX34" fmla="*/ 14746 w 608419"/>
                <a:gd name="connsiteY34" fmla="*/ 446165 h 452863"/>
                <a:gd name="connsiteX35" fmla="*/ 21079 w 608419"/>
                <a:gd name="connsiteY35" fmla="*/ 446226 h 452863"/>
                <a:gd name="connsiteX36" fmla="*/ 21194 w 608419"/>
                <a:gd name="connsiteY36" fmla="*/ 428785 h 452863"/>
                <a:gd name="connsiteX37" fmla="*/ 15694 w 608419"/>
                <a:gd name="connsiteY37" fmla="*/ 428792 h 452863"/>
                <a:gd name="connsiteX38" fmla="*/ 15728 w 608419"/>
                <a:gd name="connsiteY38" fmla="*/ 418195 h 452863"/>
                <a:gd name="connsiteX39" fmla="*/ 28745 w 608419"/>
                <a:gd name="connsiteY39" fmla="*/ 418263 h 452863"/>
                <a:gd name="connsiteX40" fmla="*/ 28657 w 608419"/>
                <a:gd name="connsiteY40" fmla="*/ 406227 h 452863"/>
                <a:gd name="connsiteX41" fmla="*/ 15741 w 608419"/>
                <a:gd name="connsiteY41" fmla="*/ 406395 h 452863"/>
                <a:gd name="connsiteX42" fmla="*/ 15761 w 608419"/>
                <a:gd name="connsiteY42" fmla="*/ 402408 h 452863"/>
                <a:gd name="connsiteX43" fmla="*/ 385 w 608419"/>
                <a:gd name="connsiteY43" fmla="*/ 402449 h 452863"/>
                <a:gd name="connsiteX44" fmla="*/ 1447 w 608419"/>
                <a:gd name="connsiteY44" fmla="*/ 255392 h 452863"/>
                <a:gd name="connsiteX45" fmla="*/ 153123 w 608419"/>
                <a:gd name="connsiteY45" fmla="*/ 256461 h 452863"/>
                <a:gd name="connsiteX46" fmla="*/ 153883 w 608419"/>
                <a:gd name="connsiteY46" fmla="*/ 146161 h 452863"/>
                <a:gd name="connsiteX47" fmla="*/ 343432 w 608419"/>
                <a:gd name="connsiteY47" fmla="*/ 147439 h 452863"/>
                <a:gd name="connsiteX48" fmla="*/ 344387 w 608419"/>
                <a:gd name="connsiteY48" fmla="*/ 368 h 452863"/>
                <a:gd name="connsiteX49" fmla="*/ 102952 w 608419"/>
                <a:gd name="connsiteY49" fmla="*/ 383401 h 452863"/>
                <a:gd name="connsiteX50" fmla="*/ 77692 w 608419"/>
                <a:gd name="connsiteY50" fmla="*/ 381633 h 452863"/>
                <a:gd name="connsiteX51" fmla="*/ 74942 w 608419"/>
                <a:gd name="connsiteY51" fmla="*/ 405266 h 452863"/>
                <a:gd name="connsiteX52" fmla="*/ 102952 w 608419"/>
                <a:gd name="connsiteY52" fmla="*/ 408708 h 452863"/>
                <a:gd name="connsiteX53" fmla="*/ 102952 w 608419"/>
                <a:gd name="connsiteY53" fmla="*/ 383401 h 452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419" h="452863">
                  <a:moveTo>
                    <a:pt x="344387" y="368"/>
                  </a:moveTo>
                  <a:lnTo>
                    <a:pt x="420188" y="859"/>
                  </a:lnTo>
                  <a:lnTo>
                    <a:pt x="419718" y="74388"/>
                  </a:lnTo>
                  <a:lnTo>
                    <a:pt x="457625" y="74630"/>
                  </a:lnTo>
                  <a:lnTo>
                    <a:pt x="496386" y="74778"/>
                  </a:lnTo>
                  <a:lnTo>
                    <a:pt x="497005" y="88050"/>
                  </a:lnTo>
                  <a:lnTo>
                    <a:pt x="528350" y="85011"/>
                  </a:lnTo>
                  <a:lnTo>
                    <a:pt x="542825" y="83572"/>
                  </a:lnTo>
                  <a:lnTo>
                    <a:pt x="559191" y="81978"/>
                  </a:lnTo>
                  <a:lnTo>
                    <a:pt x="598201" y="78166"/>
                  </a:lnTo>
                  <a:lnTo>
                    <a:pt x="598631" y="148985"/>
                  </a:lnTo>
                  <a:lnTo>
                    <a:pt x="608804" y="149093"/>
                  </a:lnTo>
                  <a:lnTo>
                    <a:pt x="608588" y="185857"/>
                  </a:lnTo>
                  <a:lnTo>
                    <a:pt x="456932" y="184922"/>
                  </a:lnTo>
                  <a:lnTo>
                    <a:pt x="456475" y="258464"/>
                  </a:lnTo>
                  <a:lnTo>
                    <a:pt x="342720" y="257732"/>
                  </a:lnTo>
                  <a:lnTo>
                    <a:pt x="342242" y="331267"/>
                  </a:lnTo>
                  <a:lnTo>
                    <a:pt x="304315" y="331018"/>
                  </a:lnTo>
                  <a:lnTo>
                    <a:pt x="303562" y="356688"/>
                  </a:lnTo>
                  <a:lnTo>
                    <a:pt x="246445" y="357428"/>
                  </a:lnTo>
                  <a:lnTo>
                    <a:pt x="195064" y="357899"/>
                  </a:lnTo>
                  <a:lnTo>
                    <a:pt x="195145" y="358477"/>
                  </a:lnTo>
                  <a:lnTo>
                    <a:pt x="195992" y="390266"/>
                  </a:lnTo>
                  <a:lnTo>
                    <a:pt x="196416" y="419184"/>
                  </a:lnTo>
                  <a:lnTo>
                    <a:pt x="162959" y="419816"/>
                  </a:lnTo>
                  <a:lnTo>
                    <a:pt x="152108" y="420125"/>
                  </a:lnTo>
                  <a:lnTo>
                    <a:pt x="151859" y="440289"/>
                  </a:lnTo>
                  <a:lnTo>
                    <a:pt x="75990" y="439758"/>
                  </a:lnTo>
                  <a:lnTo>
                    <a:pt x="75836" y="453232"/>
                  </a:lnTo>
                  <a:lnTo>
                    <a:pt x="51423" y="452808"/>
                  </a:lnTo>
                  <a:lnTo>
                    <a:pt x="48101" y="452922"/>
                  </a:lnTo>
                  <a:lnTo>
                    <a:pt x="22666" y="452922"/>
                  </a:lnTo>
                  <a:lnTo>
                    <a:pt x="21086" y="452922"/>
                  </a:lnTo>
                  <a:lnTo>
                    <a:pt x="14692" y="452680"/>
                  </a:lnTo>
                  <a:lnTo>
                    <a:pt x="14746" y="446165"/>
                  </a:lnTo>
                  <a:lnTo>
                    <a:pt x="21079" y="446226"/>
                  </a:lnTo>
                  <a:lnTo>
                    <a:pt x="21194" y="428785"/>
                  </a:lnTo>
                  <a:lnTo>
                    <a:pt x="15694" y="428792"/>
                  </a:lnTo>
                  <a:lnTo>
                    <a:pt x="15728" y="418195"/>
                  </a:lnTo>
                  <a:lnTo>
                    <a:pt x="28745" y="418263"/>
                  </a:lnTo>
                  <a:lnTo>
                    <a:pt x="28657" y="406227"/>
                  </a:lnTo>
                  <a:lnTo>
                    <a:pt x="15741" y="406395"/>
                  </a:lnTo>
                  <a:lnTo>
                    <a:pt x="15761" y="402408"/>
                  </a:lnTo>
                  <a:lnTo>
                    <a:pt x="385" y="402449"/>
                  </a:lnTo>
                  <a:lnTo>
                    <a:pt x="1447" y="255392"/>
                  </a:lnTo>
                  <a:lnTo>
                    <a:pt x="153123" y="256461"/>
                  </a:lnTo>
                  <a:lnTo>
                    <a:pt x="153883" y="146161"/>
                  </a:lnTo>
                  <a:lnTo>
                    <a:pt x="343432" y="147439"/>
                  </a:lnTo>
                  <a:lnTo>
                    <a:pt x="344387" y="368"/>
                  </a:lnTo>
                  <a:moveTo>
                    <a:pt x="102952" y="383401"/>
                  </a:moveTo>
                  <a:lnTo>
                    <a:pt x="77692" y="381633"/>
                  </a:lnTo>
                  <a:lnTo>
                    <a:pt x="74942" y="405266"/>
                  </a:lnTo>
                  <a:lnTo>
                    <a:pt x="102952" y="408708"/>
                  </a:lnTo>
                  <a:lnTo>
                    <a:pt x="102952" y="383401"/>
                  </a:lnTo>
                </a:path>
              </a:pathLst>
            </a:custGeom>
            <a:grpFill/>
            <a:ln w="6826" cap="sq">
              <a:solidFill>
                <a:srgbClr val="011E41"/>
              </a:solidFill>
              <a:prstDash val="solid"/>
              <a:bevel/>
            </a:ln>
          </p:spPr>
          <p:txBody>
            <a:bodyPr rtlCol="0" anchor="ctr"/>
            <a:lstStyle/>
            <a:p>
              <a:endParaRPr lang="en-CA" sz="3600"/>
            </a:p>
          </p:txBody>
        </p:sp>
        <p:sp>
          <p:nvSpPr>
            <p:cNvPr id="157" name="Freeform: Shape 156">
              <a:extLst>
                <a:ext uri="{FF2B5EF4-FFF2-40B4-BE49-F238E27FC236}">
                  <a16:creationId xmlns:a16="http://schemas.microsoft.com/office/drawing/2014/main" id="{7215E9E5-D79B-CE19-2D29-8D1DB507D338}"/>
                </a:ext>
              </a:extLst>
            </p:cNvPr>
            <p:cNvSpPr/>
            <p:nvPr/>
          </p:nvSpPr>
          <p:spPr>
            <a:xfrm>
              <a:off x="4900157" y="1489971"/>
              <a:ext cx="493594" cy="330952"/>
            </a:xfrm>
            <a:custGeom>
              <a:avLst/>
              <a:gdLst>
                <a:gd name="connsiteX0" fmla="*/ 33438 w 493594"/>
                <a:gd name="connsiteY0" fmla="*/ 265813 h 330952"/>
                <a:gd name="connsiteX1" fmla="*/ 8655 w 493594"/>
                <a:gd name="connsiteY1" fmla="*/ 264381 h 330952"/>
                <a:gd name="connsiteX2" fmla="*/ 7559 w 493594"/>
                <a:gd name="connsiteY2" fmla="*/ 264542 h 330952"/>
                <a:gd name="connsiteX3" fmla="*/ 385 w 493594"/>
                <a:gd name="connsiteY3" fmla="*/ 268462 h 330952"/>
                <a:gd name="connsiteX4" fmla="*/ 492 w 493594"/>
                <a:gd name="connsiteY4" fmla="*/ 256091 h 330952"/>
                <a:gd name="connsiteX5" fmla="*/ 38379 w 493594"/>
                <a:gd name="connsiteY5" fmla="*/ 256306 h 330952"/>
                <a:gd name="connsiteX6" fmla="*/ 114167 w 493594"/>
                <a:gd name="connsiteY6" fmla="*/ 256730 h 330952"/>
                <a:gd name="connsiteX7" fmla="*/ 114369 w 493594"/>
                <a:gd name="connsiteY7" fmla="*/ 219959 h 330952"/>
                <a:gd name="connsiteX8" fmla="*/ 190150 w 493594"/>
                <a:gd name="connsiteY8" fmla="*/ 220369 h 330952"/>
                <a:gd name="connsiteX9" fmla="*/ 190345 w 493594"/>
                <a:gd name="connsiteY9" fmla="*/ 183605 h 330952"/>
                <a:gd name="connsiteX10" fmla="*/ 266119 w 493594"/>
                <a:gd name="connsiteY10" fmla="*/ 184001 h 330952"/>
                <a:gd name="connsiteX11" fmla="*/ 266872 w 493594"/>
                <a:gd name="connsiteY11" fmla="*/ 36944 h 330952"/>
                <a:gd name="connsiteX12" fmla="*/ 304752 w 493594"/>
                <a:gd name="connsiteY12" fmla="*/ 37139 h 330952"/>
                <a:gd name="connsiteX13" fmla="*/ 304934 w 493594"/>
                <a:gd name="connsiteY13" fmla="*/ 368 h 330952"/>
                <a:gd name="connsiteX14" fmla="*/ 380681 w 493594"/>
                <a:gd name="connsiteY14" fmla="*/ 745 h 330952"/>
                <a:gd name="connsiteX15" fmla="*/ 380493 w 493594"/>
                <a:gd name="connsiteY15" fmla="*/ 36332 h 330952"/>
                <a:gd name="connsiteX16" fmla="*/ 452313 w 493594"/>
                <a:gd name="connsiteY16" fmla="*/ 35815 h 330952"/>
                <a:gd name="connsiteX17" fmla="*/ 483363 w 493594"/>
                <a:gd name="connsiteY17" fmla="*/ 39909 h 330952"/>
                <a:gd name="connsiteX18" fmla="*/ 477493 w 493594"/>
                <a:gd name="connsiteY18" fmla="*/ 70454 h 330952"/>
                <a:gd name="connsiteX19" fmla="*/ 486308 w 493594"/>
                <a:gd name="connsiteY19" fmla="*/ 70259 h 330952"/>
                <a:gd name="connsiteX20" fmla="*/ 493979 w 493594"/>
                <a:gd name="connsiteY20" fmla="*/ 70105 h 330952"/>
                <a:gd name="connsiteX21" fmla="*/ 493952 w 493594"/>
                <a:gd name="connsiteY21" fmla="*/ 74825 h 330952"/>
                <a:gd name="connsiteX22" fmla="*/ 493609 w 493594"/>
                <a:gd name="connsiteY22" fmla="*/ 148360 h 330952"/>
                <a:gd name="connsiteX23" fmla="*/ 380352 w 493594"/>
                <a:gd name="connsiteY23" fmla="*/ 147728 h 330952"/>
                <a:gd name="connsiteX24" fmla="*/ 379625 w 493594"/>
                <a:gd name="connsiteY24" fmla="*/ 294785 h 330952"/>
                <a:gd name="connsiteX25" fmla="*/ 341342 w 493594"/>
                <a:gd name="connsiteY25" fmla="*/ 294684 h 330952"/>
                <a:gd name="connsiteX26" fmla="*/ 341496 w 493594"/>
                <a:gd name="connsiteY26" fmla="*/ 263574 h 330952"/>
                <a:gd name="connsiteX27" fmla="*/ 332964 w 493594"/>
                <a:gd name="connsiteY27" fmla="*/ 263669 h 330952"/>
                <a:gd name="connsiteX28" fmla="*/ 225220 w 493594"/>
                <a:gd name="connsiteY28" fmla="*/ 264906 h 330952"/>
                <a:gd name="connsiteX29" fmla="*/ 226894 w 493594"/>
                <a:gd name="connsiteY29" fmla="*/ 291423 h 330952"/>
                <a:gd name="connsiteX30" fmla="*/ 129329 w 493594"/>
                <a:gd name="connsiteY30" fmla="*/ 293138 h 330952"/>
                <a:gd name="connsiteX31" fmla="*/ 120111 w 493594"/>
                <a:gd name="connsiteY31" fmla="*/ 331166 h 330952"/>
                <a:gd name="connsiteX32" fmla="*/ 88712 w 493594"/>
                <a:gd name="connsiteY32" fmla="*/ 331321 h 330952"/>
                <a:gd name="connsiteX33" fmla="*/ 26116 w 493594"/>
                <a:gd name="connsiteY33" fmla="*/ 331052 h 330952"/>
                <a:gd name="connsiteX34" fmla="*/ 25934 w 493594"/>
                <a:gd name="connsiteY34" fmla="*/ 329425 h 330952"/>
                <a:gd name="connsiteX35" fmla="*/ 25854 w 493594"/>
                <a:gd name="connsiteY35" fmla="*/ 328745 h 330952"/>
                <a:gd name="connsiteX36" fmla="*/ 29034 w 493594"/>
                <a:gd name="connsiteY36" fmla="*/ 303889 h 330952"/>
                <a:gd name="connsiteX37" fmla="*/ 33438 w 493594"/>
                <a:gd name="connsiteY37" fmla="*/ 265813 h 33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493594" h="330952">
                  <a:moveTo>
                    <a:pt x="33438" y="265813"/>
                  </a:moveTo>
                  <a:lnTo>
                    <a:pt x="8655" y="264381"/>
                  </a:lnTo>
                  <a:lnTo>
                    <a:pt x="7559" y="264542"/>
                  </a:lnTo>
                  <a:lnTo>
                    <a:pt x="385" y="268462"/>
                  </a:lnTo>
                  <a:lnTo>
                    <a:pt x="492" y="256091"/>
                  </a:lnTo>
                  <a:lnTo>
                    <a:pt x="38379" y="256306"/>
                  </a:lnTo>
                  <a:lnTo>
                    <a:pt x="114167" y="256730"/>
                  </a:lnTo>
                  <a:lnTo>
                    <a:pt x="114369" y="219959"/>
                  </a:lnTo>
                  <a:lnTo>
                    <a:pt x="190150" y="220369"/>
                  </a:lnTo>
                  <a:lnTo>
                    <a:pt x="190345" y="183605"/>
                  </a:lnTo>
                  <a:lnTo>
                    <a:pt x="266119" y="184001"/>
                  </a:lnTo>
                  <a:lnTo>
                    <a:pt x="266872" y="36944"/>
                  </a:lnTo>
                  <a:lnTo>
                    <a:pt x="304752" y="37139"/>
                  </a:lnTo>
                  <a:lnTo>
                    <a:pt x="304934" y="368"/>
                  </a:lnTo>
                  <a:lnTo>
                    <a:pt x="380681" y="745"/>
                  </a:lnTo>
                  <a:lnTo>
                    <a:pt x="380493" y="36332"/>
                  </a:lnTo>
                  <a:lnTo>
                    <a:pt x="452313" y="35815"/>
                  </a:lnTo>
                  <a:lnTo>
                    <a:pt x="483363" y="39909"/>
                  </a:lnTo>
                  <a:lnTo>
                    <a:pt x="477493" y="70454"/>
                  </a:lnTo>
                  <a:lnTo>
                    <a:pt x="486308" y="70259"/>
                  </a:lnTo>
                  <a:lnTo>
                    <a:pt x="493979" y="70105"/>
                  </a:lnTo>
                  <a:lnTo>
                    <a:pt x="493952" y="74825"/>
                  </a:lnTo>
                  <a:lnTo>
                    <a:pt x="493609" y="148360"/>
                  </a:lnTo>
                  <a:lnTo>
                    <a:pt x="380352" y="147728"/>
                  </a:lnTo>
                  <a:lnTo>
                    <a:pt x="379625" y="294785"/>
                  </a:lnTo>
                  <a:lnTo>
                    <a:pt x="341342" y="294684"/>
                  </a:lnTo>
                  <a:lnTo>
                    <a:pt x="341496" y="263574"/>
                  </a:lnTo>
                  <a:lnTo>
                    <a:pt x="332964" y="263669"/>
                  </a:lnTo>
                  <a:lnTo>
                    <a:pt x="225220" y="264906"/>
                  </a:lnTo>
                  <a:lnTo>
                    <a:pt x="226894" y="291423"/>
                  </a:lnTo>
                  <a:lnTo>
                    <a:pt x="129329" y="293138"/>
                  </a:lnTo>
                  <a:lnTo>
                    <a:pt x="120111" y="331166"/>
                  </a:lnTo>
                  <a:lnTo>
                    <a:pt x="88712" y="331321"/>
                  </a:lnTo>
                  <a:lnTo>
                    <a:pt x="26116" y="331052"/>
                  </a:lnTo>
                  <a:lnTo>
                    <a:pt x="25934" y="329425"/>
                  </a:lnTo>
                  <a:lnTo>
                    <a:pt x="25854" y="328745"/>
                  </a:lnTo>
                  <a:lnTo>
                    <a:pt x="29034" y="303889"/>
                  </a:lnTo>
                  <a:lnTo>
                    <a:pt x="33438" y="265813"/>
                  </a:lnTo>
                </a:path>
              </a:pathLst>
            </a:custGeom>
            <a:grpFill/>
            <a:ln w="6826" cap="sq">
              <a:solidFill>
                <a:srgbClr val="011E41"/>
              </a:solidFill>
              <a:prstDash val="solid"/>
              <a:bevel/>
            </a:ln>
          </p:spPr>
          <p:txBody>
            <a:bodyPr rtlCol="0" anchor="ctr"/>
            <a:lstStyle/>
            <a:p>
              <a:endParaRPr lang="en-CA" sz="3600"/>
            </a:p>
          </p:txBody>
        </p:sp>
      </p:grpSp>
      <p:grpSp>
        <p:nvGrpSpPr>
          <p:cNvPr id="158" name="Graphic 2">
            <a:extLst>
              <a:ext uri="{FF2B5EF4-FFF2-40B4-BE49-F238E27FC236}">
                <a16:creationId xmlns:a16="http://schemas.microsoft.com/office/drawing/2014/main" id="{34AD3F9A-08CF-8158-CCB7-18F165A5BB83}"/>
              </a:ext>
            </a:extLst>
          </p:cNvPr>
          <p:cNvGrpSpPr/>
          <p:nvPr/>
        </p:nvGrpSpPr>
        <p:grpSpPr>
          <a:xfrm>
            <a:off x="9199299" y="4510464"/>
            <a:ext cx="1742283" cy="955387"/>
            <a:chOff x="4861093" y="1488814"/>
            <a:chExt cx="871140" cy="477693"/>
          </a:xfrm>
          <a:solidFill>
            <a:schemeClr val="bg1">
              <a:lumMod val="50000"/>
            </a:schemeClr>
          </a:solidFill>
        </p:grpSpPr>
        <p:sp>
          <p:nvSpPr>
            <p:cNvPr id="159" name="Freeform: Shape 158">
              <a:extLst>
                <a:ext uri="{FF2B5EF4-FFF2-40B4-BE49-F238E27FC236}">
                  <a16:creationId xmlns:a16="http://schemas.microsoft.com/office/drawing/2014/main" id="{4BEFAA0F-9F40-3581-27F5-78FD6D1F40A1}"/>
                </a:ext>
              </a:extLst>
            </p:cNvPr>
            <p:cNvSpPr/>
            <p:nvPr/>
          </p:nvSpPr>
          <p:spPr>
            <a:xfrm>
              <a:off x="4861093" y="1753271"/>
              <a:ext cx="371750" cy="213236"/>
            </a:xfrm>
            <a:custGeom>
              <a:avLst/>
              <a:gdLst>
                <a:gd name="connsiteX0" fmla="*/ 372135 w 371750"/>
                <a:gd name="connsiteY0" fmla="*/ 31370 h 213236"/>
                <a:gd name="connsiteX1" fmla="*/ 304611 w 371750"/>
                <a:gd name="connsiteY1" fmla="*/ 31001 h 213236"/>
                <a:gd name="connsiteX2" fmla="*/ 304422 w 371750"/>
                <a:gd name="connsiteY2" fmla="*/ 67765 h 213236"/>
                <a:gd name="connsiteX3" fmla="*/ 266522 w 371750"/>
                <a:gd name="connsiteY3" fmla="*/ 67570 h 213236"/>
                <a:gd name="connsiteX4" fmla="*/ 266334 w 371750"/>
                <a:gd name="connsiteY4" fmla="*/ 104341 h 213236"/>
                <a:gd name="connsiteX5" fmla="*/ 190526 w 371750"/>
                <a:gd name="connsiteY5" fmla="*/ 103937 h 213236"/>
                <a:gd name="connsiteX6" fmla="*/ 190331 w 371750"/>
                <a:gd name="connsiteY6" fmla="*/ 140695 h 213236"/>
                <a:gd name="connsiteX7" fmla="*/ 76616 w 371750"/>
                <a:gd name="connsiteY7" fmla="*/ 140070 h 213236"/>
                <a:gd name="connsiteX8" fmla="*/ 76205 w 371750"/>
                <a:gd name="connsiteY8" fmla="*/ 213605 h 213236"/>
                <a:gd name="connsiteX9" fmla="*/ 385 w 371750"/>
                <a:gd name="connsiteY9" fmla="*/ 213168 h 213236"/>
                <a:gd name="connsiteX10" fmla="*/ 822 w 371750"/>
                <a:gd name="connsiteY10" fmla="*/ 137636 h 213236"/>
                <a:gd name="connsiteX11" fmla="*/ 15062 w 371750"/>
                <a:gd name="connsiteY11" fmla="*/ 133938 h 213236"/>
                <a:gd name="connsiteX12" fmla="*/ 51517 w 371750"/>
                <a:gd name="connsiteY12" fmla="*/ 130724 h 213236"/>
                <a:gd name="connsiteX13" fmla="*/ 26748 w 371750"/>
                <a:gd name="connsiteY13" fmla="*/ 109753 h 213236"/>
                <a:gd name="connsiteX14" fmla="*/ 26721 w 371750"/>
                <a:gd name="connsiteY14" fmla="*/ 109518 h 213236"/>
                <a:gd name="connsiteX15" fmla="*/ 50058 w 371750"/>
                <a:gd name="connsiteY15" fmla="*/ 113532 h 213236"/>
                <a:gd name="connsiteX16" fmla="*/ 48142 w 371750"/>
                <a:gd name="connsiteY16" fmla="*/ 93281 h 213236"/>
                <a:gd name="connsiteX17" fmla="*/ 61542 w 371750"/>
                <a:gd name="connsiteY17" fmla="*/ 93402 h 213236"/>
                <a:gd name="connsiteX18" fmla="*/ 67284 w 371750"/>
                <a:gd name="connsiteY18" fmla="*/ 93442 h 213236"/>
                <a:gd name="connsiteX19" fmla="*/ 68124 w 371750"/>
                <a:gd name="connsiteY19" fmla="*/ 93435 h 213236"/>
                <a:gd name="connsiteX20" fmla="*/ 65179 w 371750"/>
                <a:gd name="connsiteY20" fmla="*/ 67751 h 213236"/>
                <a:gd name="connsiteX21" fmla="*/ 127775 w 371750"/>
                <a:gd name="connsiteY21" fmla="*/ 68020 h 213236"/>
                <a:gd name="connsiteX22" fmla="*/ 159174 w 371750"/>
                <a:gd name="connsiteY22" fmla="*/ 67866 h 213236"/>
                <a:gd name="connsiteX23" fmla="*/ 168392 w 371750"/>
                <a:gd name="connsiteY23" fmla="*/ 29837 h 213236"/>
                <a:gd name="connsiteX24" fmla="*/ 265957 w 371750"/>
                <a:gd name="connsiteY24" fmla="*/ 28123 h 213236"/>
                <a:gd name="connsiteX25" fmla="*/ 264283 w 371750"/>
                <a:gd name="connsiteY25" fmla="*/ 1605 h 213236"/>
                <a:gd name="connsiteX26" fmla="*/ 372028 w 371750"/>
                <a:gd name="connsiteY26" fmla="*/ 368 h 213236"/>
                <a:gd name="connsiteX27" fmla="*/ 372135 w 371750"/>
                <a:gd name="connsiteY27" fmla="*/ 31370 h 213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71750" h="213236">
                  <a:moveTo>
                    <a:pt x="372135" y="31370"/>
                  </a:moveTo>
                  <a:lnTo>
                    <a:pt x="304611" y="31001"/>
                  </a:lnTo>
                  <a:lnTo>
                    <a:pt x="304422" y="67765"/>
                  </a:lnTo>
                  <a:lnTo>
                    <a:pt x="266522" y="67570"/>
                  </a:lnTo>
                  <a:lnTo>
                    <a:pt x="266334" y="104341"/>
                  </a:lnTo>
                  <a:lnTo>
                    <a:pt x="190526" y="103937"/>
                  </a:lnTo>
                  <a:lnTo>
                    <a:pt x="190331" y="140695"/>
                  </a:lnTo>
                  <a:lnTo>
                    <a:pt x="76616" y="140070"/>
                  </a:lnTo>
                  <a:lnTo>
                    <a:pt x="76205" y="213605"/>
                  </a:lnTo>
                  <a:lnTo>
                    <a:pt x="385" y="213168"/>
                  </a:lnTo>
                  <a:lnTo>
                    <a:pt x="822" y="137636"/>
                  </a:lnTo>
                  <a:lnTo>
                    <a:pt x="15062" y="133938"/>
                  </a:lnTo>
                  <a:lnTo>
                    <a:pt x="51517" y="130724"/>
                  </a:lnTo>
                  <a:lnTo>
                    <a:pt x="26748" y="109753"/>
                  </a:lnTo>
                  <a:lnTo>
                    <a:pt x="26721" y="109518"/>
                  </a:lnTo>
                  <a:lnTo>
                    <a:pt x="50058" y="113532"/>
                  </a:lnTo>
                  <a:lnTo>
                    <a:pt x="48142" y="93281"/>
                  </a:lnTo>
                  <a:lnTo>
                    <a:pt x="61542" y="93402"/>
                  </a:lnTo>
                  <a:lnTo>
                    <a:pt x="67284" y="93442"/>
                  </a:lnTo>
                  <a:lnTo>
                    <a:pt x="68124" y="93435"/>
                  </a:lnTo>
                  <a:lnTo>
                    <a:pt x="65179" y="67751"/>
                  </a:lnTo>
                  <a:lnTo>
                    <a:pt x="127775" y="68020"/>
                  </a:lnTo>
                  <a:lnTo>
                    <a:pt x="159174" y="67866"/>
                  </a:lnTo>
                  <a:lnTo>
                    <a:pt x="168392" y="29837"/>
                  </a:lnTo>
                  <a:lnTo>
                    <a:pt x="265957" y="28123"/>
                  </a:lnTo>
                  <a:lnTo>
                    <a:pt x="264283" y="1605"/>
                  </a:lnTo>
                  <a:lnTo>
                    <a:pt x="372028" y="368"/>
                  </a:lnTo>
                  <a:lnTo>
                    <a:pt x="372135" y="31370"/>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160" name="Freeform: Shape 159">
              <a:extLst>
                <a:ext uri="{FF2B5EF4-FFF2-40B4-BE49-F238E27FC236}">
                  <a16:creationId xmlns:a16="http://schemas.microsoft.com/office/drawing/2014/main" id="{62870D6C-5C80-C7AE-0BFC-11F2F12CF096}"/>
                </a:ext>
              </a:extLst>
            </p:cNvPr>
            <p:cNvSpPr/>
            <p:nvPr/>
          </p:nvSpPr>
          <p:spPr>
            <a:xfrm>
              <a:off x="5543988" y="1488814"/>
              <a:ext cx="188245" cy="40260"/>
            </a:xfrm>
            <a:custGeom>
              <a:avLst/>
              <a:gdLst>
                <a:gd name="connsiteX0" fmla="*/ 1971 w 188245"/>
                <a:gd name="connsiteY0" fmla="*/ 38961 h 40260"/>
                <a:gd name="connsiteX1" fmla="*/ 385 w 188245"/>
                <a:gd name="connsiteY1" fmla="*/ 422 h 40260"/>
                <a:gd name="connsiteX2" fmla="*/ 42480 w 188245"/>
                <a:gd name="connsiteY2" fmla="*/ 368 h 40260"/>
                <a:gd name="connsiteX3" fmla="*/ 42480 w 188245"/>
                <a:gd name="connsiteY3" fmla="*/ 368 h 40260"/>
                <a:gd name="connsiteX4" fmla="*/ 153143 w 188245"/>
                <a:gd name="connsiteY4" fmla="*/ 483 h 40260"/>
                <a:gd name="connsiteX5" fmla="*/ 155617 w 188245"/>
                <a:gd name="connsiteY5" fmla="*/ 31095 h 40260"/>
                <a:gd name="connsiteX6" fmla="*/ 187843 w 188245"/>
                <a:gd name="connsiteY6" fmla="*/ 25460 h 40260"/>
                <a:gd name="connsiteX7" fmla="*/ 188630 w 188245"/>
                <a:gd name="connsiteY7" fmla="*/ 40629 h 40260"/>
                <a:gd name="connsiteX8" fmla="*/ 1971 w 188245"/>
                <a:gd name="connsiteY8" fmla="*/ 38961 h 40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245" h="40260">
                  <a:moveTo>
                    <a:pt x="1971" y="38961"/>
                  </a:moveTo>
                  <a:lnTo>
                    <a:pt x="385" y="422"/>
                  </a:lnTo>
                  <a:lnTo>
                    <a:pt x="42480" y="368"/>
                  </a:lnTo>
                  <a:lnTo>
                    <a:pt x="42480" y="368"/>
                  </a:lnTo>
                  <a:lnTo>
                    <a:pt x="153143" y="483"/>
                  </a:lnTo>
                  <a:lnTo>
                    <a:pt x="155617" y="31095"/>
                  </a:lnTo>
                  <a:lnTo>
                    <a:pt x="187843" y="25460"/>
                  </a:lnTo>
                  <a:lnTo>
                    <a:pt x="188630" y="40629"/>
                  </a:lnTo>
                  <a:lnTo>
                    <a:pt x="1971" y="38961"/>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grpSp>
      <p:grpSp>
        <p:nvGrpSpPr>
          <p:cNvPr id="161" name="Graphic 2">
            <a:extLst>
              <a:ext uri="{FF2B5EF4-FFF2-40B4-BE49-F238E27FC236}">
                <a16:creationId xmlns:a16="http://schemas.microsoft.com/office/drawing/2014/main" id="{B9339742-3FF6-CCF5-4317-CC847C5F0ED9}"/>
              </a:ext>
            </a:extLst>
          </p:cNvPr>
          <p:cNvGrpSpPr/>
          <p:nvPr/>
        </p:nvGrpSpPr>
        <p:grpSpPr>
          <a:xfrm>
            <a:off x="6807659" y="6335648"/>
            <a:ext cx="714011" cy="1461387"/>
            <a:chOff x="3665273" y="2401406"/>
            <a:chExt cx="357005" cy="730693"/>
          </a:xfrm>
          <a:solidFill>
            <a:schemeClr val="bg1">
              <a:lumMod val="85000"/>
            </a:schemeClr>
          </a:solidFill>
        </p:grpSpPr>
        <p:sp>
          <p:nvSpPr>
            <p:cNvPr id="162" name="Freeform: Shape 161">
              <a:extLst>
                <a:ext uri="{FF2B5EF4-FFF2-40B4-BE49-F238E27FC236}">
                  <a16:creationId xmlns:a16="http://schemas.microsoft.com/office/drawing/2014/main" id="{A01CB3B9-E85E-7060-F1D1-8386E804D49A}"/>
                </a:ext>
              </a:extLst>
            </p:cNvPr>
            <p:cNvSpPr/>
            <p:nvPr/>
          </p:nvSpPr>
          <p:spPr>
            <a:xfrm>
              <a:off x="3665273" y="2593530"/>
              <a:ext cx="357005" cy="538568"/>
            </a:xfrm>
            <a:custGeom>
              <a:avLst/>
              <a:gdLst>
                <a:gd name="connsiteX0" fmla="*/ 332439 w 357005"/>
                <a:gd name="connsiteY0" fmla="*/ 973 h 538568"/>
                <a:gd name="connsiteX1" fmla="*/ 357391 w 357005"/>
                <a:gd name="connsiteY1" fmla="*/ 960 h 538568"/>
                <a:gd name="connsiteX2" fmla="*/ 357202 w 357005"/>
                <a:gd name="connsiteY2" fmla="*/ 29125 h 538568"/>
                <a:gd name="connsiteX3" fmla="*/ 281273 w 357005"/>
                <a:gd name="connsiteY3" fmla="*/ 28547 h 538568"/>
                <a:gd name="connsiteX4" fmla="*/ 281213 w 357005"/>
                <a:gd name="connsiteY4" fmla="*/ 68511 h 538568"/>
                <a:gd name="connsiteX5" fmla="*/ 281112 w 357005"/>
                <a:gd name="connsiteY5" fmla="*/ 101988 h 538568"/>
                <a:gd name="connsiteX6" fmla="*/ 249283 w 357005"/>
                <a:gd name="connsiteY6" fmla="*/ 102068 h 538568"/>
                <a:gd name="connsiteX7" fmla="*/ 242741 w 357005"/>
                <a:gd name="connsiteY7" fmla="*/ 101779 h 538568"/>
                <a:gd name="connsiteX8" fmla="*/ 242459 w 357005"/>
                <a:gd name="connsiteY8" fmla="*/ 138550 h 538568"/>
                <a:gd name="connsiteX9" fmla="*/ 204484 w 357005"/>
                <a:gd name="connsiteY9" fmla="*/ 138254 h 538568"/>
                <a:gd name="connsiteX10" fmla="*/ 204269 w 357005"/>
                <a:gd name="connsiteY10" fmla="*/ 189743 h 538568"/>
                <a:gd name="connsiteX11" fmla="*/ 154145 w 357005"/>
                <a:gd name="connsiteY11" fmla="*/ 186529 h 538568"/>
                <a:gd name="connsiteX12" fmla="*/ 154145 w 357005"/>
                <a:gd name="connsiteY12" fmla="*/ 246880 h 538568"/>
                <a:gd name="connsiteX13" fmla="*/ 119821 w 357005"/>
                <a:gd name="connsiteY13" fmla="*/ 246873 h 538568"/>
                <a:gd name="connsiteX14" fmla="*/ 119821 w 357005"/>
                <a:gd name="connsiteY14" fmla="*/ 278635 h 538568"/>
                <a:gd name="connsiteX15" fmla="*/ 103947 w 357005"/>
                <a:gd name="connsiteY15" fmla="*/ 278642 h 538568"/>
                <a:gd name="connsiteX16" fmla="*/ 103940 w 357005"/>
                <a:gd name="connsiteY16" fmla="*/ 342166 h 538568"/>
                <a:gd name="connsiteX17" fmla="*/ 135702 w 357005"/>
                <a:gd name="connsiteY17" fmla="*/ 342166 h 538568"/>
                <a:gd name="connsiteX18" fmla="*/ 164990 w 357005"/>
                <a:gd name="connsiteY18" fmla="*/ 342213 h 538568"/>
                <a:gd name="connsiteX19" fmla="*/ 164183 w 357005"/>
                <a:gd name="connsiteY19" fmla="*/ 432073 h 538568"/>
                <a:gd name="connsiteX20" fmla="*/ 176756 w 357005"/>
                <a:gd name="connsiteY20" fmla="*/ 432268 h 538568"/>
                <a:gd name="connsiteX21" fmla="*/ 176601 w 357005"/>
                <a:gd name="connsiteY21" fmla="*/ 538936 h 538568"/>
                <a:gd name="connsiteX22" fmla="*/ 125254 w 357005"/>
                <a:gd name="connsiteY22" fmla="*/ 538136 h 538568"/>
                <a:gd name="connsiteX23" fmla="*/ 125603 w 357005"/>
                <a:gd name="connsiteY23" fmla="*/ 505298 h 538568"/>
                <a:gd name="connsiteX24" fmla="*/ 87602 w 357005"/>
                <a:gd name="connsiteY24" fmla="*/ 504989 h 538568"/>
                <a:gd name="connsiteX25" fmla="*/ 87898 w 357005"/>
                <a:gd name="connsiteY25" fmla="*/ 468232 h 538568"/>
                <a:gd name="connsiteX26" fmla="*/ 49903 w 357005"/>
                <a:gd name="connsiteY26" fmla="*/ 467922 h 538568"/>
                <a:gd name="connsiteX27" fmla="*/ 49540 w 357005"/>
                <a:gd name="connsiteY27" fmla="*/ 536711 h 538568"/>
                <a:gd name="connsiteX28" fmla="*/ 47718 w 357005"/>
                <a:gd name="connsiteY28" fmla="*/ 536637 h 538568"/>
                <a:gd name="connsiteX29" fmla="*/ 47718 w 357005"/>
                <a:gd name="connsiteY29" fmla="*/ 536617 h 538568"/>
                <a:gd name="connsiteX30" fmla="*/ 48276 w 357005"/>
                <a:gd name="connsiteY30" fmla="*/ 409704 h 538568"/>
                <a:gd name="connsiteX31" fmla="*/ 55161 w 357005"/>
                <a:gd name="connsiteY31" fmla="*/ 409744 h 538568"/>
                <a:gd name="connsiteX32" fmla="*/ 56096 w 357005"/>
                <a:gd name="connsiteY32" fmla="*/ 374284 h 538568"/>
                <a:gd name="connsiteX33" fmla="*/ 17926 w 357005"/>
                <a:gd name="connsiteY33" fmla="*/ 374284 h 538568"/>
                <a:gd name="connsiteX34" fmla="*/ 18403 w 357005"/>
                <a:gd name="connsiteY34" fmla="*/ 343941 h 538568"/>
                <a:gd name="connsiteX35" fmla="*/ 385 w 357005"/>
                <a:gd name="connsiteY35" fmla="*/ 344613 h 538568"/>
                <a:gd name="connsiteX36" fmla="*/ 405 w 357005"/>
                <a:gd name="connsiteY36" fmla="*/ 321087 h 538568"/>
                <a:gd name="connsiteX37" fmla="*/ 13112 w 357005"/>
                <a:gd name="connsiteY37" fmla="*/ 320549 h 538568"/>
                <a:gd name="connsiteX38" fmla="*/ 13717 w 357005"/>
                <a:gd name="connsiteY38" fmla="*/ 247021 h 538568"/>
                <a:gd name="connsiteX39" fmla="*/ 51698 w 357005"/>
                <a:gd name="connsiteY39" fmla="*/ 247330 h 538568"/>
                <a:gd name="connsiteX40" fmla="*/ 52599 w 357005"/>
                <a:gd name="connsiteY40" fmla="*/ 137037 h 538568"/>
                <a:gd name="connsiteX41" fmla="*/ 90574 w 357005"/>
                <a:gd name="connsiteY41" fmla="*/ 137340 h 538568"/>
                <a:gd name="connsiteX42" fmla="*/ 91166 w 357005"/>
                <a:gd name="connsiteY42" fmla="*/ 63805 h 538568"/>
                <a:gd name="connsiteX43" fmla="*/ 129133 w 357005"/>
                <a:gd name="connsiteY43" fmla="*/ 64114 h 538568"/>
                <a:gd name="connsiteX44" fmla="*/ 129086 w 357005"/>
                <a:gd name="connsiteY44" fmla="*/ 62352 h 538568"/>
                <a:gd name="connsiteX45" fmla="*/ 165877 w 357005"/>
                <a:gd name="connsiteY45" fmla="*/ 61142 h 538568"/>
                <a:gd name="connsiteX46" fmla="*/ 165871 w 357005"/>
                <a:gd name="connsiteY46" fmla="*/ 368 h 538568"/>
                <a:gd name="connsiteX47" fmla="*/ 332439 w 357005"/>
                <a:gd name="connsiteY47" fmla="*/ 973 h 538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57005" h="538568">
                  <a:moveTo>
                    <a:pt x="332439" y="973"/>
                  </a:moveTo>
                  <a:lnTo>
                    <a:pt x="357391" y="960"/>
                  </a:lnTo>
                  <a:lnTo>
                    <a:pt x="357202" y="29125"/>
                  </a:lnTo>
                  <a:lnTo>
                    <a:pt x="281273" y="28547"/>
                  </a:lnTo>
                  <a:lnTo>
                    <a:pt x="281213" y="68511"/>
                  </a:lnTo>
                  <a:lnTo>
                    <a:pt x="281112" y="101988"/>
                  </a:lnTo>
                  <a:lnTo>
                    <a:pt x="249283" y="102068"/>
                  </a:lnTo>
                  <a:lnTo>
                    <a:pt x="242741" y="101779"/>
                  </a:lnTo>
                  <a:lnTo>
                    <a:pt x="242459" y="138550"/>
                  </a:lnTo>
                  <a:lnTo>
                    <a:pt x="204484" y="138254"/>
                  </a:lnTo>
                  <a:lnTo>
                    <a:pt x="204269" y="189743"/>
                  </a:lnTo>
                  <a:lnTo>
                    <a:pt x="154145" y="186529"/>
                  </a:lnTo>
                  <a:lnTo>
                    <a:pt x="154145" y="246880"/>
                  </a:lnTo>
                  <a:lnTo>
                    <a:pt x="119821" y="246873"/>
                  </a:lnTo>
                  <a:lnTo>
                    <a:pt x="119821" y="278635"/>
                  </a:lnTo>
                  <a:lnTo>
                    <a:pt x="103947" y="278642"/>
                  </a:lnTo>
                  <a:lnTo>
                    <a:pt x="103940" y="342166"/>
                  </a:lnTo>
                  <a:lnTo>
                    <a:pt x="135702" y="342166"/>
                  </a:lnTo>
                  <a:lnTo>
                    <a:pt x="164990" y="342213"/>
                  </a:lnTo>
                  <a:lnTo>
                    <a:pt x="164183" y="432073"/>
                  </a:lnTo>
                  <a:lnTo>
                    <a:pt x="176756" y="432268"/>
                  </a:lnTo>
                  <a:lnTo>
                    <a:pt x="176601" y="538936"/>
                  </a:lnTo>
                  <a:lnTo>
                    <a:pt x="125254" y="538136"/>
                  </a:lnTo>
                  <a:lnTo>
                    <a:pt x="125603" y="505298"/>
                  </a:lnTo>
                  <a:lnTo>
                    <a:pt x="87602" y="504989"/>
                  </a:lnTo>
                  <a:lnTo>
                    <a:pt x="87898" y="468232"/>
                  </a:lnTo>
                  <a:lnTo>
                    <a:pt x="49903" y="467922"/>
                  </a:lnTo>
                  <a:lnTo>
                    <a:pt x="49540" y="536711"/>
                  </a:lnTo>
                  <a:lnTo>
                    <a:pt x="47718" y="536637"/>
                  </a:lnTo>
                  <a:lnTo>
                    <a:pt x="47718" y="536617"/>
                  </a:lnTo>
                  <a:lnTo>
                    <a:pt x="48276" y="409704"/>
                  </a:lnTo>
                  <a:lnTo>
                    <a:pt x="55161" y="409744"/>
                  </a:lnTo>
                  <a:lnTo>
                    <a:pt x="56096" y="374284"/>
                  </a:lnTo>
                  <a:lnTo>
                    <a:pt x="17926" y="374284"/>
                  </a:lnTo>
                  <a:lnTo>
                    <a:pt x="18403" y="343941"/>
                  </a:lnTo>
                  <a:lnTo>
                    <a:pt x="385" y="344613"/>
                  </a:lnTo>
                  <a:lnTo>
                    <a:pt x="405" y="321087"/>
                  </a:lnTo>
                  <a:lnTo>
                    <a:pt x="13112" y="320549"/>
                  </a:lnTo>
                  <a:lnTo>
                    <a:pt x="13717" y="247021"/>
                  </a:lnTo>
                  <a:lnTo>
                    <a:pt x="51698" y="247330"/>
                  </a:lnTo>
                  <a:lnTo>
                    <a:pt x="52599" y="137037"/>
                  </a:lnTo>
                  <a:lnTo>
                    <a:pt x="90574" y="137340"/>
                  </a:lnTo>
                  <a:lnTo>
                    <a:pt x="91166" y="63805"/>
                  </a:lnTo>
                  <a:lnTo>
                    <a:pt x="129133" y="64114"/>
                  </a:lnTo>
                  <a:lnTo>
                    <a:pt x="129086" y="62352"/>
                  </a:lnTo>
                  <a:lnTo>
                    <a:pt x="165877" y="61142"/>
                  </a:lnTo>
                  <a:lnTo>
                    <a:pt x="165871" y="368"/>
                  </a:lnTo>
                  <a:lnTo>
                    <a:pt x="332439" y="973"/>
                  </a:lnTo>
                </a:path>
              </a:pathLst>
            </a:custGeom>
            <a:grpFill/>
            <a:ln w="6826" cap="sq">
              <a:solidFill>
                <a:srgbClr val="011E41"/>
              </a:solidFill>
              <a:prstDash val="solid"/>
              <a:bevel/>
            </a:ln>
          </p:spPr>
          <p:txBody>
            <a:bodyPr rtlCol="0" anchor="ctr"/>
            <a:lstStyle/>
            <a:p>
              <a:endParaRPr lang="en-CA" sz="3600"/>
            </a:p>
          </p:txBody>
        </p:sp>
        <p:sp>
          <p:nvSpPr>
            <p:cNvPr id="163" name="Freeform: Shape 162">
              <a:extLst>
                <a:ext uri="{FF2B5EF4-FFF2-40B4-BE49-F238E27FC236}">
                  <a16:creationId xmlns:a16="http://schemas.microsoft.com/office/drawing/2014/main" id="{DA9C7371-6853-D86E-4B4D-926E6E29914E}"/>
                </a:ext>
              </a:extLst>
            </p:cNvPr>
            <p:cNvSpPr/>
            <p:nvPr/>
          </p:nvSpPr>
          <p:spPr>
            <a:xfrm>
              <a:off x="3909344" y="2401406"/>
              <a:ext cx="89469" cy="94600"/>
            </a:xfrm>
            <a:custGeom>
              <a:avLst/>
              <a:gdLst>
                <a:gd name="connsiteX0" fmla="*/ 86715 w 89469"/>
                <a:gd name="connsiteY0" fmla="*/ 456 h 94600"/>
                <a:gd name="connsiteX1" fmla="*/ 89599 w 89469"/>
                <a:gd name="connsiteY1" fmla="*/ 69990 h 94600"/>
                <a:gd name="connsiteX2" fmla="*/ 89854 w 89469"/>
                <a:gd name="connsiteY2" fmla="*/ 94968 h 94600"/>
                <a:gd name="connsiteX3" fmla="*/ 653 w 89469"/>
                <a:gd name="connsiteY3" fmla="*/ 93946 h 94600"/>
                <a:gd name="connsiteX4" fmla="*/ 385 w 89469"/>
                <a:gd name="connsiteY4" fmla="*/ 73312 h 94600"/>
                <a:gd name="connsiteX5" fmla="*/ 667 w 89469"/>
                <a:gd name="connsiteY5" fmla="*/ 36541 h 94600"/>
                <a:gd name="connsiteX6" fmla="*/ 76569 w 89469"/>
                <a:gd name="connsiteY6" fmla="*/ 37126 h 94600"/>
                <a:gd name="connsiteX7" fmla="*/ 76845 w 89469"/>
                <a:gd name="connsiteY7" fmla="*/ 368 h 94600"/>
                <a:gd name="connsiteX8" fmla="*/ 86715 w 89469"/>
                <a:gd name="connsiteY8" fmla="*/ 456 h 9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469" h="94600">
                  <a:moveTo>
                    <a:pt x="86715" y="456"/>
                  </a:moveTo>
                  <a:lnTo>
                    <a:pt x="89599" y="69990"/>
                  </a:lnTo>
                  <a:lnTo>
                    <a:pt x="89854" y="94968"/>
                  </a:lnTo>
                  <a:lnTo>
                    <a:pt x="653" y="93946"/>
                  </a:lnTo>
                  <a:lnTo>
                    <a:pt x="385" y="73312"/>
                  </a:lnTo>
                  <a:lnTo>
                    <a:pt x="667" y="36541"/>
                  </a:lnTo>
                  <a:lnTo>
                    <a:pt x="76569" y="37126"/>
                  </a:lnTo>
                  <a:lnTo>
                    <a:pt x="76845" y="368"/>
                  </a:lnTo>
                  <a:lnTo>
                    <a:pt x="86715" y="456"/>
                  </a:lnTo>
                </a:path>
              </a:pathLst>
            </a:custGeom>
            <a:grpFill/>
            <a:ln w="6826" cap="sq">
              <a:solidFill>
                <a:srgbClr val="011E41"/>
              </a:solidFill>
              <a:prstDash val="solid"/>
              <a:bevel/>
            </a:ln>
          </p:spPr>
          <p:txBody>
            <a:bodyPr rtlCol="0" anchor="ctr"/>
            <a:lstStyle/>
            <a:p>
              <a:endParaRPr lang="en-CA" sz="3600"/>
            </a:p>
          </p:txBody>
        </p:sp>
      </p:grpSp>
      <p:sp>
        <p:nvSpPr>
          <p:cNvPr id="165" name="Freeform: Shape 164">
            <a:extLst>
              <a:ext uri="{FF2B5EF4-FFF2-40B4-BE49-F238E27FC236}">
                <a16:creationId xmlns:a16="http://schemas.microsoft.com/office/drawing/2014/main" id="{5ABE9446-D41B-578B-0CA8-3EBE64C7445A}"/>
              </a:ext>
            </a:extLst>
          </p:cNvPr>
          <p:cNvSpPr/>
          <p:nvPr/>
        </p:nvSpPr>
        <p:spPr>
          <a:xfrm>
            <a:off x="7138122" y="6474894"/>
            <a:ext cx="385043" cy="246213"/>
          </a:xfrm>
          <a:custGeom>
            <a:avLst/>
            <a:gdLst>
              <a:gd name="connsiteX0" fmla="*/ 167363 w 192521"/>
              <a:gd name="connsiteY0" fmla="*/ 114547 h 123107"/>
              <a:gd name="connsiteX1" fmla="*/ 167209 w 192521"/>
              <a:gd name="connsiteY1" fmla="*/ 123476 h 123107"/>
              <a:gd name="connsiteX2" fmla="*/ 640 w 192521"/>
              <a:gd name="connsiteY2" fmla="*/ 122871 h 123107"/>
              <a:gd name="connsiteX3" fmla="*/ 385 w 192521"/>
              <a:gd name="connsiteY3" fmla="*/ 76129 h 123107"/>
              <a:gd name="connsiteX4" fmla="*/ 40699 w 192521"/>
              <a:gd name="connsiteY4" fmla="*/ 76922 h 123107"/>
              <a:gd name="connsiteX5" fmla="*/ 40995 w 192521"/>
              <a:gd name="connsiteY5" fmla="*/ 24566 h 123107"/>
              <a:gd name="connsiteX6" fmla="*/ 79493 w 192521"/>
              <a:gd name="connsiteY6" fmla="*/ 24324 h 123107"/>
              <a:gd name="connsiteX7" fmla="*/ 168694 w 192521"/>
              <a:gd name="connsiteY7" fmla="*/ 25346 h 123107"/>
              <a:gd name="connsiteX8" fmla="*/ 168439 w 192521"/>
              <a:gd name="connsiteY8" fmla="*/ 368 h 123107"/>
              <a:gd name="connsiteX9" fmla="*/ 192906 w 192521"/>
              <a:gd name="connsiteY9" fmla="*/ 3152 h 123107"/>
              <a:gd name="connsiteX10" fmla="*/ 192247 w 192521"/>
              <a:gd name="connsiteY10" fmla="*/ 114857 h 123107"/>
              <a:gd name="connsiteX11" fmla="*/ 167363 w 192521"/>
              <a:gd name="connsiteY11" fmla="*/ 114547 h 123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521" h="123107">
                <a:moveTo>
                  <a:pt x="167363" y="114547"/>
                </a:moveTo>
                <a:lnTo>
                  <a:pt x="167209" y="123476"/>
                </a:lnTo>
                <a:lnTo>
                  <a:pt x="640" y="122871"/>
                </a:lnTo>
                <a:lnTo>
                  <a:pt x="385" y="76129"/>
                </a:lnTo>
                <a:lnTo>
                  <a:pt x="40699" y="76922"/>
                </a:lnTo>
                <a:lnTo>
                  <a:pt x="40995" y="24566"/>
                </a:lnTo>
                <a:lnTo>
                  <a:pt x="79493" y="24324"/>
                </a:lnTo>
                <a:lnTo>
                  <a:pt x="168694" y="25346"/>
                </a:lnTo>
                <a:lnTo>
                  <a:pt x="168439" y="368"/>
                </a:lnTo>
                <a:lnTo>
                  <a:pt x="192906" y="3152"/>
                </a:lnTo>
                <a:lnTo>
                  <a:pt x="192247" y="114857"/>
                </a:lnTo>
                <a:lnTo>
                  <a:pt x="167363" y="114547"/>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grpSp>
        <p:nvGrpSpPr>
          <p:cNvPr id="166" name="Graphic 2">
            <a:extLst>
              <a:ext uri="{FF2B5EF4-FFF2-40B4-BE49-F238E27FC236}">
                <a16:creationId xmlns:a16="http://schemas.microsoft.com/office/drawing/2014/main" id="{5FD93A59-909D-6AFC-7014-34F4E94863BE}"/>
              </a:ext>
            </a:extLst>
          </p:cNvPr>
          <p:cNvGrpSpPr/>
          <p:nvPr/>
        </p:nvGrpSpPr>
        <p:grpSpPr>
          <a:xfrm>
            <a:off x="7468018" y="5313911"/>
            <a:ext cx="1732152" cy="1243475"/>
            <a:chOff x="3995452" y="1890538"/>
            <a:chExt cx="866078" cy="621738"/>
          </a:xfrm>
          <a:solidFill>
            <a:schemeClr val="bg1">
              <a:lumMod val="85000"/>
            </a:schemeClr>
          </a:solidFill>
        </p:grpSpPr>
        <p:sp>
          <p:nvSpPr>
            <p:cNvPr id="168" name="Freeform: Shape 167">
              <a:extLst>
                <a:ext uri="{FF2B5EF4-FFF2-40B4-BE49-F238E27FC236}">
                  <a16:creationId xmlns:a16="http://schemas.microsoft.com/office/drawing/2014/main" id="{8766AAA7-ED4F-C4F7-E2E4-3CA6D2836D9F}"/>
                </a:ext>
              </a:extLst>
            </p:cNvPr>
            <p:cNvSpPr/>
            <p:nvPr/>
          </p:nvSpPr>
          <p:spPr>
            <a:xfrm>
              <a:off x="3995452" y="2218425"/>
              <a:ext cx="218447" cy="293851"/>
            </a:xfrm>
            <a:custGeom>
              <a:avLst/>
              <a:gdLst>
                <a:gd name="connsiteX0" fmla="*/ 27958 w 218447"/>
                <a:gd name="connsiteY0" fmla="*/ 255755 h 293851"/>
                <a:gd name="connsiteX1" fmla="*/ 3491 w 218447"/>
                <a:gd name="connsiteY1" fmla="*/ 252971 h 293851"/>
                <a:gd name="connsiteX2" fmla="*/ 385 w 218447"/>
                <a:gd name="connsiteY2" fmla="*/ 178333 h 293851"/>
                <a:gd name="connsiteX3" fmla="*/ 385 w 218447"/>
                <a:gd name="connsiteY3" fmla="*/ 154673 h 293851"/>
                <a:gd name="connsiteX4" fmla="*/ 28751 w 218447"/>
                <a:gd name="connsiteY4" fmla="*/ 154458 h 293851"/>
                <a:gd name="connsiteX5" fmla="*/ 28960 w 218447"/>
                <a:gd name="connsiteY5" fmla="*/ 146867 h 293851"/>
                <a:gd name="connsiteX6" fmla="*/ 104842 w 218447"/>
                <a:gd name="connsiteY6" fmla="*/ 147432 h 293851"/>
                <a:gd name="connsiteX7" fmla="*/ 105924 w 218447"/>
                <a:gd name="connsiteY7" fmla="*/ 368 h 293851"/>
                <a:gd name="connsiteX8" fmla="*/ 181786 w 218447"/>
                <a:gd name="connsiteY8" fmla="*/ 926 h 293851"/>
                <a:gd name="connsiteX9" fmla="*/ 181449 w 218447"/>
                <a:gd name="connsiteY9" fmla="*/ 17628 h 293851"/>
                <a:gd name="connsiteX10" fmla="*/ 197129 w 218447"/>
                <a:gd name="connsiteY10" fmla="*/ 16673 h 293851"/>
                <a:gd name="connsiteX11" fmla="*/ 197095 w 218447"/>
                <a:gd name="connsiteY11" fmla="*/ 27269 h 293851"/>
                <a:gd name="connsiteX12" fmla="*/ 188872 w 218447"/>
                <a:gd name="connsiteY12" fmla="*/ 27262 h 293851"/>
                <a:gd name="connsiteX13" fmla="*/ 188765 w 218447"/>
                <a:gd name="connsiteY13" fmla="*/ 44576 h 293851"/>
                <a:gd name="connsiteX14" fmla="*/ 196147 w 218447"/>
                <a:gd name="connsiteY14" fmla="*/ 44643 h 293851"/>
                <a:gd name="connsiteX15" fmla="*/ 193195 w 218447"/>
                <a:gd name="connsiteY15" fmla="*/ 117546 h 293851"/>
                <a:gd name="connsiteX16" fmla="*/ 157117 w 218447"/>
                <a:gd name="connsiteY16" fmla="*/ 117553 h 293851"/>
                <a:gd name="connsiteX17" fmla="*/ 156303 w 218447"/>
                <a:gd name="connsiteY17" fmla="*/ 149133 h 293851"/>
                <a:gd name="connsiteX18" fmla="*/ 156250 w 218447"/>
                <a:gd name="connsiteY18" fmla="*/ 151217 h 293851"/>
                <a:gd name="connsiteX19" fmla="*/ 191609 w 218447"/>
                <a:gd name="connsiteY19" fmla="*/ 151897 h 293851"/>
                <a:gd name="connsiteX20" fmla="*/ 190445 w 218447"/>
                <a:gd name="connsiteY20" fmla="*/ 177103 h 293851"/>
                <a:gd name="connsiteX21" fmla="*/ 218832 w 218447"/>
                <a:gd name="connsiteY21" fmla="*/ 176942 h 293851"/>
                <a:gd name="connsiteX22" fmla="*/ 217884 w 218447"/>
                <a:gd name="connsiteY22" fmla="*/ 258559 h 293851"/>
                <a:gd name="connsiteX23" fmla="*/ 66080 w 218447"/>
                <a:gd name="connsiteY23" fmla="*/ 257449 h 293851"/>
                <a:gd name="connsiteX24" fmla="*/ 65805 w 218447"/>
                <a:gd name="connsiteY24" fmla="*/ 294220 h 293851"/>
                <a:gd name="connsiteX25" fmla="*/ 27850 w 218447"/>
                <a:gd name="connsiteY25" fmla="*/ 293931 h 293851"/>
                <a:gd name="connsiteX26" fmla="*/ 27958 w 218447"/>
                <a:gd name="connsiteY26" fmla="*/ 255755 h 29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18447" h="293851">
                  <a:moveTo>
                    <a:pt x="27958" y="255755"/>
                  </a:moveTo>
                  <a:lnTo>
                    <a:pt x="3491" y="252971"/>
                  </a:lnTo>
                  <a:lnTo>
                    <a:pt x="385" y="178333"/>
                  </a:lnTo>
                  <a:lnTo>
                    <a:pt x="385" y="154673"/>
                  </a:lnTo>
                  <a:lnTo>
                    <a:pt x="28751" y="154458"/>
                  </a:lnTo>
                  <a:lnTo>
                    <a:pt x="28960" y="146867"/>
                  </a:lnTo>
                  <a:lnTo>
                    <a:pt x="104842" y="147432"/>
                  </a:lnTo>
                  <a:lnTo>
                    <a:pt x="105924" y="368"/>
                  </a:lnTo>
                  <a:lnTo>
                    <a:pt x="181786" y="926"/>
                  </a:lnTo>
                  <a:lnTo>
                    <a:pt x="181449" y="17628"/>
                  </a:lnTo>
                  <a:lnTo>
                    <a:pt x="197129" y="16673"/>
                  </a:lnTo>
                  <a:lnTo>
                    <a:pt x="197095" y="27269"/>
                  </a:lnTo>
                  <a:lnTo>
                    <a:pt x="188872" y="27262"/>
                  </a:lnTo>
                  <a:lnTo>
                    <a:pt x="188765" y="44576"/>
                  </a:lnTo>
                  <a:lnTo>
                    <a:pt x="196147" y="44643"/>
                  </a:lnTo>
                  <a:lnTo>
                    <a:pt x="193195" y="117546"/>
                  </a:lnTo>
                  <a:lnTo>
                    <a:pt x="157117" y="117553"/>
                  </a:lnTo>
                  <a:lnTo>
                    <a:pt x="156303" y="149133"/>
                  </a:lnTo>
                  <a:lnTo>
                    <a:pt x="156250" y="151217"/>
                  </a:lnTo>
                  <a:lnTo>
                    <a:pt x="191609" y="151897"/>
                  </a:lnTo>
                  <a:lnTo>
                    <a:pt x="190445" y="177103"/>
                  </a:lnTo>
                  <a:lnTo>
                    <a:pt x="218832" y="176942"/>
                  </a:lnTo>
                  <a:lnTo>
                    <a:pt x="217884" y="258559"/>
                  </a:lnTo>
                  <a:lnTo>
                    <a:pt x="66080" y="257449"/>
                  </a:lnTo>
                  <a:lnTo>
                    <a:pt x="65805" y="294220"/>
                  </a:lnTo>
                  <a:lnTo>
                    <a:pt x="27850" y="293931"/>
                  </a:lnTo>
                  <a:lnTo>
                    <a:pt x="27958" y="255755"/>
                  </a:lnTo>
                </a:path>
              </a:pathLst>
            </a:custGeom>
            <a:grpFill/>
            <a:ln w="6826" cap="sq">
              <a:solidFill>
                <a:srgbClr val="011E41"/>
              </a:solidFill>
              <a:prstDash val="solid"/>
              <a:bevel/>
            </a:ln>
          </p:spPr>
          <p:txBody>
            <a:bodyPr rtlCol="0" anchor="ctr"/>
            <a:lstStyle/>
            <a:p>
              <a:endParaRPr lang="en-CA" sz="3600"/>
            </a:p>
          </p:txBody>
        </p:sp>
        <p:sp>
          <p:nvSpPr>
            <p:cNvPr id="169" name="Freeform: Shape 168">
              <a:extLst>
                <a:ext uri="{FF2B5EF4-FFF2-40B4-BE49-F238E27FC236}">
                  <a16:creationId xmlns:a16="http://schemas.microsoft.com/office/drawing/2014/main" id="{A9FCC8FA-562E-075F-E0D8-0D2DD3720D32}"/>
                </a:ext>
              </a:extLst>
            </p:cNvPr>
            <p:cNvSpPr/>
            <p:nvPr/>
          </p:nvSpPr>
          <p:spPr>
            <a:xfrm>
              <a:off x="4327816" y="2173162"/>
              <a:ext cx="152805" cy="157451"/>
            </a:xfrm>
            <a:custGeom>
              <a:avLst/>
              <a:gdLst>
                <a:gd name="connsiteX0" fmla="*/ 896 w 152805"/>
                <a:gd name="connsiteY0" fmla="*/ 84029 h 157451"/>
                <a:gd name="connsiteX1" fmla="*/ 11600 w 152805"/>
                <a:gd name="connsiteY1" fmla="*/ 84184 h 157451"/>
                <a:gd name="connsiteX2" fmla="*/ 11996 w 152805"/>
                <a:gd name="connsiteY2" fmla="*/ 63556 h 157451"/>
                <a:gd name="connsiteX3" fmla="*/ 45453 w 152805"/>
                <a:gd name="connsiteY3" fmla="*/ 62924 h 157451"/>
                <a:gd name="connsiteX4" fmla="*/ 45029 w 152805"/>
                <a:gd name="connsiteY4" fmla="*/ 34006 h 157451"/>
                <a:gd name="connsiteX5" fmla="*/ 44182 w 152805"/>
                <a:gd name="connsiteY5" fmla="*/ 2217 h 157451"/>
                <a:gd name="connsiteX6" fmla="*/ 44101 w 152805"/>
                <a:gd name="connsiteY6" fmla="*/ 1639 h 157451"/>
                <a:gd name="connsiteX7" fmla="*/ 95482 w 152805"/>
                <a:gd name="connsiteY7" fmla="*/ 1169 h 157451"/>
                <a:gd name="connsiteX8" fmla="*/ 153190 w 152805"/>
                <a:gd name="connsiteY8" fmla="*/ 368 h 157451"/>
                <a:gd name="connsiteX9" fmla="*/ 152868 w 152805"/>
                <a:gd name="connsiteY9" fmla="*/ 48287 h 157451"/>
                <a:gd name="connsiteX10" fmla="*/ 114940 w 152805"/>
                <a:gd name="connsiteY10" fmla="*/ 48031 h 157451"/>
                <a:gd name="connsiteX11" fmla="*/ 114450 w 152805"/>
                <a:gd name="connsiteY11" fmla="*/ 121573 h 157451"/>
                <a:gd name="connsiteX12" fmla="*/ 38574 w 152805"/>
                <a:gd name="connsiteY12" fmla="*/ 121056 h 157451"/>
                <a:gd name="connsiteX13" fmla="*/ 38326 w 152805"/>
                <a:gd name="connsiteY13" fmla="*/ 157820 h 157451"/>
                <a:gd name="connsiteX14" fmla="*/ 385 w 152805"/>
                <a:gd name="connsiteY14" fmla="*/ 157558 h 157451"/>
                <a:gd name="connsiteX15" fmla="*/ 896 w 152805"/>
                <a:gd name="connsiteY15" fmla="*/ 84029 h 1574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52805" h="157451">
                  <a:moveTo>
                    <a:pt x="896" y="84029"/>
                  </a:moveTo>
                  <a:lnTo>
                    <a:pt x="11600" y="84184"/>
                  </a:lnTo>
                  <a:lnTo>
                    <a:pt x="11996" y="63556"/>
                  </a:lnTo>
                  <a:lnTo>
                    <a:pt x="45453" y="62924"/>
                  </a:lnTo>
                  <a:lnTo>
                    <a:pt x="45029" y="34006"/>
                  </a:lnTo>
                  <a:lnTo>
                    <a:pt x="44182" y="2217"/>
                  </a:lnTo>
                  <a:lnTo>
                    <a:pt x="44101" y="1639"/>
                  </a:lnTo>
                  <a:lnTo>
                    <a:pt x="95482" y="1169"/>
                  </a:lnTo>
                  <a:lnTo>
                    <a:pt x="153190" y="368"/>
                  </a:lnTo>
                  <a:lnTo>
                    <a:pt x="152868" y="48287"/>
                  </a:lnTo>
                  <a:lnTo>
                    <a:pt x="114940" y="48031"/>
                  </a:lnTo>
                  <a:lnTo>
                    <a:pt x="114450" y="121573"/>
                  </a:lnTo>
                  <a:lnTo>
                    <a:pt x="38574" y="121056"/>
                  </a:lnTo>
                  <a:lnTo>
                    <a:pt x="38326" y="157820"/>
                  </a:lnTo>
                  <a:lnTo>
                    <a:pt x="385" y="157558"/>
                  </a:lnTo>
                  <a:lnTo>
                    <a:pt x="896" y="84029"/>
                  </a:lnTo>
                </a:path>
              </a:pathLst>
            </a:custGeom>
            <a:grpFill/>
            <a:ln w="6826" cap="sq">
              <a:solidFill>
                <a:srgbClr val="011E41"/>
              </a:solidFill>
              <a:prstDash val="solid"/>
              <a:bevel/>
            </a:ln>
          </p:spPr>
          <p:txBody>
            <a:bodyPr rtlCol="0" anchor="ctr"/>
            <a:lstStyle/>
            <a:p>
              <a:endParaRPr lang="en-CA" sz="3600"/>
            </a:p>
          </p:txBody>
        </p:sp>
        <p:sp>
          <p:nvSpPr>
            <p:cNvPr id="170" name="Freeform: Shape 169">
              <a:extLst>
                <a:ext uri="{FF2B5EF4-FFF2-40B4-BE49-F238E27FC236}">
                  <a16:creationId xmlns:a16="http://schemas.microsoft.com/office/drawing/2014/main" id="{47E4FD0B-23A8-111B-FC58-6259038DF237}"/>
                </a:ext>
              </a:extLst>
            </p:cNvPr>
            <p:cNvSpPr/>
            <p:nvPr/>
          </p:nvSpPr>
          <p:spPr>
            <a:xfrm>
              <a:off x="4774669" y="1890538"/>
              <a:ext cx="86861" cy="75532"/>
            </a:xfrm>
            <a:custGeom>
              <a:avLst/>
              <a:gdLst>
                <a:gd name="connsiteX0" fmla="*/ 86809 w 86861"/>
                <a:gd name="connsiteY0" fmla="*/ 75900 h 75532"/>
                <a:gd name="connsiteX1" fmla="*/ 10988 w 86861"/>
                <a:gd name="connsiteY1" fmla="*/ 75457 h 75532"/>
                <a:gd name="connsiteX2" fmla="*/ 11270 w 86861"/>
                <a:gd name="connsiteY2" fmla="*/ 61431 h 75532"/>
                <a:gd name="connsiteX3" fmla="*/ 855 w 86861"/>
                <a:gd name="connsiteY3" fmla="*/ 61290 h 75532"/>
                <a:gd name="connsiteX4" fmla="*/ 385 w 86861"/>
                <a:gd name="connsiteY4" fmla="*/ 4530 h 75532"/>
                <a:gd name="connsiteX5" fmla="*/ 31864 w 86861"/>
                <a:gd name="connsiteY5" fmla="*/ 10359 h 75532"/>
                <a:gd name="connsiteX6" fmla="*/ 63337 w 86861"/>
                <a:gd name="connsiteY6" fmla="*/ 6594 h 75532"/>
                <a:gd name="connsiteX7" fmla="*/ 87246 w 86861"/>
                <a:gd name="connsiteY7" fmla="*/ 368 h 75532"/>
                <a:gd name="connsiteX8" fmla="*/ 86809 w 86861"/>
                <a:gd name="connsiteY8" fmla="*/ 75900 h 7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6861" h="75532">
                  <a:moveTo>
                    <a:pt x="86809" y="75900"/>
                  </a:moveTo>
                  <a:lnTo>
                    <a:pt x="10988" y="75457"/>
                  </a:lnTo>
                  <a:lnTo>
                    <a:pt x="11270" y="61431"/>
                  </a:lnTo>
                  <a:lnTo>
                    <a:pt x="855" y="61290"/>
                  </a:lnTo>
                  <a:lnTo>
                    <a:pt x="385" y="4530"/>
                  </a:lnTo>
                  <a:lnTo>
                    <a:pt x="31864" y="10359"/>
                  </a:lnTo>
                  <a:lnTo>
                    <a:pt x="63337" y="6594"/>
                  </a:lnTo>
                  <a:lnTo>
                    <a:pt x="87246" y="368"/>
                  </a:lnTo>
                  <a:lnTo>
                    <a:pt x="86809" y="75900"/>
                  </a:lnTo>
                </a:path>
              </a:pathLst>
            </a:custGeom>
            <a:grpFill/>
            <a:ln w="6826" cap="sq">
              <a:solidFill>
                <a:srgbClr val="011E41"/>
              </a:solidFill>
              <a:prstDash val="solid"/>
              <a:bevel/>
            </a:ln>
          </p:spPr>
          <p:txBody>
            <a:bodyPr rtlCol="0" anchor="ctr"/>
            <a:lstStyle/>
            <a:p>
              <a:endParaRPr lang="en-CA" sz="3600"/>
            </a:p>
          </p:txBody>
        </p:sp>
      </p:grpSp>
      <p:sp>
        <p:nvSpPr>
          <p:cNvPr id="171" name="Freeform: Shape 170">
            <a:extLst>
              <a:ext uri="{FF2B5EF4-FFF2-40B4-BE49-F238E27FC236}">
                <a16:creationId xmlns:a16="http://schemas.microsoft.com/office/drawing/2014/main" id="{AB23226E-00E6-3AFE-F740-68F68CED2442}"/>
              </a:ext>
            </a:extLst>
          </p:cNvPr>
          <p:cNvSpPr/>
          <p:nvPr/>
        </p:nvSpPr>
        <p:spPr>
          <a:xfrm>
            <a:off x="7607219" y="8448165"/>
            <a:ext cx="589989" cy="632400"/>
          </a:xfrm>
          <a:custGeom>
            <a:avLst/>
            <a:gdLst>
              <a:gd name="connsiteX0" fmla="*/ 293080 w 294994"/>
              <a:gd name="connsiteY0" fmla="*/ 49813 h 316200"/>
              <a:gd name="connsiteX1" fmla="*/ 292825 w 294994"/>
              <a:gd name="connsiteY1" fmla="*/ 86571 h 316200"/>
              <a:gd name="connsiteX2" fmla="*/ 295379 w 294994"/>
              <a:gd name="connsiteY2" fmla="*/ 86578 h 316200"/>
              <a:gd name="connsiteX3" fmla="*/ 294627 w 294994"/>
              <a:gd name="connsiteY3" fmla="*/ 131773 h 316200"/>
              <a:gd name="connsiteX4" fmla="*/ 263873 w 294994"/>
              <a:gd name="connsiteY4" fmla="*/ 131786 h 316200"/>
              <a:gd name="connsiteX5" fmla="*/ 264135 w 294994"/>
              <a:gd name="connsiteY5" fmla="*/ 99393 h 316200"/>
              <a:gd name="connsiteX6" fmla="*/ 229469 w 294994"/>
              <a:gd name="connsiteY6" fmla="*/ 99487 h 316200"/>
              <a:gd name="connsiteX7" fmla="*/ 230215 w 294994"/>
              <a:gd name="connsiteY7" fmla="*/ 117546 h 316200"/>
              <a:gd name="connsiteX8" fmla="*/ 161279 w 294994"/>
              <a:gd name="connsiteY8" fmla="*/ 116840 h 316200"/>
              <a:gd name="connsiteX9" fmla="*/ 135050 w 294994"/>
              <a:gd name="connsiteY9" fmla="*/ 116504 h 316200"/>
              <a:gd name="connsiteX10" fmla="*/ 135044 w 294994"/>
              <a:gd name="connsiteY10" fmla="*/ 116470 h 316200"/>
              <a:gd name="connsiteX11" fmla="*/ 134869 w 294994"/>
              <a:gd name="connsiteY11" fmla="*/ 116484 h 316200"/>
              <a:gd name="connsiteX12" fmla="*/ 134492 w 294994"/>
              <a:gd name="connsiteY12" fmla="*/ 116161 h 316200"/>
              <a:gd name="connsiteX13" fmla="*/ 132905 w 294994"/>
              <a:gd name="connsiteY13" fmla="*/ 116080 h 316200"/>
              <a:gd name="connsiteX14" fmla="*/ 131393 w 294994"/>
              <a:gd name="connsiteY14" fmla="*/ 116396 h 316200"/>
              <a:gd name="connsiteX15" fmla="*/ 131285 w 294994"/>
              <a:gd name="connsiteY15" fmla="*/ 116450 h 316200"/>
              <a:gd name="connsiteX16" fmla="*/ 129746 w 294994"/>
              <a:gd name="connsiteY16" fmla="*/ 116430 h 316200"/>
              <a:gd name="connsiteX17" fmla="*/ 129167 w 294994"/>
              <a:gd name="connsiteY17" fmla="*/ 184580 h 316200"/>
              <a:gd name="connsiteX18" fmla="*/ 159631 w 294994"/>
              <a:gd name="connsiteY18" fmla="*/ 184492 h 316200"/>
              <a:gd name="connsiteX19" fmla="*/ 163820 w 294994"/>
              <a:gd name="connsiteY19" fmla="*/ 188452 h 316200"/>
              <a:gd name="connsiteX20" fmla="*/ 163302 w 294994"/>
              <a:gd name="connsiteY20" fmla="*/ 213787 h 316200"/>
              <a:gd name="connsiteX21" fmla="*/ 193948 w 294994"/>
              <a:gd name="connsiteY21" fmla="*/ 214150 h 316200"/>
              <a:gd name="connsiteX22" fmla="*/ 193996 w 294994"/>
              <a:gd name="connsiteY22" fmla="*/ 223744 h 316200"/>
              <a:gd name="connsiteX23" fmla="*/ 193942 w 294994"/>
              <a:gd name="connsiteY23" fmla="*/ 223717 h 316200"/>
              <a:gd name="connsiteX24" fmla="*/ 194016 w 294994"/>
              <a:gd name="connsiteY24" fmla="*/ 245542 h 316200"/>
              <a:gd name="connsiteX25" fmla="*/ 194083 w 294994"/>
              <a:gd name="connsiteY25" fmla="*/ 245549 h 316200"/>
              <a:gd name="connsiteX26" fmla="*/ 194083 w 294994"/>
              <a:gd name="connsiteY26" fmla="*/ 245636 h 316200"/>
              <a:gd name="connsiteX27" fmla="*/ 196920 w 294994"/>
              <a:gd name="connsiteY27" fmla="*/ 245683 h 316200"/>
              <a:gd name="connsiteX28" fmla="*/ 200806 w 294994"/>
              <a:gd name="connsiteY28" fmla="*/ 245878 h 316200"/>
              <a:gd name="connsiteX29" fmla="*/ 201190 w 294994"/>
              <a:gd name="connsiteY29" fmla="*/ 245764 h 316200"/>
              <a:gd name="connsiteX30" fmla="*/ 204114 w 294994"/>
              <a:gd name="connsiteY30" fmla="*/ 245824 h 316200"/>
              <a:gd name="connsiteX31" fmla="*/ 206757 w 294994"/>
              <a:gd name="connsiteY31" fmla="*/ 244399 h 316200"/>
              <a:gd name="connsiteX32" fmla="*/ 208821 w 294994"/>
              <a:gd name="connsiteY32" fmla="*/ 245918 h 316200"/>
              <a:gd name="connsiteX33" fmla="*/ 211833 w 294994"/>
              <a:gd name="connsiteY33" fmla="*/ 247740 h 316200"/>
              <a:gd name="connsiteX34" fmla="*/ 212969 w 294994"/>
              <a:gd name="connsiteY34" fmla="*/ 248520 h 316200"/>
              <a:gd name="connsiteX35" fmla="*/ 214139 w 294994"/>
              <a:gd name="connsiteY35" fmla="*/ 249327 h 316200"/>
              <a:gd name="connsiteX36" fmla="*/ 216123 w 294994"/>
              <a:gd name="connsiteY36" fmla="*/ 249805 h 316200"/>
              <a:gd name="connsiteX37" fmla="*/ 217555 w 294994"/>
              <a:gd name="connsiteY37" fmla="*/ 249731 h 316200"/>
              <a:gd name="connsiteX38" fmla="*/ 218583 w 294994"/>
              <a:gd name="connsiteY38" fmla="*/ 249650 h 316200"/>
              <a:gd name="connsiteX39" fmla="*/ 219619 w 294994"/>
              <a:gd name="connsiteY39" fmla="*/ 250040 h 316200"/>
              <a:gd name="connsiteX40" fmla="*/ 220493 w 294994"/>
              <a:gd name="connsiteY40" fmla="*/ 249805 h 316200"/>
              <a:gd name="connsiteX41" fmla="*/ 220654 w 294994"/>
              <a:gd name="connsiteY41" fmla="*/ 247263 h 316200"/>
              <a:gd name="connsiteX42" fmla="*/ 220069 w 294994"/>
              <a:gd name="connsiteY42" fmla="*/ 246100 h 316200"/>
              <a:gd name="connsiteX43" fmla="*/ 220096 w 294994"/>
              <a:gd name="connsiteY43" fmla="*/ 246100 h 316200"/>
              <a:gd name="connsiteX44" fmla="*/ 258205 w 294994"/>
              <a:gd name="connsiteY44" fmla="*/ 246349 h 316200"/>
              <a:gd name="connsiteX45" fmla="*/ 258118 w 294994"/>
              <a:gd name="connsiteY45" fmla="*/ 278548 h 316200"/>
              <a:gd name="connsiteX46" fmla="*/ 290142 w 294994"/>
              <a:gd name="connsiteY46" fmla="*/ 278729 h 316200"/>
              <a:gd name="connsiteX47" fmla="*/ 289053 w 294994"/>
              <a:gd name="connsiteY47" fmla="*/ 313073 h 316200"/>
              <a:gd name="connsiteX48" fmla="*/ 274718 w 294994"/>
              <a:gd name="connsiteY48" fmla="*/ 312939 h 316200"/>
              <a:gd name="connsiteX49" fmla="*/ 177086 w 294994"/>
              <a:gd name="connsiteY49" fmla="*/ 316569 h 316200"/>
              <a:gd name="connsiteX50" fmla="*/ 177429 w 294994"/>
              <a:gd name="connsiteY50" fmla="*/ 269612 h 316200"/>
              <a:gd name="connsiteX51" fmla="*/ 139380 w 294994"/>
              <a:gd name="connsiteY51" fmla="*/ 269336 h 316200"/>
              <a:gd name="connsiteX52" fmla="*/ 139642 w 294994"/>
              <a:gd name="connsiteY52" fmla="*/ 232572 h 316200"/>
              <a:gd name="connsiteX53" fmla="*/ 101594 w 294994"/>
              <a:gd name="connsiteY53" fmla="*/ 232297 h 316200"/>
              <a:gd name="connsiteX54" fmla="*/ 102118 w 294994"/>
              <a:gd name="connsiteY54" fmla="*/ 158775 h 316200"/>
              <a:gd name="connsiteX55" fmla="*/ 64083 w 294994"/>
              <a:gd name="connsiteY55" fmla="*/ 158499 h 316200"/>
              <a:gd name="connsiteX56" fmla="*/ 64346 w 294994"/>
              <a:gd name="connsiteY56" fmla="*/ 121728 h 316200"/>
              <a:gd name="connsiteX57" fmla="*/ 26311 w 294994"/>
              <a:gd name="connsiteY57" fmla="*/ 121453 h 316200"/>
              <a:gd name="connsiteX58" fmla="*/ 26580 w 294994"/>
              <a:gd name="connsiteY58" fmla="*/ 84682 h 316200"/>
              <a:gd name="connsiteX59" fmla="*/ 3518 w 294994"/>
              <a:gd name="connsiteY59" fmla="*/ 84460 h 316200"/>
              <a:gd name="connsiteX60" fmla="*/ 385 w 294994"/>
              <a:gd name="connsiteY60" fmla="*/ 2238 h 316200"/>
              <a:gd name="connsiteX61" fmla="*/ 65038 w 294994"/>
              <a:gd name="connsiteY61" fmla="*/ 368 h 316200"/>
              <a:gd name="connsiteX62" fmla="*/ 65152 w 294994"/>
              <a:gd name="connsiteY62" fmla="*/ 11435 h 316200"/>
              <a:gd name="connsiteX63" fmla="*/ 103181 w 294994"/>
              <a:gd name="connsiteY63" fmla="*/ 11711 h 316200"/>
              <a:gd name="connsiteX64" fmla="*/ 102912 w 294994"/>
              <a:gd name="connsiteY64" fmla="*/ 48475 h 316200"/>
              <a:gd name="connsiteX65" fmla="*/ 293080 w 294994"/>
              <a:gd name="connsiteY65" fmla="*/ 49813 h 31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294994" h="316200">
                <a:moveTo>
                  <a:pt x="293080" y="49813"/>
                </a:moveTo>
                <a:lnTo>
                  <a:pt x="292825" y="86571"/>
                </a:lnTo>
                <a:lnTo>
                  <a:pt x="295379" y="86578"/>
                </a:lnTo>
                <a:lnTo>
                  <a:pt x="294627" y="131773"/>
                </a:lnTo>
                <a:lnTo>
                  <a:pt x="263873" y="131786"/>
                </a:lnTo>
                <a:lnTo>
                  <a:pt x="264135" y="99393"/>
                </a:lnTo>
                <a:lnTo>
                  <a:pt x="229469" y="99487"/>
                </a:lnTo>
                <a:lnTo>
                  <a:pt x="230215" y="117546"/>
                </a:lnTo>
                <a:lnTo>
                  <a:pt x="161279" y="116840"/>
                </a:lnTo>
                <a:lnTo>
                  <a:pt x="135050" y="116504"/>
                </a:lnTo>
                <a:lnTo>
                  <a:pt x="135044" y="116470"/>
                </a:lnTo>
                <a:lnTo>
                  <a:pt x="134869" y="116484"/>
                </a:lnTo>
                <a:lnTo>
                  <a:pt x="134492" y="116161"/>
                </a:lnTo>
                <a:lnTo>
                  <a:pt x="132905" y="116080"/>
                </a:lnTo>
                <a:lnTo>
                  <a:pt x="131393" y="116396"/>
                </a:lnTo>
                <a:lnTo>
                  <a:pt x="131285" y="116450"/>
                </a:lnTo>
                <a:lnTo>
                  <a:pt x="129746" y="116430"/>
                </a:lnTo>
                <a:lnTo>
                  <a:pt x="129167" y="184580"/>
                </a:lnTo>
                <a:lnTo>
                  <a:pt x="159631" y="184492"/>
                </a:lnTo>
                <a:lnTo>
                  <a:pt x="163820" y="188452"/>
                </a:lnTo>
                <a:lnTo>
                  <a:pt x="163302" y="213787"/>
                </a:lnTo>
                <a:lnTo>
                  <a:pt x="193948" y="214150"/>
                </a:lnTo>
                <a:lnTo>
                  <a:pt x="193996" y="223744"/>
                </a:lnTo>
                <a:lnTo>
                  <a:pt x="193942" y="223717"/>
                </a:lnTo>
                <a:lnTo>
                  <a:pt x="194016" y="245542"/>
                </a:lnTo>
                <a:lnTo>
                  <a:pt x="194083" y="245549"/>
                </a:lnTo>
                <a:lnTo>
                  <a:pt x="194083" y="245636"/>
                </a:lnTo>
                <a:lnTo>
                  <a:pt x="196920" y="245683"/>
                </a:lnTo>
                <a:lnTo>
                  <a:pt x="200806" y="245878"/>
                </a:lnTo>
                <a:lnTo>
                  <a:pt x="201190" y="245764"/>
                </a:lnTo>
                <a:lnTo>
                  <a:pt x="204114" y="245824"/>
                </a:lnTo>
                <a:lnTo>
                  <a:pt x="206757" y="244399"/>
                </a:lnTo>
                <a:lnTo>
                  <a:pt x="208821" y="245918"/>
                </a:lnTo>
                <a:lnTo>
                  <a:pt x="211833" y="247740"/>
                </a:lnTo>
                <a:lnTo>
                  <a:pt x="212969" y="248520"/>
                </a:lnTo>
                <a:lnTo>
                  <a:pt x="214139" y="249327"/>
                </a:lnTo>
                <a:lnTo>
                  <a:pt x="216123" y="249805"/>
                </a:lnTo>
                <a:lnTo>
                  <a:pt x="217555" y="249731"/>
                </a:lnTo>
                <a:lnTo>
                  <a:pt x="218583" y="249650"/>
                </a:lnTo>
                <a:lnTo>
                  <a:pt x="219619" y="250040"/>
                </a:lnTo>
                <a:lnTo>
                  <a:pt x="220493" y="249805"/>
                </a:lnTo>
                <a:lnTo>
                  <a:pt x="220654" y="247263"/>
                </a:lnTo>
                <a:lnTo>
                  <a:pt x="220069" y="246100"/>
                </a:lnTo>
                <a:lnTo>
                  <a:pt x="220096" y="246100"/>
                </a:lnTo>
                <a:lnTo>
                  <a:pt x="258205" y="246349"/>
                </a:lnTo>
                <a:lnTo>
                  <a:pt x="258118" y="278548"/>
                </a:lnTo>
                <a:lnTo>
                  <a:pt x="290142" y="278729"/>
                </a:lnTo>
                <a:lnTo>
                  <a:pt x="289053" y="313073"/>
                </a:lnTo>
                <a:lnTo>
                  <a:pt x="274718" y="312939"/>
                </a:lnTo>
                <a:lnTo>
                  <a:pt x="177086" y="316569"/>
                </a:lnTo>
                <a:lnTo>
                  <a:pt x="177429" y="269612"/>
                </a:lnTo>
                <a:lnTo>
                  <a:pt x="139380" y="269336"/>
                </a:lnTo>
                <a:lnTo>
                  <a:pt x="139642" y="232572"/>
                </a:lnTo>
                <a:lnTo>
                  <a:pt x="101594" y="232297"/>
                </a:lnTo>
                <a:lnTo>
                  <a:pt x="102118" y="158775"/>
                </a:lnTo>
                <a:lnTo>
                  <a:pt x="64083" y="158499"/>
                </a:lnTo>
                <a:lnTo>
                  <a:pt x="64346" y="121728"/>
                </a:lnTo>
                <a:lnTo>
                  <a:pt x="26311" y="121453"/>
                </a:lnTo>
                <a:lnTo>
                  <a:pt x="26580" y="84682"/>
                </a:lnTo>
                <a:lnTo>
                  <a:pt x="3518" y="84460"/>
                </a:lnTo>
                <a:lnTo>
                  <a:pt x="385" y="2238"/>
                </a:lnTo>
                <a:lnTo>
                  <a:pt x="65038" y="368"/>
                </a:lnTo>
                <a:lnTo>
                  <a:pt x="65152" y="11435"/>
                </a:lnTo>
                <a:lnTo>
                  <a:pt x="103181" y="11711"/>
                </a:lnTo>
                <a:lnTo>
                  <a:pt x="102912" y="48475"/>
                </a:lnTo>
                <a:lnTo>
                  <a:pt x="293080" y="49813"/>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172" name="Freeform: Shape 171">
            <a:extLst>
              <a:ext uri="{FF2B5EF4-FFF2-40B4-BE49-F238E27FC236}">
                <a16:creationId xmlns:a16="http://schemas.microsoft.com/office/drawing/2014/main" id="{FED7D91B-ACE5-2AAF-9929-254172A53602}"/>
              </a:ext>
            </a:extLst>
          </p:cNvPr>
          <p:cNvSpPr/>
          <p:nvPr/>
        </p:nvSpPr>
        <p:spPr>
          <a:xfrm>
            <a:off x="6445638" y="7798663"/>
            <a:ext cx="276080" cy="447005"/>
          </a:xfrm>
          <a:custGeom>
            <a:avLst/>
            <a:gdLst>
              <a:gd name="connsiteX0" fmla="*/ 40040 w 138040"/>
              <a:gd name="connsiteY0" fmla="*/ 29965 h 223503"/>
              <a:gd name="connsiteX1" fmla="*/ 43180 w 138040"/>
              <a:gd name="connsiteY1" fmla="*/ 32399 h 223503"/>
              <a:gd name="connsiteX2" fmla="*/ 47019 w 138040"/>
              <a:gd name="connsiteY2" fmla="*/ 31908 h 223503"/>
              <a:gd name="connsiteX3" fmla="*/ 56748 w 138040"/>
              <a:gd name="connsiteY3" fmla="*/ 33213 h 223503"/>
              <a:gd name="connsiteX4" fmla="*/ 61165 w 138040"/>
              <a:gd name="connsiteY4" fmla="*/ 31821 h 223503"/>
              <a:gd name="connsiteX5" fmla="*/ 63041 w 138040"/>
              <a:gd name="connsiteY5" fmla="*/ 30113 h 223503"/>
              <a:gd name="connsiteX6" fmla="*/ 68111 w 138040"/>
              <a:gd name="connsiteY6" fmla="*/ 26106 h 223503"/>
              <a:gd name="connsiteX7" fmla="*/ 70645 w 138040"/>
              <a:gd name="connsiteY7" fmla="*/ 25534 h 223503"/>
              <a:gd name="connsiteX8" fmla="*/ 73422 w 138040"/>
              <a:gd name="connsiteY8" fmla="*/ 25696 h 223503"/>
              <a:gd name="connsiteX9" fmla="*/ 76045 w 138040"/>
              <a:gd name="connsiteY9" fmla="*/ 27659 h 223503"/>
              <a:gd name="connsiteX10" fmla="*/ 77564 w 138040"/>
              <a:gd name="connsiteY10" fmla="*/ 28990 h 223503"/>
              <a:gd name="connsiteX11" fmla="*/ 83447 w 138040"/>
              <a:gd name="connsiteY11" fmla="*/ 30611 h 223503"/>
              <a:gd name="connsiteX12" fmla="*/ 86385 w 138040"/>
              <a:gd name="connsiteY12" fmla="*/ 30315 h 223503"/>
              <a:gd name="connsiteX13" fmla="*/ 91045 w 138040"/>
              <a:gd name="connsiteY13" fmla="*/ 29279 h 223503"/>
              <a:gd name="connsiteX14" fmla="*/ 95791 w 138040"/>
              <a:gd name="connsiteY14" fmla="*/ 27000 h 223503"/>
              <a:gd name="connsiteX15" fmla="*/ 102340 w 138040"/>
              <a:gd name="connsiteY15" fmla="*/ 23672 h 223503"/>
              <a:gd name="connsiteX16" fmla="*/ 110886 w 138040"/>
              <a:gd name="connsiteY16" fmla="*/ 18650 h 223503"/>
              <a:gd name="connsiteX17" fmla="*/ 116103 w 138040"/>
              <a:gd name="connsiteY17" fmla="*/ 15220 h 223503"/>
              <a:gd name="connsiteX18" fmla="*/ 119620 w 138040"/>
              <a:gd name="connsiteY18" fmla="*/ 11617 h 223503"/>
              <a:gd name="connsiteX19" fmla="*/ 122107 w 138040"/>
              <a:gd name="connsiteY19" fmla="*/ 7946 h 223503"/>
              <a:gd name="connsiteX20" fmla="*/ 124938 w 138040"/>
              <a:gd name="connsiteY20" fmla="*/ 4873 h 223503"/>
              <a:gd name="connsiteX21" fmla="*/ 129967 w 138040"/>
              <a:gd name="connsiteY21" fmla="*/ 2029 h 223503"/>
              <a:gd name="connsiteX22" fmla="*/ 131964 w 138040"/>
              <a:gd name="connsiteY22" fmla="*/ 893 h 223503"/>
              <a:gd name="connsiteX23" fmla="*/ 134909 w 138040"/>
              <a:gd name="connsiteY23" fmla="*/ 368 h 223503"/>
              <a:gd name="connsiteX24" fmla="*/ 137175 w 138040"/>
              <a:gd name="connsiteY24" fmla="*/ 96985 h 223503"/>
              <a:gd name="connsiteX25" fmla="*/ 138425 w 138040"/>
              <a:gd name="connsiteY25" fmla="*/ 185144 h 223503"/>
              <a:gd name="connsiteX26" fmla="*/ 114758 w 138040"/>
              <a:gd name="connsiteY26" fmla="*/ 184943 h 223503"/>
              <a:gd name="connsiteX27" fmla="*/ 114248 w 138040"/>
              <a:gd name="connsiteY27" fmla="*/ 223132 h 223503"/>
              <a:gd name="connsiteX28" fmla="*/ 40975 w 138040"/>
              <a:gd name="connsiteY28" fmla="*/ 221767 h 223503"/>
              <a:gd name="connsiteX29" fmla="*/ 385 w 138040"/>
              <a:gd name="connsiteY29" fmla="*/ 223872 h 223503"/>
              <a:gd name="connsiteX30" fmla="*/ 1023 w 138040"/>
              <a:gd name="connsiteY30" fmla="*/ 147210 h 223503"/>
              <a:gd name="connsiteX31" fmla="*/ 39038 w 138040"/>
              <a:gd name="connsiteY31" fmla="*/ 147540 h 223503"/>
              <a:gd name="connsiteX32" fmla="*/ 40040 w 138040"/>
              <a:gd name="connsiteY32" fmla="*/ 29965 h 223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38040" h="223503">
                <a:moveTo>
                  <a:pt x="40040" y="29965"/>
                </a:moveTo>
                <a:lnTo>
                  <a:pt x="43180" y="32399"/>
                </a:lnTo>
                <a:lnTo>
                  <a:pt x="47019" y="31908"/>
                </a:lnTo>
                <a:lnTo>
                  <a:pt x="56748" y="33213"/>
                </a:lnTo>
                <a:lnTo>
                  <a:pt x="61165" y="31821"/>
                </a:lnTo>
                <a:lnTo>
                  <a:pt x="63041" y="30113"/>
                </a:lnTo>
                <a:lnTo>
                  <a:pt x="68111" y="26106"/>
                </a:lnTo>
                <a:lnTo>
                  <a:pt x="70645" y="25534"/>
                </a:lnTo>
                <a:lnTo>
                  <a:pt x="73422" y="25696"/>
                </a:lnTo>
                <a:lnTo>
                  <a:pt x="76045" y="27659"/>
                </a:lnTo>
                <a:lnTo>
                  <a:pt x="77564" y="28990"/>
                </a:lnTo>
                <a:lnTo>
                  <a:pt x="83447" y="30611"/>
                </a:lnTo>
                <a:lnTo>
                  <a:pt x="86385" y="30315"/>
                </a:lnTo>
                <a:lnTo>
                  <a:pt x="91045" y="29279"/>
                </a:lnTo>
                <a:lnTo>
                  <a:pt x="95791" y="27000"/>
                </a:lnTo>
                <a:lnTo>
                  <a:pt x="102340" y="23672"/>
                </a:lnTo>
                <a:lnTo>
                  <a:pt x="110886" y="18650"/>
                </a:lnTo>
                <a:lnTo>
                  <a:pt x="116103" y="15220"/>
                </a:lnTo>
                <a:lnTo>
                  <a:pt x="119620" y="11617"/>
                </a:lnTo>
                <a:lnTo>
                  <a:pt x="122107" y="7946"/>
                </a:lnTo>
                <a:lnTo>
                  <a:pt x="124938" y="4873"/>
                </a:lnTo>
                <a:lnTo>
                  <a:pt x="129967" y="2029"/>
                </a:lnTo>
                <a:lnTo>
                  <a:pt x="131964" y="893"/>
                </a:lnTo>
                <a:lnTo>
                  <a:pt x="134909" y="368"/>
                </a:lnTo>
                <a:lnTo>
                  <a:pt x="137175" y="96985"/>
                </a:lnTo>
                <a:lnTo>
                  <a:pt x="138425" y="185144"/>
                </a:lnTo>
                <a:lnTo>
                  <a:pt x="114758" y="184943"/>
                </a:lnTo>
                <a:lnTo>
                  <a:pt x="114248" y="223132"/>
                </a:lnTo>
                <a:lnTo>
                  <a:pt x="40975" y="221767"/>
                </a:lnTo>
                <a:lnTo>
                  <a:pt x="385" y="223872"/>
                </a:lnTo>
                <a:lnTo>
                  <a:pt x="1023" y="147210"/>
                </a:lnTo>
                <a:lnTo>
                  <a:pt x="39038" y="147540"/>
                </a:lnTo>
                <a:lnTo>
                  <a:pt x="40040" y="29965"/>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grpSp>
        <p:nvGrpSpPr>
          <p:cNvPr id="173" name="Graphic 2">
            <a:extLst>
              <a:ext uri="{FF2B5EF4-FFF2-40B4-BE49-F238E27FC236}">
                <a16:creationId xmlns:a16="http://schemas.microsoft.com/office/drawing/2014/main" id="{EC054ACF-F519-9F29-AA82-4894AA4FE333}"/>
              </a:ext>
            </a:extLst>
          </p:cNvPr>
          <p:cNvGrpSpPr/>
          <p:nvPr/>
        </p:nvGrpSpPr>
        <p:grpSpPr>
          <a:xfrm>
            <a:off x="5744117" y="8241456"/>
            <a:ext cx="929245" cy="1834864"/>
            <a:chOff x="3133502" y="3354311"/>
            <a:chExt cx="464622" cy="917432"/>
          </a:xfrm>
          <a:solidFill>
            <a:schemeClr val="bg1">
              <a:lumMod val="85000"/>
            </a:schemeClr>
          </a:solidFill>
        </p:grpSpPr>
        <p:sp>
          <p:nvSpPr>
            <p:cNvPr id="174" name="Freeform: Shape 173">
              <a:extLst>
                <a:ext uri="{FF2B5EF4-FFF2-40B4-BE49-F238E27FC236}">
                  <a16:creationId xmlns:a16="http://schemas.microsoft.com/office/drawing/2014/main" id="{1EBC80A8-1D9A-708E-787C-A23BA7449D14}"/>
                </a:ext>
              </a:extLst>
            </p:cNvPr>
            <p:cNvSpPr/>
            <p:nvPr/>
          </p:nvSpPr>
          <p:spPr>
            <a:xfrm>
              <a:off x="3136588" y="3354311"/>
              <a:ext cx="461536" cy="585532"/>
            </a:xfrm>
            <a:custGeom>
              <a:avLst/>
              <a:gdLst>
                <a:gd name="connsiteX0" fmla="*/ 152659 w 461536"/>
                <a:gd name="connsiteY0" fmla="*/ 585900 h 585532"/>
                <a:gd name="connsiteX1" fmla="*/ 385 w 461536"/>
                <a:gd name="connsiteY1" fmla="*/ 584502 h 585532"/>
                <a:gd name="connsiteX2" fmla="*/ 1070 w 461536"/>
                <a:gd name="connsiteY2" fmla="*/ 510967 h 585532"/>
                <a:gd name="connsiteX3" fmla="*/ 115256 w 461536"/>
                <a:gd name="connsiteY3" fmla="*/ 512022 h 585532"/>
                <a:gd name="connsiteX4" fmla="*/ 115928 w 461536"/>
                <a:gd name="connsiteY4" fmla="*/ 438494 h 585532"/>
                <a:gd name="connsiteX5" fmla="*/ 153984 w 461536"/>
                <a:gd name="connsiteY5" fmla="*/ 438836 h 585532"/>
                <a:gd name="connsiteX6" fmla="*/ 154643 w 461536"/>
                <a:gd name="connsiteY6" fmla="*/ 365315 h 585532"/>
                <a:gd name="connsiteX7" fmla="*/ 192691 w 461536"/>
                <a:gd name="connsiteY7" fmla="*/ 365658 h 585532"/>
                <a:gd name="connsiteX8" fmla="*/ 193679 w 461536"/>
                <a:gd name="connsiteY8" fmla="*/ 255358 h 585532"/>
                <a:gd name="connsiteX9" fmla="*/ 231721 w 461536"/>
                <a:gd name="connsiteY9" fmla="*/ 255701 h 585532"/>
                <a:gd name="connsiteX10" fmla="*/ 232373 w 461536"/>
                <a:gd name="connsiteY10" fmla="*/ 182166 h 585532"/>
                <a:gd name="connsiteX11" fmla="*/ 270408 w 461536"/>
                <a:gd name="connsiteY11" fmla="*/ 182502 h 585532"/>
                <a:gd name="connsiteX12" fmla="*/ 271054 w 461536"/>
                <a:gd name="connsiteY12" fmla="*/ 108973 h 585532"/>
                <a:gd name="connsiteX13" fmla="*/ 309082 w 461536"/>
                <a:gd name="connsiteY13" fmla="*/ 109310 h 585532"/>
                <a:gd name="connsiteX14" fmla="*/ 309721 w 461536"/>
                <a:gd name="connsiteY14" fmla="*/ 35781 h 585532"/>
                <a:gd name="connsiteX15" fmla="*/ 347749 w 461536"/>
                <a:gd name="connsiteY15" fmla="*/ 36110 h 585532"/>
                <a:gd name="connsiteX16" fmla="*/ 348058 w 461536"/>
                <a:gd name="connsiteY16" fmla="*/ 2473 h 585532"/>
                <a:gd name="connsiteX17" fmla="*/ 348058 w 461536"/>
                <a:gd name="connsiteY17" fmla="*/ 2473 h 585532"/>
                <a:gd name="connsiteX18" fmla="*/ 388648 w 461536"/>
                <a:gd name="connsiteY18" fmla="*/ 368 h 585532"/>
                <a:gd name="connsiteX19" fmla="*/ 461921 w 461536"/>
                <a:gd name="connsiteY19" fmla="*/ 1733 h 585532"/>
                <a:gd name="connsiteX20" fmla="*/ 461821 w 461536"/>
                <a:gd name="connsiteY20" fmla="*/ 37079 h 585532"/>
                <a:gd name="connsiteX21" fmla="*/ 461511 w 461536"/>
                <a:gd name="connsiteY21" fmla="*/ 73843 h 585532"/>
                <a:gd name="connsiteX22" fmla="*/ 423483 w 461536"/>
                <a:gd name="connsiteY22" fmla="*/ 73520 h 585532"/>
                <a:gd name="connsiteX23" fmla="*/ 422858 w 461536"/>
                <a:gd name="connsiteY23" fmla="*/ 147055 h 585532"/>
                <a:gd name="connsiteX24" fmla="*/ 384829 w 461536"/>
                <a:gd name="connsiteY24" fmla="*/ 146733 h 585532"/>
                <a:gd name="connsiteX25" fmla="*/ 384197 w 461536"/>
                <a:gd name="connsiteY25" fmla="*/ 220261 h 585532"/>
                <a:gd name="connsiteX26" fmla="*/ 346162 w 461536"/>
                <a:gd name="connsiteY26" fmla="*/ 219932 h 585532"/>
                <a:gd name="connsiteX27" fmla="*/ 345530 w 461536"/>
                <a:gd name="connsiteY27" fmla="*/ 293460 h 585532"/>
                <a:gd name="connsiteX28" fmla="*/ 307482 w 461536"/>
                <a:gd name="connsiteY28" fmla="*/ 293131 h 585532"/>
                <a:gd name="connsiteX29" fmla="*/ 306843 w 461536"/>
                <a:gd name="connsiteY29" fmla="*/ 366666 h 585532"/>
                <a:gd name="connsiteX30" fmla="*/ 268795 w 461536"/>
                <a:gd name="connsiteY30" fmla="*/ 366330 h 585532"/>
                <a:gd name="connsiteX31" fmla="*/ 267826 w 461536"/>
                <a:gd name="connsiteY31" fmla="*/ 476623 h 585532"/>
                <a:gd name="connsiteX32" fmla="*/ 229765 w 461536"/>
                <a:gd name="connsiteY32" fmla="*/ 476287 h 585532"/>
                <a:gd name="connsiteX33" fmla="*/ 229442 w 461536"/>
                <a:gd name="connsiteY33" fmla="*/ 513044 h 585532"/>
                <a:gd name="connsiteX34" fmla="*/ 229119 w 461536"/>
                <a:gd name="connsiteY34" fmla="*/ 549815 h 585532"/>
                <a:gd name="connsiteX35" fmla="*/ 152989 w 461536"/>
                <a:gd name="connsiteY35" fmla="*/ 549129 h 585532"/>
                <a:gd name="connsiteX36" fmla="*/ 152659 w 461536"/>
                <a:gd name="connsiteY36" fmla="*/ 585900 h 585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61536" h="585532">
                  <a:moveTo>
                    <a:pt x="152659" y="585900"/>
                  </a:moveTo>
                  <a:lnTo>
                    <a:pt x="385" y="584502"/>
                  </a:lnTo>
                  <a:lnTo>
                    <a:pt x="1070" y="510967"/>
                  </a:lnTo>
                  <a:lnTo>
                    <a:pt x="115256" y="512022"/>
                  </a:lnTo>
                  <a:lnTo>
                    <a:pt x="115928" y="438494"/>
                  </a:lnTo>
                  <a:lnTo>
                    <a:pt x="153984" y="438836"/>
                  </a:lnTo>
                  <a:lnTo>
                    <a:pt x="154643" y="365315"/>
                  </a:lnTo>
                  <a:lnTo>
                    <a:pt x="192691" y="365658"/>
                  </a:lnTo>
                  <a:lnTo>
                    <a:pt x="193679" y="255358"/>
                  </a:lnTo>
                  <a:lnTo>
                    <a:pt x="231721" y="255701"/>
                  </a:lnTo>
                  <a:lnTo>
                    <a:pt x="232373" y="182166"/>
                  </a:lnTo>
                  <a:lnTo>
                    <a:pt x="270408" y="182502"/>
                  </a:lnTo>
                  <a:lnTo>
                    <a:pt x="271054" y="108973"/>
                  </a:lnTo>
                  <a:lnTo>
                    <a:pt x="309082" y="109310"/>
                  </a:lnTo>
                  <a:lnTo>
                    <a:pt x="309721" y="35781"/>
                  </a:lnTo>
                  <a:lnTo>
                    <a:pt x="347749" y="36110"/>
                  </a:lnTo>
                  <a:lnTo>
                    <a:pt x="348058" y="2473"/>
                  </a:lnTo>
                  <a:lnTo>
                    <a:pt x="348058" y="2473"/>
                  </a:lnTo>
                  <a:lnTo>
                    <a:pt x="388648" y="368"/>
                  </a:lnTo>
                  <a:lnTo>
                    <a:pt x="461921" y="1733"/>
                  </a:lnTo>
                  <a:lnTo>
                    <a:pt x="461821" y="37079"/>
                  </a:lnTo>
                  <a:lnTo>
                    <a:pt x="461511" y="73843"/>
                  </a:lnTo>
                  <a:lnTo>
                    <a:pt x="423483" y="73520"/>
                  </a:lnTo>
                  <a:lnTo>
                    <a:pt x="422858" y="147055"/>
                  </a:lnTo>
                  <a:lnTo>
                    <a:pt x="384829" y="146733"/>
                  </a:lnTo>
                  <a:lnTo>
                    <a:pt x="384197" y="220261"/>
                  </a:lnTo>
                  <a:lnTo>
                    <a:pt x="346162" y="219932"/>
                  </a:lnTo>
                  <a:lnTo>
                    <a:pt x="345530" y="293460"/>
                  </a:lnTo>
                  <a:lnTo>
                    <a:pt x="307482" y="293131"/>
                  </a:lnTo>
                  <a:lnTo>
                    <a:pt x="306843" y="366666"/>
                  </a:lnTo>
                  <a:lnTo>
                    <a:pt x="268795" y="366330"/>
                  </a:lnTo>
                  <a:lnTo>
                    <a:pt x="267826" y="476623"/>
                  </a:lnTo>
                  <a:lnTo>
                    <a:pt x="229765" y="476287"/>
                  </a:lnTo>
                  <a:lnTo>
                    <a:pt x="229442" y="513044"/>
                  </a:lnTo>
                  <a:lnTo>
                    <a:pt x="229119" y="549815"/>
                  </a:lnTo>
                  <a:lnTo>
                    <a:pt x="152989" y="549129"/>
                  </a:lnTo>
                  <a:lnTo>
                    <a:pt x="152659" y="585900"/>
                  </a:lnTo>
                </a:path>
              </a:pathLst>
            </a:custGeom>
            <a:grpFill/>
            <a:ln w="6826" cap="sq">
              <a:solidFill>
                <a:srgbClr val="011E41"/>
              </a:solidFill>
              <a:prstDash val="solid"/>
              <a:bevel/>
            </a:ln>
          </p:spPr>
          <p:txBody>
            <a:bodyPr rtlCol="0" anchor="ctr"/>
            <a:lstStyle/>
            <a:p>
              <a:endParaRPr lang="en-CA" sz="3600"/>
            </a:p>
          </p:txBody>
        </p:sp>
        <p:sp>
          <p:nvSpPr>
            <p:cNvPr id="175" name="Freeform: Shape 174">
              <a:extLst>
                <a:ext uri="{FF2B5EF4-FFF2-40B4-BE49-F238E27FC236}">
                  <a16:creationId xmlns:a16="http://schemas.microsoft.com/office/drawing/2014/main" id="{023179F4-0193-B5B5-B5A8-7F19D95E9329}"/>
                </a:ext>
              </a:extLst>
            </p:cNvPr>
            <p:cNvSpPr/>
            <p:nvPr/>
          </p:nvSpPr>
          <p:spPr>
            <a:xfrm>
              <a:off x="3133502" y="4159030"/>
              <a:ext cx="267623" cy="112713"/>
            </a:xfrm>
            <a:custGeom>
              <a:avLst/>
              <a:gdLst>
                <a:gd name="connsiteX0" fmla="*/ 1413 w 267623"/>
                <a:gd name="connsiteY0" fmla="*/ 368 h 112713"/>
                <a:gd name="connsiteX1" fmla="*/ 153755 w 267623"/>
                <a:gd name="connsiteY1" fmla="*/ 1767 h 112713"/>
                <a:gd name="connsiteX2" fmla="*/ 268008 w 267623"/>
                <a:gd name="connsiteY2" fmla="*/ 2789 h 112713"/>
                <a:gd name="connsiteX3" fmla="*/ 267040 w 267623"/>
                <a:gd name="connsiteY3" fmla="*/ 113081 h 112713"/>
                <a:gd name="connsiteX4" fmla="*/ 152760 w 267623"/>
                <a:gd name="connsiteY4" fmla="*/ 112059 h 112713"/>
                <a:gd name="connsiteX5" fmla="*/ 385 w 267623"/>
                <a:gd name="connsiteY5" fmla="*/ 110661 h 112713"/>
                <a:gd name="connsiteX6" fmla="*/ 1413 w 267623"/>
                <a:gd name="connsiteY6" fmla="*/ 368 h 112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623" h="112713">
                  <a:moveTo>
                    <a:pt x="1413" y="368"/>
                  </a:moveTo>
                  <a:lnTo>
                    <a:pt x="153755" y="1767"/>
                  </a:lnTo>
                  <a:lnTo>
                    <a:pt x="268008" y="2789"/>
                  </a:lnTo>
                  <a:lnTo>
                    <a:pt x="267040" y="113081"/>
                  </a:lnTo>
                  <a:lnTo>
                    <a:pt x="152760" y="112059"/>
                  </a:lnTo>
                  <a:lnTo>
                    <a:pt x="385" y="110661"/>
                  </a:lnTo>
                  <a:lnTo>
                    <a:pt x="1413" y="368"/>
                  </a:lnTo>
                </a:path>
              </a:pathLst>
            </a:custGeom>
            <a:grpFill/>
            <a:ln w="6826" cap="sq">
              <a:solidFill>
                <a:srgbClr val="011E41"/>
              </a:solidFill>
              <a:prstDash val="solid"/>
              <a:bevel/>
            </a:ln>
          </p:spPr>
          <p:txBody>
            <a:bodyPr rtlCol="0" anchor="ctr"/>
            <a:lstStyle/>
            <a:p>
              <a:endParaRPr lang="en-CA" sz="3600"/>
            </a:p>
          </p:txBody>
        </p:sp>
      </p:grpSp>
      <p:sp>
        <p:nvSpPr>
          <p:cNvPr id="183" name="Freeform: Shape 182">
            <a:extLst>
              <a:ext uri="{FF2B5EF4-FFF2-40B4-BE49-F238E27FC236}">
                <a16:creationId xmlns:a16="http://schemas.microsoft.com/office/drawing/2014/main" id="{8484598B-FABD-1BD7-5964-A81BDB4F17C1}"/>
              </a:ext>
            </a:extLst>
          </p:cNvPr>
          <p:cNvSpPr/>
          <p:nvPr/>
        </p:nvSpPr>
        <p:spPr>
          <a:xfrm>
            <a:off x="7160093" y="7797036"/>
            <a:ext cx="577725" cy="819315"/>
          </a:xfrm>
          <a:custGeom>
            <a:avLst/>
            <a:gdLst>
              <a:gd name="connsiteX0" fmla="*/ 61105 w 288862"/>
              <a:gd name="connsiteY0" fmla="*/ 261752 h 409657"/>
              <a:gd name="connsiteX1" fmla="*/ 61394 w 288862"/>
              <a:gd name="connsiteY1" fmla="*/ 224988 h 409657"/>
              <a:gd name="connsiteX2" fmla="*/ 23372 w 288862"/>
              <a:gd name="connsiteY2" fmla="*/ 224692 h 409657"/>
              <a:gd name="connsiteX3" fmla="*/ 23944 w 288862"/>
              <a:gd name="connsiteY3" fmla="*/ 151163 h 409657"/>
              <a:gd name="connsiteX4" fmla="*/ 24085 w 288862"/>
              <a:gd name="connsiteY4" fmla="*/ 128088 h 409657"/>
              <a:gd name="connsiteX5" fmla="*/ 385 w 288862"/>
              <a:gd name="connsiteY5" fmla="*/ 130522 h 409657"/>
              <a:gd name="connsiteX6" fmla="*/ 391 w 288862"/>
              <a:gd name="connsiteY6" fmla="*/ 66992 h 409657"/>
              <a:gd name="connsiteX7" fmla="*/ 385 w 288862"/>
              <a:gd name="connsiteY7" fmla="*/ 368 h 409657"/>
              <a:gd name="connsiteX8" fmla="*/ 95677 w 288862"/>
              <a:gd name="connsiteY8" fmla="*/ 368 h 409657"/>
              <a:gd name="connsiteX9" fmla="*/ 95576 w 288862"/>
              <a:gd name="connsiteY9" fmla="*/ 4954 h 409657"/>
              <a:gd name="connsiteX10" fmla="*/ 101103 w 288862"/>
              <a:gd name="connsiteY10" fmla="*/ 4691 h 409657"/>
              <a:gd name="connsiteX11" fmla="*/ 100256 w 288862"/>
              <a:gd name="connsiteY11" fmla="*/ 114984 h 409657"/>
              <a:gd name="connsiteX12" fmla="*/ 176286 w 288862"/>
              <a:gd name="connsiteY12" fmla="*/ 115563 h 409657"/>
              <a:gd name="connsiteX13" fmla="*/ 175728 w 288862"/>
              <a:gd name="connsiteY13" fmla="*/ 189091 h 409657"/>
              <a:gd name="connsiteX14" fmla="*/ 213749 w 288862"/>
              <a:gd name="connsiteY14" fmla="*/ 189373 h 409657"/>
              <a:gd name="connsiteX15" fmla="*/ 213756 w 288862"/>
              <a:gd name="connsiteY15" fmla="*/ 190362 h 409657"/>
              <a:gd name="connsiteX16" fmla="*/ 231076 w 288862"/>
              <a:gd name="connsiteY16" fmla="*/ 189124 h 409657"/>
              <a:gd name="connsiteX17" fmla="*/ 235190 w 288862"/>
              <a:gd name="connsiteY17" fmla="*/ 217552 h 409657"/>
              <a:gd name="connsiteX18" fmla="*/ 213527 w 288862"/>
              <a:gd name="connsiteY18" fmla="*/ 217868 h 409657"/>
              <a:gd name="connsiteX19" fmla="*/ 213474 w 288862"/>
              <a:gd name="connsiteY19" fmla="*/ 226144 h 409657"/>
              <a:gd name="connsiteX20" fmla="*/ 251495 w 288862"/>
              <a:gd name="connsiteY20" fmla="*/ 226427 h 409657"/>
              <a:gd name="connsiteX21" fmla="*/ 251226 w 288862"/>
              <a:gd name="connsiteY21" fmla="*/ 263191 h 409657"/>
              <a:gd name="connsiteX22" fmla="*/ 289247 w 288862"/>
              <a:gd name="connsiteY22" fmla="*/ 263473 h 409657"/>
              <a:gd name="connsiteX23" fmla="*/ 288602 w 288862"/>
              <a:gd name="connsiteY23" fmla="*/ 325935 h 409657"/>
              <a:gd name="connsiteX24" fmla="*/ 224016 w 288862"/>
              <a:gd name="connsiteY24" fmla="*/ 327428 h 409657"/>
              <a:gd name="connsiteX25" fmla="*/ 227082 w 288862"/>
              <a:gd name="connsiteY25" fmla="*/ 410026 h 409657"/>
              <a:gd name="connsiteX26" fmla="*/ 174074 w 288862"/>
              <a:gd name="connsiteY26" fmla="*/ 409683 h 409657"/>
              <a:gd name="connsiteX27" fmla="*/ 174349 w 288862"/>
              <a:gd name="connsiteY27" fmla="*/ 372919 h 409657"/>
              <a:gd name="connsiteX28" fmla="*/ 136314 w 288862"/>
              <a:gd name="connsiteY28" fmla="*/ 372636 h 409657"/>
              <a:gd name="connsiteX29" fmla="*/ 136872 w 288862"/>
              <a:gd name="connsiteY29" fmla="*/ 299101 h 409657"/>
              <a:gd name="connsiteX30" fmla="*/ 98851 w 288862"/>
              <a:gd name="connsiteY30" fmla="*/ 298806 h 409657"/>
              <a:gd name="connsiteX31" fmla="*/ 99133 w 288862"/>
              <a:gd name="connsiteY31" fmla="*/ 262048 h 409657"/>
              <a:gd name="connsiteX32" fmla="*/ 61105 w 288862"/>
              <a:gd name="connsiteY32" fmla="*/ 261752 h 409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88862" h="409657">
                <a:moveTo>
                  <a:pt x="61105" y="261752"/>
                </a:moveTo>
                <a:lnTo>
                  <a:pt x="61394" y="224988"/>
                </a:lnTo>
                <a:lnTo>
                  <a:pt x="23372" y="224692"/>
                </a:lnTo>
                <a:lnTo>
                  <a:pt x="23944" y="151163"/>
                </a:lnTo>
                <a:lnTo>
                  <a:pt x="24085" y="128088"/>
                </a:lnTo>
                <a:lnTo>
                  <a:pt x="385" y="130522"/>
                </a:lnTo>
                <a:lnTo>
                  <a:pt x="391" y="66992"/>
                </a:lnTo>
                <a:lnTo>
                  <a:pt x="385" y="368"/>
                </a:lnTo>
                <a:lnTo>
                  <a:pt x="95677" y="368"/>
                </a:lnTo>
                <a:lnTo>
                  <a:pt x="95576" y="4954"/>
                </a:lnTo>
                <a:lnTo>
                  <a:pt x="101103" y="4691"/>
                </a:lnTo>
                <a:lnTo>
                  <a:pt x="100256" y="114984"/>
                </a:lnTo>
                <a:lnTo>
                  <a:pt x="176286" y="115563"/>
                </a:lnTo>
                <a:lnTo>
                  <a:pt x="175728" y="189091"/>
                </a:lnTo>
                <a:lnTo>
                  <a:pt x="213749" y="189373"/>
                </a:lnTo>
                <a:lnTo>
                  <a:pt x="213756" y="190362"/>
                </a:lnTo>
                <a:lnTo>
                  <a:pt x="231076" y="189124"/>
                </a:lnTo>
                <a:lnTo>
                  <a:pt x="235190" y="217552"/>
                </a:lnTo>
                <a:lnTo>
                  <a:pt x="213527" y="217868"/>
                </a:lnTo>
                <a:lnTo>
                  <a:pt x="213474" y="226144"/>
                </a:lnTo>
                <a:lnTo>
                  <a:pt x="251495" y="226427"/>
                </a:lnTo>
                <a:lnTo>
                  <a:pt x="251226" y="263191"/>
                </a:lnTo>
                <a:lnTo>
                  <a:pt x="289247" y="263473"/>
                </a:lnTo>
                <a:lnTo>
                  <a:pt x="288602" y="325935"/>
                </a:lnTo>
                <a:lnTo>
                  <a:pt x="224016" y="327428"/>
                </a:lnTo>
                <a:lnTo>
                  <a:pt x="227082" y="410026"/>
                </a:lnTo>
                <a:lnTo>
                  <a:pt x="174074" y="409683"/>
                </a:lnTo>
                <a:lnTo>
                  <a:pt x="174349" y="372919"/>
                </a:lnTo>
                <a:lnTo>
                  <a:pt x="136314" y="372636"/>
                </a:lnTo>
                <a:lnTo>
                  <a:pt x="136872" y="299101"/>
                </a:lnTo>
                <a:lnTo>
                  <a:pt x="98851" y="298806"/>
                </a:lnTo>
                <a:lnTo>
                  <a:pt x="99133" y="262048"/>
                </a:lnTo>
                <a:lnTo>
                  <a:pt x="61105" y="261752"/>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184" name="Freeform: Shape 183">
            <a:extLst>
              <a:ext uri="{FF2B5EF4-FFF2-40B4-BE49-F238E27FC236}">
                <a16:creationId xmlns:a16="http://schemas.microsoft.com/office/drawing/2014/main" id="{B9C1D7D0-5FD7-EAB1-BAB7-0D8C467C1145}"/>
              </a:ext>
            </a:extLst>
          </p:cNvPr>
          <p:cNvSpPr/>
          <p:nvPr/>
        </p:nvSpPr>
        <p:spPr>
          <a:xfrm>
            <a:off x="6715222" y="7407284"/>
            <a:ext cx="203856" cy="761171"/>
          </a:xfrm>
          <a:custGeom>
            <a:avLst/>
            <a:gdLst>
              <a:gd name="connsiteX0" fmla="*/ 20381 w 101928"/>
              <a:gd name="connsiteY0" fmla="*/ 84386 h 380585"/>
              <a:gd name="connsiteX1" fmla="*/ 20616 w 101928"/>
              <a:gd name="connsiteY1" fmla="*/ 64316 h 380585"/>
              <a:gd name="connsiteX2" fmla="*/ 45815 w 101928"/>
              <a:gd name="connsiteY2" fmla="*/ 64222 h 380585"/>
              <a:gd name="connsiteX3" fmla="*/ 46602 w 101928"/>
              <a:gd name="connsiteY3" fmla="*/ 920 h 380585"/>
              <a:gd name="connsiteX4" fmla="*/ 51786 w 101928"/>
              <a:gd name="connsiteY4" fmla="*/ 368 h 380585"/>
              <a:gd name="connsiteX5" fmla="*/ 64574 w 101928"/>
              <a:gd name="connsiteY5" fmla="*/ 698 h 380585"/>
              <a:gd name="connsiteX6" fmla="*/ 64144 w 101928"/>
              <a:gd name="connsiteY6" fmla="*/ 30591 h 380585"/>
              <a:gd name="connsiteX7" fmla="*/ 102313 w 101928"/>
              <a:gd name="connsiteY7" fmla="*/ 30591 h 380585"/>
              <a:gd name="connsiteX8" fmla="*/ 101379 w 101928"/>
              <a:gd name="connsiteY8" fmla="*/ 66051 h 380585"/>
              <a:gd name="connsiteX9" fmla="*/ 94494 w 101928"/>
              <a:gd name="connsiteY9" fmla="*/ 66010 h 380585"/>
              <a:gd name="connsiteX10" fmla="*/ 93936 w 101928"/>
              <a:gd name="connsiteY10" fmla="*/ 192944 h 380585"/>
              <a:gd name="connsiteX11" fmla="*/ 95758 w 101928"/>
              <a:gd name="connsiteY11" fmla="*/ 193018 h 380585"/>
              <a:gd name="connsiteX12" fmla="*/ 94917 w 101928"/>
              <a:gd name="connsiteY12" fmla="*/ 271286 h 380585"/>
              <a:gd name="connsiteX13" fmla="*/ 56909 w 101928"/>
              <a:gd name="connsiteY13" fmla="*/ 270970 h 380585"/>
              <a:gd name="connsiteX14" fmla="*/ 56304 w 101928"/>
              <a:gd name="connsiteY14" fmla="*/ 344505 h 380585"/>
              <a:gd name="connsiteX15" fmla="*/ 18289 w 101928"/>
              <a:gd name="connsiteY15" fmla="*/ 344196 h 380585"/>
              <a:gd name="connsiteX16" fmla="*/ 17987 w 101928"/>
              <a:gd name="connsiteY16" fmla="*/ 380954 h 380585"/>
              <a:gd name="connsiteX17" fmla="*/ 3632 w 101928"/>
              <a:gd name="connsiteY17" fmla="*/ 380833 h 380585"/>
              <a:gd name="connsiteX18" fmla="*/ 2429 w 101928"/>
              <a:gd name="connsiteY18" fmla="*/ 293897 h 380585"/>
              <a:gd name="connsiteX19" fmla="*/ 385 w 101928"/>
              <a:gd name="connsiteY19" fmla="*/ 196306 h 380585"/>
              <a:gd name="connsiteX20" fmla="*/ 519 w 101928"/>
              <a:gd name="connsiteY20" fmla="*/ 156079 h 380585"/>
              <a:gd name="connsiteX21" fmla="*/ 21234 w 101928"/>
              <a:gd name="connsiteY21" fmla="*/ 145718 h 380585"/>
              <a:gd name="connsiteX22" fmla="*/ 31387 w 101928"/>
              <a:gd name="connsiteY22" fmla="*/ 112463 h 380585"/>
              <a:gd name="connsiteX23" fmla="*/ 31837 w 101928"/>
              <a:gd name="connsiteY23" fmla="*/ 110977 h 380585"/>
              <a:gd name="connsiteX24" fmla="*/ 36389 w 101928"/>
              <a:gd name="connsiteY24" fmla="*/ 96017 h 380585"/>
              <a:gd name="connsiteX25" fmla="*/ 30190 w 101928"/>
              <a:gd name="connsiteY25" fmla="*/ 91580 h 380585"/>
              <a:gd name="connsiteX26" fmla="*/ 29551 w 101928"/>
              <a:gd name="connsiteY26" fmla="*/ 91129 h 380585"/>
              <a:gd name="connsiteX27" fmla="*/ 20381 w 101928"/>
              <a:gd name="connsiteY27" fmla="*/ 84386 h 380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01928" h="380585">
                <a:moveTo>
                  <a:pt x="20381" y="84386"/>
                </a:moveTo>
                <a:lnTo>
                  <a:pt x="20616" y="64316"/>
                </a:lnTo>
                <a:lnTo>
                  <a:pt x="45815" y="64222"/>
                </a:lnTo>
                <a:lnTo>
                  <a:pt x="46602" y="920"/>
                </a:lnTo>
                <a:lnTo>
                  <a:pt x="51786" y="368"/>
                </a:lnTo>
                <a:lnTo>
                  <a:pt x="64574" y="698"/>
                </a:lnTo>
                <a:lnTo>
                  <a:pt x="64144" y="30591"/>
                </a:lnTo>
                <a:lnTo>
                  <a:pt x="102313" y="30591"/>
                </a:lnTo>
                <a:lnTo>
                  <a:pt x="101379" y="66051"/>
                </a:lnTo>
                <a:lnTo>
                  <a:pt x="94494" y="66010"/>
                </a:lnTo>
                <a:lnTo>
                  <a:pt x="93936" y="192944"/>
                </a:lnTo>
                <a:lnTo>
                  <a:pt x="95758" y="193018"/>
                </a:lnTo>
                <a:lnTo>
                  <a:pt x="94917" y="271286"/>
                </a:lnTo>
                <a:lnTo>
                  <a:pt x="56909" y="270970"/>
                </a:lnTo>
                <a:lnTo>
                  <a:pt x="56304" y="344505"/>
                </a:lnTo>
                <a:lnTo>
                  <a:pt x="18289" y="344196"/>
                </a:lnTo>
                <a:lnTo>
                  <a:pt x="17987" y="380954"/>
                </a:lnTo>
                <a:lnTo>
                  <a:pt x="3632" y="380833"/>
                </a:lnTo>
                <a:lnTo>
                  <a:pt x="2429" y="293897"/>
                </a:lnTo>
                <a:lnTo>
                  <a:pt x="385" y="196306"/>
                </a:lnTo>
                <a:lnTo>
                  <a:pt x="519" y="156079"/>
                </a:lnTo>
                <a:lnTo>
                  <a:pt x="21234" y="145718"/>
                </a:lnTo>
                <a:lnTo>
                  <a:pt x="31387" y="112463"/>
                </a:lnTo>
                <a:lnTo>
                  <a:pt x="31837" y="110977"/>
                </a:lnTo>
                <a:lnTo>
                  <a:pt x="36389" y="96017"/>
                </a:lnTo>
                <a:lnTo>
                  <a:pt x="30190" y="91580"/>
                </a:lnTo>
                <a:lnTo>
                  <a:pt x="29551" y="91129"/>
                </a:lnTo>
                <a:lnTo>
                  <a:pt x="20381" y="84386"/>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186" name="Freeform: Shape 185">
            <a:extLst>
              <a:ext uri="{FF2B5EF4-FFF2-40B4-BE49-F238E27FC236}">
                <a16:creationId xmlns:a16="http://schemas.microsoft.com/office/drawing/2014/main" id="{22A0D2FA-95FA-8C39-34A1-F2725E0B4949}"/>
              </a:ext>
            </a:extLst>
          </p:cNvPr>
          <p:cNvSpPr/>
          <p:nvPr/>
        </p:nvSpPr>
        <p:spPr>
          <a:xfrm>
            <a:off x="7056498" y="7795436"/>
            <a:ext cx="103608" cy="134845"/>
          </a:xfrm>
          <a:custGeom>
            <a:avLst/>
            <a:gdLst>
              <a:gd name="connsiteX0" fmla="*/ 385 w 51804"/>
              <a:gd name="connsiteY0" fmla="*/ 67792 h 67423"/>
              <a:gd name="connsiteX1" fmla="*/ 835 w 51804"/>
              <a:gd name="connsiteY1" fmla="*/ 368 h 67423"/>
              <a:gd name="connsiteX2" fmla="*/ 52183 w 51804"/>
              <a:gd name="connsiteY2" fmla="*/ 1168 h 67423"/>
              <a:gd name="connsiteX3" fmla="*/ 52189 w 51804"/>
              <a:gd name="connsiteY3" fmla="*/ 67792 h 67423"/>
              <a:gd name="connsiteX4" fmla="*/ 385 w 51804"/>
              <a:gd name="connsiteY4" fmla="*/ 67792 h 6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04" h="67423">
                <a:moveTo>
                  <a:pt x="385" y="67792"/>
                </a:moveTo>
                <a:lnTo>
                  <a:pt x="835" y="368"/>
                </a:lnTo>
                <a:lnTo>
                  <a:pt x="52183" y="1168"/>
                </a:lnTo>
                <a:lnTo>
                  <a:pt x="52189" y="67792"/>
                </a:lnTo>
                <a:lnTo>
                  <a:pt x="385" y="67792"/>
                </a:lnTo>
              </a:path>
            </a:pathLst>
          </a:custGeom>
          <a:noFill/>
          <a:ln w="6826" cap="sq">
            <a:solidFill>
              <a:srgbClr val="232323"/>
            </a:solidFill>
            <a:prstDash val="solid"/>
            <a:bevel/>
          </a:ln>
        </p:spPr>
        <p:txBody>
          <a:bodyPr rtlCol="0" anchor="ctr"/>
          <a:lstStyle/>
          <a:p>
            <a:endParaRPr lang="en-CA" sz="3600"/>
          </a:p>
        </p:txBody>
      </p:sp>
      <p:sp>
        <p:nvSpPr>
          <p:cNvPr id="187" name="Freeform: Shape 186">
            <a:extLst>
              <a:ext uri="{FF2B5EF4-FFF2-40B4-BE49-F238E27FC236}">
                <a16:creationId xmlns:a16="http://schemas.microsoft.com/office/drawing/2014/main" id="{B108D33F-0E69-235F-443D-2DEE37733D16}"/>
              </a:ext>
            </a:extLst>
          </p:cNvPr>
          <p:cNvSpPr/>
          <p:nvPr/>
        </p:nvSpPr>
        <p:spPr>
          <a:xfrm>
            <a:off x="7056498" y="7795436"/>
            <a:ext cx="103608" cy="134845"/>
          </a:xfrm>
          <a:custGeom>
            <a:avLst/>
            <a:gdLst>
              <a:gd name="connsiteX0" fmla="*/ 385 w 51804"/>
              <a:gd name="connsiteY0" fmla="*/ 67792 h 67423"/>
              <a:gd name="connsiteX1" fmla="*/ 835 w 51804"/>
              <a:gd name="connsiteY1" fmla="*/ 368 h 67423"/>
              <a:gd name="connsiteX2" fmla="*/ 52183 w 51804"/>
              <a:gd name="connsiteY2" fmla="*/ 1168 h 67423"/>
              <a:gd name="connsiteX3" fmla="*/ 52189 w 51804"/>
              <a:gd name="connsiteY3" fmla="*/ 67792 h 67423"/>
              <a:gd name="connsiteX4" fmla="*/ 385 w 51804"/>
              <a:gd name="connsiteY4" fmla="*/ 67792 h 6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804" h="67423">
                <a:moveTo>
                  <a:pt x="385" y="67792"/>
                </a:moveTo>
                <a:lnTo>
                  <a:pt x="835" y="368"/>
                </a:lnTo>
                <a:lnTo>
                  <a:pt x="52183" y="1168"/>
                </a:lnTo>
                <a:lnTo>
                  <a:pt x="52189" y="67792"/>
                </a:lnTo>
                <a:lnTo>
                  <a:pt x="385" y="67792"/>
                </a:lnTo>
              </a:path>
            </a:pathLst>
          </a:custGeom>
          <a:noFill/>
          <a:ln w="3651" cap="sq">
            <a:solidFill>
              <a:srgbClr val="0A7503"/>
            </a:solidFill>
            <a:prstDash val="solid"/>
            <a:bevel/>
          </a:ln>
        </p:spPr>
        <p:txBody>
          <a:bodyPr rtlCol="0" anchor="ctr"/>
          <a:lstStyle/>
          <a:p>
            <a:endParaRPr lang="en-CA" sz="3600"/>
          </a:p>
        </p:txBody>
      </p:sp>
      <p:sp>
        <p:nvSpPr>
          <p:cNvPr id="190" name="Freeform: Shape 189">
            <a:extLst>
              <a:ext uri="{FF2B5EF4-FFF2-40B4-BE49-F238E27FC236}">
                <a16:creationId xmlns:a16="http://schemas.microsoft.com/office/drawing/2014/main" id="{FA0CB069-B192-D2DF-B77B-548271E3784F}"/>
              </a:ext>
            </a:extLst>
          </p:cNvPr>
          <p:cNvSpPr/>
          <p:nvPr/>
        </p:nvSpPr>
        <p:spPr>
          <a:xfrm>
            <a:off x="6275491" y="9073308"/>
            <a:ext cx="2064997" cy="1544019"/>
          </a:xfrm>
          <a:custGeom>
            <a:avLst/>
            <a:gdLst>
              <a:gd name="connsiteX0" fmla="*/ 725934 w 1032498"/>
              <a:gd name="connsiteY0" fmla="*/ 397393 h 772009"/>
              <a:gd name="connsiteX1" fmla="*/ 727272 w 1032498"/>
              <a:gd name="connsiteY1" fmla="*/ 213565 h 772009"/>
              <a:gd name="connsiteX2" fmla="*/ 765341 w 1032498"/>
              <a:gd name="connsiteY2" fmla="*/ 213840 h 772009"/>
              <a:gd name="connsiteX3" fmla="*/ 765872 w 1032498"/>
              <a:gd name="connsiteY3" fmla="*/ 140319 h 772009"/>
              <a:gd name="connsiteX4" fmla="*/ 842002 w 1032498"/>
              <a:gd name="connsiteY4" fmla="*/ 140857 h 772009"/>
              <a:gd name="connsiteX5" fmla="*/ 842950 w 1032498"/>
              <a:gd name="connsiteY5" fmla="*/ 3999 h 772009"/>
              <a:gd name="connsiteX6" fmla="*/ 940583 w 1032498"/>
              <a:gd name="connsiteY6" fmla="*/ 368 h 772009"/>
              <a:gd name="connsiteX7" fmla="*/ 954917 w 1032498"/>
              <a:gd name="connsiteY7" fmla="*/ 503 h 772009"/>
              <a:gd name="connsiteX8" fmla="*/ 972540 w 1032498"/>
              <a:gd name="connsiteY8" fmla="*/ 684 h 772009"/>
              <a:gd name="connsiteX9" fmla="*/ 972291 w 1032498"/>
              <a:gd name="connsiteY9" fmla="*/ 32984 h 772009"/>
              <a:gd name="connsiteX10" fmla="*/ 1002291 w 1032498"/>
              <a:gd name="connsiteY10" fmla="*/ 33146 h 772009"/>
              <a:gd name="connsiteX11" fmla="*/ 1000825 w 1032498"/>
              <a:gd name="connsiteY11" fmla="*/ 68706 h 772009"/>
              <a:gd name="connsiteX12" fmla="*/ 1032883 w 1032498"/>
              <a:gd name="connsiteY12" fmla="*/ 70394 h 772009"/>
              <a:gd name="connsiteX13" fmla="*/ 1032567 w 1032498"/>
              <a:gd name="connsiteY13" fmla="*/ 105397 h 772009"/>
              <a:gd name="connsiteX14" fmla="*/ 999386 w 1032498"/>
              <a:gd name="connsiteY14" fmla="*/ 105155 h 772009"/>
              <a:gd name="connsiteX15" fmla="*/ 999393 w 1032498"/>
              <a:gd name="connsiteY15" fmla="*/ 103574 h 772009"/>
              <a:gd name="connsiteX16" fmla="*/ 1000825 w 1032498"/>
              <a:gd name="connsiteY16" fmla="*/ 68706 h 772009"/>
              <a:gd name="connsiteX17" fmla="*/ 974153 w 1032498"/>
              <a:gd name="connsiteY17" fmla="*/ 68269 h 772009"/>
              <a:gd name="connsiteX18" fmla="*/ 973871 w 1032498"/>
              <a:gd name="connsiteY18" fmla="*/ 101974 h 772009"/>
              <a:gd name="connsiteX19" fmla="*/ 973615 w 1032498"/>
              <a:gd name="connsiteY19" fmla="*/ 133245 h 772009"/>
              <a:gd name="connsiteX20" fmla="*/ 973313 w 1032498"/>
              <a:gd name="connsiteY20" fmla="*/ 167415 h 772009"/>
              <a:gd name="connsiteX21" fmla="*/ 934874 w 1032498"/>
              <a:gd name="connsiteY21" fmla="*/ 166043 h 772009"/>
              <a:gd name="connsiteX22" fmla="*/ 936118 w 1032498"/>
              <a:gd name="connsiteY22" fmla="*/ 227086 h 772009"/>
              <a:gd name="connsiteX23" fmla="*/ 892879 w 1032498"/>
              <a:gd name="connsiteY23" fmla="*/ 226272 h 772009"/>
              <a:gd name="connsiteX24" fmla="*/ 892664 w 1032498"/>
              <a:gd name="connsiteY24" fmla="*/ 261235 h 772009"/>
              <a:gd name="connsiteX25" fmla="*/ 849754 w 1032498"/>
              <a:gd name="connsiteY25" fmla="*/ 261026 h 772009"/>
              <a:gd name="connsiteX26" fmla="*/ 843011 w 1032498"/>
              <a:gd name="connsiteY26" fmla="*/ 385835 h 772009"/>
              <a:gd name="connsiteX27" fmla="*/ 844120 w 1032498"/>
              <a:gd name="connsiteY27" fmla="*/ 385842 h 772009"/>
              <a:gd name="connsiteX28" fmla="*/ 847556 w 1032498"/>
              <a:gd name="connsiteY28" fmla="*/ 476831 h 772009"/>
              <a:gd name="connsiteX29" fmla="*/ 891050 w 1032498"/>
              <a:gd name="connsiteY29" fmla="*/ 477665 h 772009"/>
              <a:gd name="connsiteX30" fmla="*/ 890708 w 1032498"/>
              <a:gd name="connsiteY30" fmla="*/ 510086 h 772009"/>
              <a:gd name="connsiteX31" fmla="*/ 933839 w 1032498"/>
              <a:gd name="connsiteY31" fmla="*/ 510489 h 772009"/>
              <a:gd name="connsiteX32" fmla="*/ 936575 w 1032498"/>
              <a:gd name="connsiteY32" fmla="*/ 639924 h 772009"/>
              <a:gd name="connsiteX33" fmla="*/ 929011 w 1032498"/>
              <a:gd name="connsiteY33" fmla="*/ 770266 h 772009"/>
              <a:gd name="connsiteX34" fmla="*/ 845028 w 1032498"/>
              <a:gd name="connsiteY34" fmla="*/ 772378 h 772009"/>
              <a:gd name="connsiteX35" fmla="*/ 847125 w 1032498"/>
              <a:gd name="connsiteY35" fmla="*/ 736137 h 772009"/>
              <a:gd name="connsiteX36" fmla="*/ 837908 w 1032498"/>
              <a:gd name="connsiteY36" fmla="*/ 736225 h 772009"/>
              <a:gd name="connsiteX37" fmla="*/ 838378 w 1032498"/>
              <a:gd name="connsiteY37" fmla="*/ 655556 h 772009"/>
              <a:gd name="connsiteX38" fmla="*/ 762174 w 1032498"/>
              <a:gd name="connsiteY38" fmla="*/ 655018 h 772009"/>
              <a:gd name="connsiteX39" fmla="*/ 761643 w 1032498"/>
              <a:gd name="connsiteY39" fmla="*/ 728553 h 772009"/>
              <a:gd name="connsiteX40" fmla="*/ 723534 w 1032498"/>
              <a:gd name="connsiteY40" fmla="*/ 728278 h 772009"/>
              <a:gd name="connsiteX41" fmla="*/ 723265 w 1032498"/>
              <a:gd name="connsiteY41" fmla="*/ 765035 h 772009"/>
              <a:gd name="connsiteX42" fmla="*/ 608924 w 1032498"/>
              <a:gd name="connsiteY42" fmla="*/ 764188 h 772009"/>
              <a:gd name="connsiteX43" fmla="*/ 609200 w 1032498"/>
              <a:gd name="connsiteY43" fmla="*/ 727431 h 772009"/>
              <a:gd name="connsiteX44" fmla="*/ 571085 w 1032498"/>
              <a:gd name="connsiteY44" fmla="*/ 727141 h 772009"/>
              <a:gd name="connsiteX45" fmla="*/ 571642 w 1032498"/>
              <a:gd name="connsiteY45" fmla="*/ 653606 h 772009"/>
              <a:gd name="connsiteX46" fmla="*/ 533540 w 1032498"/>
              <a:gd name="connsiteY46" fmla="*/ 653317 h 772009"/>
              <a:gd name="connsiteX47" fmla="*/ 533822 w 1032498"/>
              <a:gd name="connsiteY47" fmla="*/ 616560 h 772009"/>
              <a:gd name="connsiteX48" fmla="*/ 229005 w 1032498"/>
              <a:gd name="connsiteY48" fmla="*/ 614119 h 772009"/>
              <a:gd name="connsiteX49" fmla="*/ 227781 w 1032498"/>
              <a:gd name="connsiteY49" fmla="*/ 761169 h 772009"/>
              <a:gd name="connsiteX50" fmla="*/ 113441 w 1032498"/>
              <a:gd name="connsiteY50" fmla="*/ 760208 h 772009"/>
              <a:gd name="connsiteX51" fmla="*/ 114691 w 1032498"/>
              <a:gd name="connsiteY51" fmla="*/ 613158 h 772009"/>
              <a:gd name="connsiteX52" fmla="*/ 385 w 1032498"/>
              <a:gd name="connsiteY52" fmla="*/ 612169 h 772009"/>
              <a:gd name="connsiteX53" fmla="*/ 2321 w 1032498"/>
              <a:gd name="connsiteY53" fmla="*/ 391584 h 772009"/>
              <a:gd name="connsiteX54" fmla="*/ 725934 w 1032498"/>
              <a:gd name="connsiteY54" fmla="*/ 397393 h 772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032498" h="772009">
                <a:moveTo>
                  <a:pt x="725934" y="397393"/>
                </a:moveTo>
                <a:lnTo>
                  <a:pt x="727272" y="213565"/>
                </a:lnTo>
                <a:lnTo>
                  <a:pt x="765341" y="213840"/>
                </a:lnTo>
                <a:lnTo>
                  <a:pt x="765872" y="140319"/>
                </a:lnTo>
                <a:lnTo>
                  <a:pt x="842002" y="140857"/>
                </a:lnTo>
                <a:lnTo>
                  <a:pt x="842950" y="3999"/>
                </a:lnTo>
                <a:lnTo>
                  <a:pt x="940583" y="368"/>
                </a:lnTo>
                <a:lnTo>
                  <a:pt x="954917" y="503"/>
                </a:lnTo>
                <a:lnTo>
                  <a:pt x="972540" y="684"/>
                </a:lnTo>
                <a:lnTo>
                  <a:pt x="972291" y="32984"/>
                </a:lnTo>
                <a:lnTo>
                  <a:pt x="1002291" y="33146"/>
                </a:lnTo>
                <a:lnTo>
                  <a:pt x="1000825" y="68706"/>
                </a:lnTo>
                <a:lnTo>
                  <a:pt x="1032883" y="70394"/>
                </a:lnTo>
                <a:lnTo>
                  <a:pt x="1032567" y="105397"/>
                </a:lnTo>
                <a:lnTo>
                  <a:pt x="999386" y="105155"/>
                </a:lnTo>
                <a:lnTo>
                  <a:pt x="999393" y="103574"/>
                </a:lnTo>
                <a:lnTo>
                  <a:pt x="1000825" y="68706"/>
                </a:lnTo>
                <a:lnTo>
                  <a:pt x="974153" y="68269"/>
                </a:lnTo>
                <a:lnTo>
                  <a:pt x="973871" y="101974"/>
                </a:lnTo>
                <a:lnTo>
                  <a:pt x="973615" y="133245"/>
                </a:lnTo>
                <a:lnTo>
                  <a:pt x="973313" y="167415"/>
                </a:lnTo>
                <a:lnTo>
                  <a:pt x="934874" y="166043"/>
                </a:lnTo>
                <a:lnTo>
                  <a:pt x="936118" y="227086"/>
                </a:lnTo>
                <a:lnTo>
                  <a:pt x="892879" y="226272"/>
                </a:lnTo>
                <a:lnTo>
                  <a:pt x="892664" y="261235"/>
                </a:lnTo>
                <a:lnTo>
                  <a:pt x="849754" y="261026"/>
                </a:lnTo>
                <a:lnTo>
                  <a:pt x="843011" y="385835"/>
                </a:lnTo>
                <a:lnTo>
                  <a:pt x="844120" y="385842"/>
                </a:lnTo>
                <a:lnTo>
                  <a:pt x="847556" y="476831"/>
                </a:lnTo>
                <a:lnTo>
                  <a:pt x="891050" y="477665"/>
                </a:lnTo>
                <a:lnTo>
                  <a:pt x="890708" y="510086"/>
                </a:lnTo>
                <a:lnTo>
                  <a:pt x="933839" y="510489"/>
                </a:lnTo>
                <a:lnTo>
                  <a:pt x="936575" y="639924"/>
                </a:lnTo>
                <a:lnTo>
                  <a:pt x="929011" y="770266"/>
                </a:lnTo>
                <a:lnTo>
                  <a:pt x="845028" y="772378"/>
                </a:lnTo>
                <a:lnTo>
                  <a:pt x="847125" y="736137"/>
                </a:lnTo>
                <a:lnTo>
                  <a:pt x="837908" y="736225"/>
                </a:lnTo>
                <a:lnTo>
                  <a:pt x="838378" y="655556"/>
                </a:lnTo>
                <a:lnTo>
                  <a:pt x="762174" y="655018"/>
                </a:lnTo>
                <a:lnTo>
                  <a:pt x="761643" y="728553"/>
                </a:lnTo>
                <a:lnTo>
                  <a:pt x="723534" y="728278"/>
                </a:lnTo>
                <a:lnTo>
                  <a:pt x="723265" y="765035"/>
                </a:lnTo>
                <a:lnTo>
                  <a:pt x="608924" y="764188"/>
                </a:lnTo>
                <a:lnTo>
                  <a:pt x="609200" y="727431"/>
                </a:lnTo>
                <a:lnTo>
                  <a:pt x="571085" y="727141"/>
                </a:lnTo>
                <a:lnTo>
                  <a:pt x="571642" y="653606"/>
                </a:lnTo>
                <a:lnTo>
                  <a:pt x="533540" y="653317"/>
                </a:lnTo>
                <a:lnTo>
                  <a:pt x="533822" y="616560"/>
                </a:lnTo>
                <a:lnTo>
                  <a:pt x="229005" y="614119"/>
                </a:lnTo>
                <a:lnTo>
                  <a:pt x="227781" y="761169"/>
                </a:lnTo>
                <a:lnTo>
                  <a:pt x="113441" y="760208"/>
                </a:lnTo>
                <a:lnTo>
                  <a:pt x="114691" y="613158"/>
                </a:lnTo>
                <a:lnTo>
                  <a:pt x="385" y="612169"/>
                </a:lnTo>
                <a:lnTo>
                  <a:pt x="2321" y="391584"/>
                </a:lnTo>
                <a:lnTo>
                  <a:pt x="725934" y="397393"/>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191" name="Freeform: Shape 190">
            <a:extLst>
              <a:ext uri="{FF2B5EF4-FFF2-40B4-BE49-F238E27FC236}">
                <a16:creationId xmlns:a16="http://schemas.microsoft.com/office/drawing/2014/main" id="{0A922256-05B3-3B14-F535-3084C3C00740}"/>
              </a:ext>
            </a:extLst>
          </p:cNvPr>
          <p:cNvSpPr/>
          <p:nvPr/>
        </p:nvSpPr>
        <p:spPr>
          <a:xfrm>
            <a:off x="13455967" y="5132941"/>
            <a:ext cx="320792" cy="266507"/>
          </a:xfrm>
          <a:custGeom>
            <a:avLst/>
            <a:gdLst>
              <a:gd name="connsiteX0" fmla="*/ 129046 w 160396"/>
              <a:gd name="connsiteY0" fmla="*/ 64235 h 133253"/>
              <a:gd name="connsiteX1" fmla="*/ 95966 w 160396"/>
              <a:gd name="connsiteY1" fmla="*/ 64780 h 133253"/>
              <a:gd name="connsiteX2" fmla="*/ 95832 w 160396"/>
              <a:gd name="connsiteY2" fmla="*/ 98955 h 133253"/>
              <a:gd name="connsiteX3" fmla="*/ 63693 w 160396"/>
              <a:gd name="connsiteY3" fmla="*/ 99063 h 133253"/>
              <a:gd name="connsiteX4" fmla="*/ 63559 w 160396"/>
              <a:gd name="connsiteY4" fmla="*/ 133622 h 133253"/>
              <a:gd name="connsiteX5" fmla="*/ 385 w 160396"/>
              <a:gd name="connsiteY5" fmla="*/ 133622 h 133253"/>
              <a:gd name="connsiteX6" fmla="*/ 1184 w 160396"/>
              <a:gd name="connsiteY6" fmla="*/ 368 h 133253"/>
              <a:gd name="connsiteX7" fmla="*/ 128777 w 160396"/>
              <a:gd name="connsiteY7" fmla="*/ 1088 h 133253"/>
              <a:gd name="connsiteX8" fmla="*/ 160781 w 160396"/>
              <a:gd name="connsiteY8" fmla="*/ 530 h 133253"/>
              <a:gd name="connsiteX9" fmla="*/ 160714 w 160396"/>
              <a:gd name="connsiteY9" fmla="*/ 31888 h 133253"/>
              <a:gd name="connsiteX10" fmla="*/ 160714 w 160396"/>
              <a:gd name="connsiteY10" fmla="*/ 63711 h 133253"/>
              <a:gd name="connsiteX11" fmla="*/ 129046 w 160396"/>
              <a:gd name="connsiteY11" fmla="*/ 64235 h 13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0396" h="133253">
                <a:moveTo>
                  <a:pt x="129046" y="64235"/>
                </a:moveTo>
                <a:lnTo>
                  <a:pt x="95966" y="64780"/>
                </a:lnTo>
                <a:lnTo>
                  <a:pt x="95832" y="98955"/>
                </a:lnTo>
                <a:lnTo>
                  <a:pt x="63693" y="99063"/>
                </a:lnTo>
                <a:lnTo>
                  <a:pt x="63559" y="133622"/>
                </a:lnTo>
                <a:lnTo>
                  <a:pt x="385" y="133622"/>
                </a:lnTo>
                <a:lnTo>
                  <a:pt x="1184" y="368"/>
                </a:lnTo>
                <a:lnTo>
                  <a:pt x="128777" y="1088"/>
                </a:lnTo>
                <a:lnTo>
                  <a:pt x="160781" y="530"/>
                </a:lnTo>
                <a:lnTo>
                  <a:pt x="160714" y="31888"/>
                </a:lnTo>
                <a:lnTo>
                  <a:pt x="160714" y="63711"/>
                </a:lnTo>
                <a:lnTo>
                  <a:pt x="129046" y="64235"/>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192" name="Freeform: Shape 191">
            <a:extLst>
              <a:ext uri="{FF2B5EF4-FFF2-40B4-BE49-F238E27FC236}">
                <a16:creationId xmlns:a16="http://schemas.microsoft.com/office/drawing/2014/main" id="{C3177484-AE18-5148-BC45-00F9DC531493}"/>
              </a:ext>
            </a:extLst>
          </p:cNvPr>
          <p:cNvSpPr/>
          <p:nvPr/>
        </p:nvSpPr>
        <p:spPr>
          <a:xfrm>
            <a:off x="14665340" y="5006565"/>
            <a:ext cx="449267" cy="192656"/>
          </a:xfrm>
          <a:custGeom>
            <a:avLst/>
            <a:gdLst>
              <a:gd name="connsiteX0" fmla="*/ 127728 w 224633"/>
              <a:gd name="connsiteY0" fmla="*/ 62904 h 96328"/>
              <a:gd name="connsiteX1" fmla="*/ 127795 w 224633"/>
              <a:gd name="connsiteY1" fmla="*/ 96407 h 96328"/>
              <a:gd name="connsiteX2" fmla="*/ 34608 w 224633"/>
              <a:gd name="connsiteY2" fmla="*/ 96280 h 96328"/>
              <a:gd name="connsiteX3" fmla="*/ 519 w 224633"/>
              <a:gd name="connsiteY3" fmla="*/ 96696 h 96328"/>
              <a:gd name="connsiteX4" fmla="*/ 385 w 224633"/>
              <a:gd name="connsiteY4" fmla="*/ 368 h 96328"/>
              <a:gd name="connsiteX5" fmla="*/ 31851 w 224633"/>
              <a:gd name="connsiteY5" fmla="*/ 388 h 96328"/>
              <a:gd name="connsiteX6" fmla="*/ 127728 w 224633"/>
              <a:gd name="connsiteY6" fmla="*/ 422 h 96328"/>
              <a:gd name="connsiteX7" fmla="*/ 127795 w 224633"/>
              <a:gd name="connsiteY7" fmla="*/ 32567 h 96328"/>
              <a:gd name="connsiteX8" fmla="*/ 225018 w 224633"/>
              <a:gd name="connsiteY8" fmla="*/ 32608 h 96328"/>
              <a:gd name="connsiteX9" fmla="*/ 224883 w 224633"/>
              <a:gd name="connsiteY9" fmla="*/ 62877 h 96328"/>
              <a:gd name="connsiteX10" fmla="*/ 127728 w 224633"/>
              <a:gd name="connsiteY10" fmla="*/ 62904 h 96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4633" h="96328">
                <a:moveTo>
                  <a:pt x="127728" y="62904"/>
                </a:moveTo>
                <a:lnTo>
                  <a:pt x="127795" y="96407"/>
                </a:lnTo>
                <a:lnTo>
                  <a:pt x="34608" y="96280"/>
                </a:lnTo>
                <a:lnTo>
                  <a:pt x="519" y="96696"/>
                </a:lnTo>
                <a:lnTo>
                  <a:pt x="385" y="368"/>
                </a:lnTo>
                <a:lnTo>
                  <a:pt x="31851" y="388"/>
                </a:lnTo>
                <a:lnTo>
                  <a:pt x="127728" y="422"/>
                </a:lnTo>
                <a:lnTo>
                  <a:pt x="127795" y="32567"/>
                </a:lnTo>
                <a:lnTo>
                  <a:pt x="225018" y="32608"/>
                </a:lnTo>
                <a:lnTo>
                  <a:pt x="224883" y="62877"/>
                </a:lnTo>
                <a:lnTo>
                  <a:pt x="127728" y="62904"/>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193" name="Freeform: Shape 192">
            <a:extLst>
              <a:ext uri="{FF2B5EF4-FFF2-40B4-BE49-F238E27FC236}">
                <a16:creationId xmlns:a16="http://schemas.microsoft.com/office/drawing/2014/main" id="{5A7C6A1D-F17A-37F7-CA85-15EBE7F3FF1A}"/>
              </a:ext>
            </a:extLst>
          </p:cNvPr>
          <p:cNvSpPr/>
          <p:nvPr/>
        </p:nvSpPr>
        <p:spPr>
          <a:xfrm>
            <a:off x="14858035" y="5215508"/>
            <a:ext cx="47333" cy="49875"/>
          </a:xfrm>
          <a:custGeom>
            <a:avLst/>
            <a:gdLst>
              <a:gd name="connsiteX0" fmla="*/ 1124 w 23666"/>
              <a:gd name="connsiteY0" fmla="*/ 2432 h 24937"/>
              <a:gd name="connsiteX1" fmla="*/ 2872 w 23666"/>
              <a:gd name="connsiteY1" fmla="*/ 3468 h 24937"/>
              <a:gd name="connsiteX2" fmla="*/ 4015 w 23666"/>
              <a:gd name="connsiteY2" fmla="*/ 1955 h 24937"/>
              <a:gd name="connsiteX3" fmla="*/ 4149 w 23666"/>
              <a:gd name="connsiteY3" fmla="*/ 765 h 24937"/>
              <a:gd name="connsiteX4" fmla="*/ 4620 w 23666"/>
              <a:gd name="connsiteY4" fmla="*/ 530 h 24937"/>
              <a:gd name="connsiteX5" fmla="*/ 8856 w 23666"/>
              <a:gd name="connsiteY5" fmla="*/ 2432 h 24937"/>
              <a:gd name="connsiteX6" fmla="*/ 11680 w 23666"/>
              <a:gd name="connsiteY6" fmla="*/ 4577 h 24937"/>
              <a:gd name="connsiteX7" fmla="*/ 13361 w 23666"/>
              <a:gd name="connsiteY7" fmla="*/ 8705 h 24937"/>
              <a:gd name="connsiteX8" fmla="*/ 15042 w 23666"/>
              <a:gd name="connsiteY8" fmla="*/ 10534 h 24937"/>
              <a:gd name="connsiteX9" fmla="*/ 15243 w 23666"/>
              <a:gd name="connsiteY9" fmla="*/ 11644 h 24937"/>
              <a:gd name="connsiteX10" fmla="*/ 13832 w 23666"/>
              <a:gd name="connsiteY10" fmla="*/ 11086 h 24937"/>
              <a:gd name="connsiteX11" fmla="*/ 12016 w 23666"/>
              <a:gd name="connsiteY11" fmla="*/ 10608 h 24937"/>
              <a:gd name="connsiteX12" fmla="*/ 13428 w 23666"/>
              <a:gd name="connsiteY12" fmla="*/ 12598 h 24937"/>
              <a:gd name="connsiteX13" fmla="*/ 16386 w 23666"/>
              <a:gd name="connsiteY13" fmla="*/ 14185 h 24937"/>
              <a:gd name="connsiteX14" fmla="*/ 18470 w 23666"/>
              <a:gd name="connsiteY14" fmla="*/ 16881 h 24937"/>
              <a:gd name="connsiteX15" fmla="*/ 20017 w 23666"/>
              <a:gd name="connsiteY15" fmla="*/ 18791 h 24937"/>
              <a:gd name="connsiteX16" fmla="*/ 18605 w 23666"/>
              <a:gd name="connsiteY16" fmla="*/ 19187 h 24937"/>
              <a:gd name="connsiteX17" fmla="*/ 19412 w 23666"/>
              <a:gd name="connsiteY17" fmla="*/ 19981 h 24937"/>
              <a:gd name="connsiteX18" fmla="*/ 22975 w 23666"/>
              <a:gd name="connsiteY18" fmla="*/ 20855 h 24937"/>
              <a:gd name="connsiteX19" fmla="*/ 23513 w 23666"/>
              <a:gd name="connsiteY19" fmla="*/ 21884 h 24937"/>
              <a:gd name="connsiteX20" fmla="*/ 24051 w 23666"/>
              <a:gd name="connsiteY20" fmla="*/ 21648 h 24937"/>
              <a:gd name="connsiteX21" fmla="*/ 23917 w 23666"/>
              <a:gd name="connsiteY21" fmla="*/ 22986 h 24937"/>
              <a:gd name="connsiteX22" fmla="*/ 8049 w 23666"/>
              <a:gd name="connsiteY22" fmla="*/ 23396 h 24937"/>
              <a:gd name="connsiteX23" fmla="*/ 4956 w 23666"/>
              <a:gd name="connsiteY23" fmla="*/ 23558 h 24937"/>
              <a:gd name="connsiteX24" fmla="*/ 2402 w 23666"/>
              <a:gd name="connsiteY24" fmla="*/ 25306 h 24937"/>
              <a:gd name="connsiteX25" fmla="*/ 586 w 23666"/>
              <a:gd name="connsiteY25" fmla="*/ 25279 h 24937"/>
              <a:gd name="connsiteX26" fmla="*/ 385 w 23666"/>
              <a:gd name="connsiteY26" fmla="*/ 368 h 24937"/>
              <a:gd name="connsiteX27" fmla="*/ 1124 w 23666"/>
              <a:gd name="connsiteY27" fmla="*/ 2432 h 24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3666" h="24937">
                <a:moveTo>
                  <a:pt x="1124" y="2432"/>
                </a:moveTo>
                <a:lnTo>
                  <a:pt x="2872" y="3468"/>
                </a:lnTo>
                <a:lnTo>
                  <a:pt x="4015" y="1955"/>
                </a:lnTo>
                <a:lnTo>
                  <a:pt x="4149" y="765"/>
                </a:lnTo>
                <a:lnTo>
                  <a:pt x="4620" y="530"/>
                </a:lnTo>
                <a:lnTo>
                  <a:pt x="8856" y="2432"/>
                </a:lnTo>
                <a:lnTo>
                  <a:pt x="11680" y="4577"/>
                </a:lnTo>
                <a:lnTo>
                  <a:pt x="13361" y="8705"/>
                </a:lnTo>
                <a:lnTo>
                  <a:pt x="15042" y="10534"/>
                </a:lnTo>
                <a:lnTo>
                  <a:pt x="15243" y="11644"/>
                </a:lnTo>
                <a:lnTo>
                  <a:pt x="13832" y="11086"/>
                </a:lnTo>
                <a:lnTo>
                  <a:pt x="12016" y="10608"/>
                </a:lnTo>
                <a:lnTo>
                  <a:pt x="13428" y="12598"/>
                </a:lnTo>
                <a:lnTo>
                  <a:pt x="16386" y="14185"/>
                </a:lnTo>
                <a:lnTo>
                  <a:pt x="18470" y="16881"/>
                </a:lnTo>
                <a:lnTo>
                  <a:pt x="20017" y="18791"/>
                </a:lnTo>
                <a:lnTo>
                  <a:pt x="18605" y="19187"/>
                </a:lnTo>
                <a:lnTo>
                  <a:pt x="19412" y="19981"/>
                </a:lnTo>
                <a:lnTo>
                  <a:pt x="22975" y="20855"/>
                </a:lnTo>
                <a:lnTo>
                  <a:pt x="23513" y="21884"/>
                </a:lnTo>
                <a:lnTo>
                  <a:pt x="24051" y="21648"/>
                </a:lnTo>
                <a:lnTo>
                  <a:pt x="23917" y="22986"/>
                </a:lnTo>
                <a:lnTo>
                  <a:pt x="8049" y="23396"/>
                </a:lnTo>
                <a:lnTo>
                  <a:pt x="4956" y="23558"/>
                </a:lnTo>
                <a:lnTo>
                  <a:pt x="2402" y="25306"/>
                </a:lnTo>
                <a:lnTo>
                  <a:pt x="586" y="25279"/>
                </a:lnTo>
                <a:lnTo>
                  <a:pt x="385" y="368"/>
                </a:lnTo>
                <a:lnTo>
                  <a:pt x="1124" y="2432"/>
                </a:lnTo>
              </a:path>
            </a:pathLst>
          </a:custGeom>
          <a:noFill/>
          <a:ln w="6826" cap="sq">
            <a:solidFill>
              <a:srgbClr val="232323"/>
            </a:solidFill>
            <a:prstDash val="solid"/>
            <a:bevel/>
          </a:ln>
        </p:spPr>
        <p:txBody>
          <a:bodyPr rtlCol="0" anchor="ctr"/>
          <a:lstStyle/>
          <a:p>
            <a:endParaRPr lang="en-CA" sz="3600"/>
          </a:p>
        </p:txBody>
      </p:sp>
      <p:grpSp>
        <p:nvGrpSpPr>
          <p:cNvPr id="194" name="Graphic 2">
            <a:extLst>
              <a:ext uri="{FF2B5EF4-FFF2-40B4-BE49-F238E27FC236}">
                <a16:creationId xmlns:a16="http://schemas.microsoft.com/office/drawing/2014/main" id="{A649B499-B8EE-4462-5877-C2E60CCB27B2}"/>
              </a:ext>
            </a:extLst>
          </p:cNvPr>
          <p:cNvGrpSpPr/>
          <p:nvPr/>
        </p:nvGrpSpPr>
        <p:grpSpPr>
          <a:xfrm>
            <a:off x="13776090" y="5068232"/>
            <a:ext cx="889523" cy="261920"/>
            <a:chOff x="7149487" y="1767699"/>
            <a:chExt cx="444760" cy="130960"/>
          </a:xfrm>
          <a:solidFill>
            <a:schemeClr val="bg1">
              <a:lumMod val="85000"/>
            </a:schemeClr>
          </a:solidFill>
        </p:grpSpPr>
        <p:sp>
          <p:nvSpPr>
            <p:cNvPr id="195" name="Freeform: Shape 194">
              <a:extLst>
                <a:ext uri="{FF2B5EF4-FFF2-40B4-BE49-F238E27FC236}">
                  <a16:creationId xmlns:a16="http://schemas.microsoft.com/office/drawing/2014/main" id="{2A343DBE-FCA0-F853-C087-7C6904B3A321}"/>
                </a:ext>
              </a:extLst>
            </p:cNvPr>
            <p:cNvSpPr/>
            <p:nvPr/>
          </p:nvSpPr>
          <p:spPr>
            <a:xfrm>
              <a:off x="7149487" y="1767699"/>
              <a:ext cx="188393" cy="130960"/>
            </a:xfrm>
            <a:custGeom>
              <a:avLst/>
              <a:gdLst>
                <a:gd name="connsiteX0" fmla="*/ 188711 w 188393"/>
                <a:gd name="connsiteY0" fmla="*/ 40024 h 130960"/>
                <a:gd name="connsiteX1" fmla="*/ 188375 w 188393"/>
                <a:gd name="connsiteY1" fmla="*/ 102667 h 130960"/>
                <a:gd name="connsiteX2" fmla="*/ 183332 w 188393"/>
                <a:gd name="connsiteY2" fmla="*/ 102842 h 130960"/>
                <a:gd name="connsiteX3" fmla="*/ 156303 w 188393"/>
                <a:gd name="connsiteY3" fmla="*/ 104287 h 130960"/>
                <a:gd name="connsiteX4" fmla="*/ 92497 w 188393"/>
                <a:gd name="connsiteY4" fmla="*/ 100629 h 130960"/>
                <a:gd name="connsiteX5" fmla="*/ 60829 w 188393"/>
                <a:gd name="connsiteY5" fmla="*/ 100394 h 130960"/>
                <a:gd name="connsiteX6" fmla="*/ 60829 w 188393"/>
                <a:gd name="connsiteY6" fmla="*/ 131329 h 130960"/>
                <a:gd name="connsiteX7" fmla="*/ 30304 w 188393"/>
                <a:gd name="connsiteY7" fmla="*/ 130072 h 130960"/>
                <a:gd name="connsiteX8" fmla="*/ 30506 w 188393"/>
                <a:gd name="connsiteY8" fmla="*/ 95560 h 130960"/>
                <a:gd name="connsiteX9" fmla="*/ 654 w 188393"/>
                <a:gd name="connsiteY9" fmla="*/ 96064 h 130960"/>
                <a:gd name="connsiteX10" fmla="*/ 654 w 188393"/>
                <a:gd name="connsiteY10" fmla="*/ 64242 h 130960"/>
                <a:gd name="connsiteX11" fmla="*/ 721 w 188393"/>
                <a:gd name="connsiteY11" fmla="*/ 32883 h 130960"/>
                <a:gd name="connsiteX12" fmla="*/ 385 w 188393"/>
                <a:gd name="connsiteY12" fmla="*/ 368 h 130960"/>
                <a:gd name="connsiteX13" fmla="*/ 31044 w 188393"/>
                <a:gd name="connsiteY13" fmla="*/ 725 h 130960"/>
                <a:gd name="connsiteX14" fmla="*/ 63720 w 188393"/>
                <a:gd name="connsiteY14" fmla="*/ 590 h 130960"/>
                <a:gd name="connsiteX15" fmla="*/ 94918 w 188393"/>
                <a:gd name="connsiteY15" fmla="*/ 604 h 130960"/>
                <a:gd name="connsiteX16" fmla="*/ 94783 w 188393"/>
                <a:gd name="connsiteY16" fmla="*/ 31317 h 130960"/>
                <a:gd name="connsiteX17" fmla="*/ 127325 w 188393"/>
                <a:gd name="connsiteY17" fmla="*/ 31364 h 130960"/>
                <a:gd name="connsiteX18" fmla="*/ 158657 w 188393"/>
                <a:gd name="connsiteY18" fmla="*/ 31370 h 130960"/>
                <a:gd name="connsiteX19" fmla="*/ 188778 w 188393"/>
                <a:gd name="connsiteY19" fmla="*/ 31384 h 130960"/>
                <a:gd name="connsiteX20" fmla="*/ 188711 w 188393"/>
                <a:gd name="connsiteY20" fmla="*/ 40024 h 130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88393" h="130960">
                  <a:moveTo>
                    <a:pt x="188711" y="40024"/>
                  </a:moveTo>
                  <a:lnTo>
                    <a:pt x="188375" y="102667"/>
                  </a:lnTo>
                  <a:lnTo>
                    <a:pt x="183332" y="102842"/>
                  </a:lnTo>
                  <a:lnTo>
                    <a:pt x="156303" y="104287"/>
                  </a:lnTo>
                  <a:lnTo>
                    <a:pt x="92497" y="100629"/>
                  </a:lnTo>
                  <a:lnTo>
                    <a:pt x="60829" y="100394"/>
                  </a:lnTo>
                  <a:lnTo>
                    <a:pt x="60829" y="131329"/>
                  </a:lnTo>
                  <a:lnTo>
                    <a:pt x="30304" y="130072"/>
                  </a:lnTo>
                  <a:lnTo>
                    <a:pt x="30506" y="95560"/>
                  </a:lnTo>
                  <a:lnTo>
                    <a:pt x="654" y="96064"/>
                  </a:lnTo>
                  <a:lnTo>
                    <a:pt x="654" y="64242"/>
                  </a:lnTo>
                  <a:lnTo>
                    <a:pt x="721" y="32883"/>
                  </a:lnTo>
                  <a:lnTo>
                    <a:pt x="385" y="368"/>
                  </a:lnTo>
                  <a:lnTo>
                    <a:pt x="31044" y="725"/>
                  </a:lnTo>
                  <a:lnTo>
                    <a:pt x="63720" y="590"/>
                  </a:lnTo>
                  <a:lnTo>
                    <a:pt x="94918" y="604"/>
                  </a:lnTo>
                  <a:lnTo>
                    <a:pt x="94783" y="31317"/>
                  </a:lnTo>
                  <a:lnTo>
                    <a:pt x="127325" y="31364"/>
                  </a:lnTo>
                  <a:lnTo>
                    <a:pt x="158657" y="31370"/>
                  </a:lnTo>
                  <a:lnTo>
                    <a:pt x="188778" y="31384"/>
                  </a:lnTo>
                  <a:lnTo>
                    <a:pt x="188711" y="40024"/>
                  </a:lnTo>
                </a:path>
              </a:pathLst>
            </a:custGeom>
            <a:grpFill/>
            <a:ln w="6826" cap="sq">
              <a:solidFill>
                <a:srgbClr val="011E41"/>
              </a:solidFill>
              <a:prstDash val="solid"/>
              <a:bevel/>
            </a:ln>
          </p:spPr>
          <p:txBody>
            <a:bodyPr rtlCol="0" anchor="ctr"/>
            <a:lstStyle/>
            <a:p>
              <a:endParaRPr lang="en-CA" sz="3600"/>
            </a:p>
          </p:txBody>
        </p:sp>
        <p:sp>
          <p:nvSpPr>
            <p:cNvPr id="196" name="Freeform: Shape 195">
              <a:extLst>
                <a:ext uri="{FF2B5EF4-FFF2-40B4-BE49-F238E27FC236}">
                  <a16:creationId xmlns:a16="http://schemas.microsoft.com/office/drawing/2014/main" id="{8551246D-0C48-06E6-E712-15B06305060C}"/>
                </a:ext>
              </a:extLst>
            </p:cNvPr>
            <p:cNvSpPr/>
            <p:nvPr/>
          </p:nvSpPr>
          <p:spPr>
            <a:xfrm>
              <a:off x="7433623" y="1800349"/>
              <a:ext cx="160624" cy="69286"/>
            </a:xfrm>
            <a:custGeom>
              <a:avLst/>
              <a:gdLst>
                <a:gd name="connsiteX0" fmla="*/ 32523 w 160624"/>
                <a:gd name="connsiteY0" fmla="*/ 3017 h 69286"/>
                <a:gd name="connsiteX1" fmla="*/ 32590 w 160624"/>
                <a:gd name="connsiteY1" fmla="*/ 368 h 69286"/>
                <a:gd name="connsiteX2" fmla="*/ 65334 w 160624"/>
                <a:gd name="connsiteY2" fmla="*/ 368 h 69286"/>
                <a:gd name="connsiteX3" fmla="*/ 97136 w 160624"/>
                <a:gd name="connsiteY3" fmla="*/ 368 h 69286"/>
                <a:gd name="connsiteX4" fmla="*/ 128871 w 160624"/>
                <a:gd name="connsiteY4" fmla="*/ 510 h 69286"/>
                <a:gd name="connsiteX5" fmla="*/ 130619 w 160624"/>
                <a:gd name="connsiteY5" fmla="*/ 483 h 69286"/>
                <a:gd name="connsiteX6" fmla="*/ 130619 w 160624"/>
                <a:gd name="connsiteY6" fmla="*/ 489 h 69286"/>
                <a:gd name="connsiteX7" fmla="*/ 160942 w 160624"/>
                <a:gd name="connsiteY7" fmla="*/ 617 h 69286"/>
                <a:gd name="connsiteX8" fmla="*/ 161009 w 160624"/>
                <a:gd name="connsiteY8" fmla="*/ 33213 h 69286"/>
                <a:gd name="connsiteX9" fmla="*/ 130014 w 160624"/>
                <a:gd name="connsiteY9" fmla="*/ 33220 h 69286"/>
                <a:gd name="connsiteX10" fmla="*/ 129678 w 160624"/>
                <a:gd name="connsiteY10" fmla="*/ 63879 h 69286"/>
                <a:gd name="connsiteX11" fmla="*/ 65804 w 160624"/>
                <a:gd name="connsiteY11" fmla="*/ 63839 h 69286"/>
                <a:gd name="connsiteX12" fmla="*/ 65737 w 160624"/>
                <a:gd name="connsiteY12" fmla="*/ 69533 h 69286"/>
                <a:gd name="connsiteX13" fmla="*/ 53837 w 160624"/>
                <a:gd name="connsiteY13" fmla="*/ 69654 h 69286"/>
                <a:gd name="connsiteX14" fmla="*/ 53971 w 160624"/>
                <a:gd name="connsiteY14" fmla="*/ 64968 h 69286"/>
                <a:gd name="connsiteX15" fmla="*/ 53837 w 160624"/>
                <a:gd name="connsiteY15" fmla="*/ 56920 h 69286"/>
                <a:gd name="connsiteX16" fmla="*/ 33935 w 160624"/>
                <a:gd name="connsiteY16" fmla="*/ 56987 h 69286"/>
                <a:gd name="connsiteX17" fmla="*/ 721 w 160624"/>
                <a:gd name="connsiteY17" fmla="*/ 61109 h 69286"/>
                <a:gd name="connsiteX18" fmla="*/ 385 w 160624"/>
                <a:gd name="connsiteY18" fmla="*/ 4120 h 69286"/>
                <a:gd name="connsiteX19" fmla="*/ 32523 w 160624"/>
                <a:gd name="connsiteY19" fmla="*/ 3017 h 69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60624" h="69286">
                  <a:moveTo>
                    <a:pt x="32523" y="3017"/>
                  </a:moveTo>
                  <a:lnTo>
                    <a:pt x="32590" y="368"/>
                  </a:lnTo>
                  <a:lnTo>
                    <a:pt x="65334" y="368"/>
                  </a:lnTo>
                  <a:lnTo>
                    <a:pt x="97136" y="368"/>
                  </a:lnTo>
                  <a:lnTo>
                    <a:pt x="128871" y="510"/>
                  </a:lnTo>
                  <a:lnTo>
                    <a:pt x="130619" y="483"/>
                  </a:lnTo>
                  <a:lnTo>
                    <a:pt x="130619" y="489"/>
                  </a:lnTo>
                  <a:lnTo>
                    <a:pt x="160942" y="617"/>
                  </a:lnTo>
                  <a:lnTo>
                    <a:pt x="161009" y="33213"/>
                  </a:lnTo>
                  <a:lnTo>
                    <a:pt x="130014" y="33220"/>
                  </a:lnTo>
                  <a:lnTo>
                    <a:pt x="129678" y="63879"/>
                  </a:lnTo>
                  <a:lnTo>
                    <a:pt x="65804" y="63839"/>
                  </a:lnTo>
                  <a:lnTo>
                    <a:pt x="65737" y="69533"/>
                  </a:lnTo>
                  <a:lnTo>
                    <a:pt x="53837" y="69654"/>
                  </a:lnTo>
                  <a:lnTo>
                    <a:pt x="53971" y="64968"/>
                  </a:lnTo>
                  <a:lnTo>
                    <a:pt x="53837" y="56920"/>
                  </a:lnTo>
                  <a:lnTo>
                    <a:pt x="33935" y="56987"/>
                  </a:lnTo>
                  <a:lnTo>
                    <a:pt x="721" y="61109"/>
                  </a:lnTo>
                  <a:lnTo>
                    <a:pt x="385" y="4120"/>
                  </a:lnTo>
                  <a:lnTo>
                    <a:pt x="32523" y="3017"/>
                  </a:lnTo>
                </a:path>
              </a:pathLst>
            </a:custGeom>
            <a:grpFill/>
            <a:ln w="6826" cap="sq">
              <a:solidFill>
                <a:srgbClr val="011E41"/>
              </a:solidFill>
              <a:prstDash val="solid"/>
              <a:bevel/>
            </a:ln>
          </p:spPr>
          <p:txBody>
            <a:bodyPr rtlCol="0" anchor="ctr"/>
            <a:lstStyle/>
            <a:p>
              <a:endParaRPr lang="en-CA" sz="3600"/>
            </a:p>
          </p:txBody>
        </p:sp>
      </p:grpSp>
      <p:sp>
        <p:nvSpPr>
          <p:cNvPr id="197" name="Freeform: Shape 196">
            <a:extLst>
              <a:ext uri="{FF2B5EF4-FFF2-40B4-BE49-F238E27FC236}">
                <a16:creationId xmlns:a16="http://schemas.microsoft.com/office/drawing/2014/main" id="{15E1118A-CD73-FCA7-04FB-A5C0552D6484}"/>
              </a:ext>
            </a:extLst>
          </p:cNvPr>
          <p:cNvSpPr/>
          <p:nvPr/>
        </p:nvSpPr>
        <p:spPr>
          <a:xfrm>
            <a:off x="14152739" y="5018493"/>
            <a:ext cx="256837" cy="129051"/>
          </a:xfrm>
          <a:custGeom>
            <a:avLst/>
            <a:gdLst>
              <a:gd name="connsiteX0" fmla="*/ 33598 w 128419"/>
              <a:gd name="connsiteY0" fmla="*/ 1047 h 64525"/>
              <a:gd name="connsiteX1" fmla="*/ 128804 w 128419"/>
              <a:gd name="connsiteY1" fmla="*/ 375 h 64525"/>
              <a:gd name="connsiteX2" fmla="*/ 128333 w 128419"/>
              <a:gd name="connsiteY2" fmla="*/ 60537 h 64525"/>
              <a:gd name="connsiteX3" fmla="*/ 86983 w 128419"/>
              <a:gd name="connsiteY3" fmla="*/ 61889 h 64525"/>
              <a:gd name="connsiteX4" fmla="*/ 86983 w 128419"/>
              <a:gd name="connsiteY4" fmla="*/ 56732 h 64525"/>
              <a:gd name="connsiteX5" fmla="*/ 61569 w 128419"/>
              <a:gd name="connsiteY5" fmla="*/ 56732 h 64525"/>
              <a:gd name="connsiteX6" fmla="*/ 61569 w 128419"/>
              <a:gd name="connsiteY6" fmla="*/ 62769 h 64525"/>
              <a:gd name="connsiteX7" fmla="*/ 385 w 128419"/>
              <a:gd name="connsiteY7" fmla="*/ 64894 h 64525"/>
              <a:gd name="connsiteX8" fmla="*/ 721 w 128419"/>
              <a:gd name="connsiteY8" fmla="*/ 368 h 64525"/>
              <a:gd name="connsiteX9" fmla="*/ 33598 w 128419"/>
              <a:gd name="connsiteY9" fmla="*/ 1047 h 6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8419" h="64525">
                <a:moveTo>
                  <a:pt x="33598" y="1047"/>
                </a:moveTo>
                <a:lnTo>
                  <a:pt x="128804" y="375"/>
                </a:lnTo>
                <a:lnTo>
                  <a:pt x="128333" y="60537"/>
                </a:lnTo>
                <a:lnTo>
                  <a:pt x="86983" y="61889"/>
                </a:lnTo>
                <a:lnTo>
                  <a:pt x="86983" y="56732"/>
                </a:lnTo>
                <a:lnTo>
                  <a:pt x="61569" y="56732"/>
                </a:lnTo>
                <a:lnTo>
                  <a:pt x="61569" y="62769"/>
                </a:lnTo>
                <a:lnTo>
                  <a:pt x="385" y="64894"/>
                </a:lnTo>
                <a:lnTo>
                  <a:pt x="721" y="368"/>
                </a:lnTo>
                <a:lnTo>
                  <a:pt x="33598" y="1047"/>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198" name="Freeform: Shape 197">
            <a:extLst>
              <a:ext uri="{FF2B5EF4-FFF2-40B4-BE49-F238E27FC236}">
                <a16:creationId xmlns:a16="http://schemas.microsoft.com/office/drawing/2014/main" id="{7F1C26A4-7B95-692C-6589-F213A11352AF}"/>
              </a:ext>
            </a:extLst>
          </p:cNvPr>
          <p:cNvSpPr/>
          <p:nvPr/>
        </p:nvSpPr>
        <p:spPr>
          <a:xfrm>
            <a:off x="14152067" y="5141039"/>
            <a:ext cx="192965" cy="131795"/>
          </a:xfrm>
          <a:custGeom>
            <a:avLst/>
            <a:gdLst>
              <a:gd name="connsiteX0" fmla="*/ 61905 w 96482"/>
              <a:gd name="connsiteY0" fmla="*/ 1498 h 65897"/>
              <a:gd name="connsiteX1" fmla="*/ 61905 w 96482"/>
              <a:gd name="connsiteY1" fmla="*/ 11341 h 65897"/>
              <a:gd name="connsiteX2" fmla="*/ 87320 w 96482"/>
              <a:gd name="connsiteY2" fmla="*/ 11348 h 65897"/>
              <a:gd name="connsiteX3" fmla="*/ 87320 w 96482"/>
              <a:gd name="connsiteY3" fmla="*/ 624 h 65897"/>
              <a:gd name="connsiteX4" fmla="*/ 96531 w 96482"/>
              <a:gd name="connsiteY4" fmla="*/ 368 h 65897"/>
              <a:gd name="connsiteX5" fmla="*/ 96867 w 96482"/>
              <a:gd name="connsiteY5" fmla="*/ 57357 h 65897"/>
              <a:gd name="connsiteX6" fmla="*/ 96195 w 96482"/>
              <a:gd name="connsiteY6" fmla="*/ 57431 h 65897"/>
              <a:gd name="connsiteX7" fmla="*/ 91219 w 96482"/>
              <a:gd name="connsiteY7" fmla="*/ 57223 h 65897"/>
              <a:gd name="connsiteX8" fmla="*/ 86647 w 96482"/>
              <a:gd name="connsiteY8" fmla="*/ 57451 h 65897"/>
              <a:gd name="connsiteX9" fmla="*/ 86580 w 96482"/>
              <a:gd name="connsiteY9" fmla="*/ 63301 h 65897"/>
              <a:gd name="connsiteX10" fmla="*/ 32254 w 96482"/>
              <a:gd name="connsiteY10" fmla="*/ 65170 h 65897"/>
              <a:gd name="connsiteX11" fmla="*/ 385 w 96482"/>
              <a:gd name="connsiteY11" fmla="*/ 66266 h 65897"/>
              <a:gd name="connsiteX12" fmla="*/ 721 w 96482"/>
              <a:gd name="connsiteY12" fmla="*/ 3623 h 65897"/>
              <a:gd name="connsiteX13" fmla="*/ 61905 w 96482"/>
              <a:gd name="connsiteY13" fmla="*/ 1498 h 65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6482" h="65897">
                <a:moveTo>
                  <a:pt x="61905" y="1498"/>
                </a:moveTo>
                <a:lnTo>
                  <a:pt x="61905" y="11341"/>
                </a:lnTo>
                <a:lnTo>
                  <a:pt x="87320" y="11348"/>
                </a:lnTo>
                <a:lnTo>
                  <a:pt x="87320" y="624"/>
                </a:lnTo>
                <a:lnTo>
                  <a:pt x="96531" y="368"/>
                </a:lnTo>
                <a:lnTo>
                  <a:pt x="96867" y="57357"/>
                </a:lnTo>
                <a:lnTo>
                  <a:pt x="96195" y="57431"/>
                </a:lnTo>
                <a:lnTo>
                  <a:pt x="91219" y="57223"/>
                </a:lnTo>
                <a:lnTo>
                  <a:pt x="86647" y="57451"/>
                </a:lnTo>
                <a:lnTo>
                  <a:pt x="86580" y="63301"/>
                </a:lnTo>
                <a:lnTo>
                  <a:pt x="32254" y="65170"/>
                </a:lnTo>
                <a:lnTo>
                  <a:pt x="385" y="66266"/>
                </a:lnTo>
                <a:lnTo>
                  <a:pt x="721" y="3623"/>
                </a:lnTo>
                <a:lnTo>
                  <a:pt x="61905" y="1498"/>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200" name="Freeform: Shape 199">
            <a:extLst>
              <a:ext uri="{FF2B5EF4-FFF2-40B4-BE49-F238E27FC236}">
                <a16:creationId xmlns:a16="http://schemas.microsoft.com/office/drawing/2014/main" id="{36827FF0-9EEF-8B03-A86B-50713A3105EB}"/>
              </a:ext>
            </a:extLst>
          </p:cNvPr>
          <p:cNvSpPr/>
          <p:nvPr/>
        </p:nvSpPr>
        <p:spPr>
          <a:xfrm>
            <a:off x="14275109" y="5131195"/>
            <a:ext cx="50829" cy="12101"/>
          </a:xfrm>
          <a:custGeom>
            <a:avLst/>
            <a:gdLst>
              <a:gd name="connsiteX0" fmla="*/ 25799 w 25414"/>
              <a:gd name="connsiteY0" fmla="*/ 5546 h 6051"/>
              <a:gd name="connsiteX1" fmla="*/ 23984 w 25414"/>
              <a:gd name="connsiteY1" fmla="*/ 5599 h 6051"/>
              <a:gd name="connsiteX2" fmla="*/ 385 w 25414"/>
              <a:gd name="connsiteY2" fmla="*/ 6419 h 6051"/>
              <a:gd name="connsiteX3" fmla="*/ 385 w 25414"/>
              <a:gd name="connsiteY3" fmla="*/ 375 h 6051"/>
              <a:gd name="connsiteX4" fmla="*/ 25799 w 25414"/>
              <a:gd name="connsiteY4" fmla="*/ 368 h 6051"/>
              <a:gd name="connsiteX5" fmla="*/ 25799 w 25414"/>
              <a:gd name="connsiteY5" fmla="*/ 5546 h 6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14" h="6051">
                <a:moveTo>
                  <a:pt x="25799" y="5546"/>
                </a:moveTo>
                <a:lnTo>
                  <a:pt x="23984" y="5599"/>
                </a:lnTo>
                <a:lnTo>
                  <a:pt x="385" y="6419"/>
                </a:lnTo>
                <a:lnTo>
                  <a:pt x="385" y="375"/>
                </a:lnTo>
                <a:lnTo>
                  <a:pt x="25799" y="368"/>
                </a:lnTo>
                <a:lnTo>
                  <a:pt x="25799" y="5546"/>
                </a:lnTo>
              </a:path>
            </a:pathLst>
          </a:custGeom>
          <a:noFill/>
          <a:ln w="6826" cap="sq">
            <a:solidFill>
              <a:srgbClr val="232323"/>
            </a:solidFill>
            <a:prstDash val="solid"/>
            <a:bevel/>
          </a:ln>
        </p:spPr>
        <p:txBody>
          <a:bodyPr rtlCol="0" anchor="ctr"/>
          <a:lstStyle/>
          <a:p>
            <a:endParaRPr lang="en-CA" sz="3600"/>
          </a:p>
        </p:txBody>
      </p:sp>
      <p:sp>
        <p:nvSpPr>
          <p:cNvPr id="202" name="Freeform: Shape 201">
            <a:extLst>
              <a:ext uri="{FF2B5EF4-FFF2-40B4-BE49-F238E27FC236}">
                <a16:creationId xmlns:a16="http://schemas.microsoft.com/office/drawing/2014/main" id="{EBABEE0B-AA33-943B-A39F-3C9BFC639F41}"/>
              </a:ext>
            </a:extLst>
          </p:cNvPr>
          <p:cNvSpPr/>
          <p:nvPr/>
        </p:nvSpPr>
        <p:spPr>
          <a:xfrm>
            <a:off x="14275109" y="5131195"/>
            <a:ext cx="50829" cy="12101"/>
          </a:xfrm>
          <a:custGeom>
            <a:avLst/>
            <a:gdLst>
              <a:gd name="connsiteX0" fmla="*/ 25799 w 25414"/>
              <a:gd name="connsiteY0" fmla="*/ 5546 h 6051"/>
              <a:gd name="connsiteX1" fmla="*/ 23984 w 25414"/>
              <a:gd name="connsiteY1" fmla="*/ 5599 h 6051"/>
              <a:gd name="connsiteX2" fmla="*/ 385 w 25414"/>
              <a:gd name="connsiteY2" fmla="*/ 6419 h 6051"/>
              <a:gd name="connsiteX3" fmla="*/ 385 w 25414"/>
              <a:gd name="connsiteY3" fmla="*/ 375 h 6051"/>
              <a:gd name="connsiteX4" fmla="*/ 25799 w 25414"/>
              <a:gd name="connsiteY4" fmla="*/ 368 h 6051"/>
              <a:gd name="connsiteX5" fmla="*/ 25799 w 25414"/>
              <a:gd name="connsiteY5" fmla="*/ 5546 h 6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14" h="6051">
                <a:moveTo>
                  <a:pt x="25799" y="5546"/>
                </a:moveTo>
                <a:lnTo>
                  <a:pt x="23984" y="5599"/>
                </a:lnTo>
                <a:lnTo>
                  <a:pt x="385" y="6419"/>
                </a:lnTo>
                <a:lnTo>
                  <a:pt x="385" y="375"/>
                </a:lnTo>
                <a:lnTo>
                  <a:pt x="25799" y="368"/>
                </a:lnTo>
                <a:lnTo>
                  <a:pt x="25799" y="5546"/>
                </a:lnTo>
              </a:path>
            </a:pathLst>
          </a:custGeom>
          <a:noFill/>
          <a:ln w="3651" cap="sq">
            <a:solidFill>
              <a:srgbClr val="0A7503"/>
            </a:solidFill>
            <a:prstDash val="solid"/>
            <a:bevel/>
          </a:ln>
        </p:spPr>
        <p:txBody>
          <a:bodyPr rtlCol="0" anchor="ctr"/>
          <a:lstStyle/>
          <a:p>
            <a:endParaRPr lang="en-CA" sz="3600"/>
          </a:p>
        </p:txBody>
      </p:sp>
      <p:sp>
        <p:nvSpPr>
          <p:cNvPr id="203" name="Freeform: Shape 202">
            <a:extLst>
              <a:ext uri="{FF2B5EF4-FFF2-40B4-BE49-F238E27FC236}">
                <a16:creationId xmlns:a16="http://schemas.microsoft.com/office/drawing/2014/main" id="{E607C1FE-7114-36B5-609A-0EBC9C50DD88}"/>
              </a:ext>
            </a:extLst>
          </p:cNvPr>
          <p:cNvSpPr/>
          <p:nvPr/>
        </p:nvSpPr>
        <p:spPr>
          <a:xfrm>
            <a:off x="14275109" y="5141535"/>
            <a:ext cx="50829" cy="21475"/>
          </a:xfrm>
          <a:custGeom>
            <a:avLst/>
            <a:gdLst>
              <a:gd name="connsiteX0" fmla="*/ 385 w 25414"/>
              <a:gd name="connsiteY0" fmla="*/ 11106 h 10737"/>
              <a:gd name="connsiteX1" fmla="*/ 385 w 25414"/>
              <a:gd name="connsiteY1" fmla="*/ 1249 h 10737"/>
              <a:gd name="connsiteX2" fmla="*/ 23984 w 25414"/>
              <a:gd name="connsiteY2" fmla="*/ 429 h 10737"/>
              <a:gd name="connsiteX3" fmla="*/ 25799 w 25414"/>
              <a:gd name="connsiteY3" fmla="*/ 368 h 10737"/>
              <a:gd name="connsiteX4" fmla="*/ 25799 w 25414"/>
              <a:gd name="connsiteY4" fmla="*/ 11106 h 10737"/>
              <a:gd name="connsiteX5" fmla="*/ 385 w 25414"/>
              <a:gd name="connsiteY5" fmla="*/ 11106 h 10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414" h="10737">
                <a:moveTo>
                  <a:pt x="385" y="11106"/>
                </a:moveTo>
                <a:lnTo>
                  <a:pt x="385" y="1249"/>
                </a:lnTo>
                <a:lnTo>
                  <a:pt x="23984" y="429"/>
                </a:lnTo>
                <a:lnTo>
                  <a:pt x="25799" y="368"/>
                </a:lnTo>
                <a:lnTo>
                  <a:pt x="25799" y="11106"/>
                </a:lnTo>
                <a:lnTo>
                  <a:pt x="385" y="11106"/>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204" name="Freeform: Shape 203">
            <a:extLst>
              <a:ext uri="{FF2B5EF4-FFF2-40B4-BE49-F238E27FC236}">
                <a16:creationId xmlns:a16="http://schemas.microsoft.com/office/drawing/2014/main" id="{F197BA8D-A99F-BA8D-B4E6-7830F6E72184}"/>
              </a:ext>
            </a:extLst>
          </p:cNvPr>
          <p:cNvSpPr/>
          <p:nvPr/>
        </p:nvSpPr>
        <p:spPr>
          <a:xfrm>
            <a:off x="10864370" y="4371072"/>
            <a:ext cx="538003" cy="587541"/>
          </a:xfrm>
          <a:custGeom>
            <a:avLst/>
            <a:gdLst>
              <a:gd name="connsiteX0" fmla="*/ 4237 w 269001"/>
              <a:gd name="connsiteY0" fmla="*/ 109861 h 293771"/>
              <a:gd name="connsiteX1" fmla="*/ 42252 w 269001"/>
              <a:gd name="connsiteY1" fmla="*/ 110009 h 293771"/>
              <a:gd name="connsiteX2" fmla="*/ 42030 w 269001"/>
              <a:gd name="connsiteY2" fmla="*/ 101524 h 293771"/>
              <a:gd name="connsiteX3" fmla="*/ 9246 w 269001"/>
              <a:gd name="connsiteY3" fmla="*/ 106486 h 293771"/>
              <a:gd name="connsiteX4" fmla="*/ 6785 w 269001"/>
              <a:gd name="connsiteY4" fmla="*/ 69607 h 293771"/>
              <a:gd name="connsiteX5" fmla="*/ 385 w 269001"/>
              <a:gd name="connsiteY5" fmla="*/ 41039 h 293771"/>
              <a:gd name="connsiteX6" fmla="*/ 106421 w 269001"/>
              <a:gd name="connsiteY6" fmla="*/ 25662 h 293771"/>
              <a:gd name="connsiteX7" fmla="*/ 117677 w 269001"/>
              <a:gd name="connsiteY7" fmla="*/ 21601 h 293771"/>
              <a:gd name="connsiteX8" fmla="*/ 117697 w 269001"/>
              <a:gd name="connsiteY8" fmla="*/ 388 h 293771"/>
              <a:gd name="connsiteX9" fmla="*/ 194036 w 269001"/>
              <a:gd name="connsiteY9" fmla="*/ 368 h 293771"/>
              <a:gd name="connsiteX10" fmla="*/ 193881 w 269001"/>
              <a:gd name="connsiteY10" fmla="*/ 37052 h 293771"/>
              <a:gd name="connsiteX11" fmla="*/ 231775 w 269001"/>
              <a:gd name="connsiteY11" fmla="*/ 37274 h 293771"/>
              <a:gd name="connsiteX12" fmla="*/ 231486 w 269001"/>
              <a:gd name="connsiteY12" fmla="*/ 110728 h 293771"/>
              <a:gd name="connsiteX13" fmla="*/ 269386 w 269001"/>
              <a:gd name="connsiteY13" fmla="*/ 110937 h 293771"/>
              <a:gd name="connsiteX14" fmla="*/ 269104 w 269001"/>
              <a:gd name="connsiteY14" fmla="*/ 184391 h 293771"/>
              <a:gd name="connsiteX15" fmla="*/ 231250 w 269001"/>
              <a:gd name="connsiteY15" fmla="*/ 184338 h 293771"/>
              <a:gd name="connsiteX16" fmla="*/ 224675 w 269001"/>
              <a:gd name="connsiteY16" fmla="*/ 184237 h 293771"/>
              <a:gd name="connsiteX17" fmla="*/ 223848 w 269001"/>
              <a:gd name="connsiteY17" fmla="*/ 198759 h 293771"/>
              <a:gd name="connsiteX18" fmla="*/ 234047 w 269001"/>
              <a:gd name="connsiteY18" fmla="*/ 220053 h 293771"/>
              <a:gd name="connsiteX19" fmla="*/ 209836 w 269001"/>
              <a:gd name="connsiteY19" fmla="*/ 220463 h 293771"/>
              <a:gd name="connsiteX20" fmla="*/ 212250 w 269001"/>
              <a:gd name="connsiteY20" fmla="*/ 249220 h 293771"/>
              <a:gd name="connsiteX21" fmla="*/ 190909 w 269001"/>
              <a:gd name="connsiteY21" fmla="*/ 251438 h 293771"/>
              <a:gd name="connsiteX22" fmla="*/ 153775 w 269001"/>
              <a:gd name="connsiteY22" fmla="*/ 241111 h 293771"/>
              <a:gd name="connsiteX23" fmla="*/ 117314 w 269001"/>
              <a:gd name="connsiteY23" fmla="*/ 253281 h 293771"/>
              <a:gd name="connsiteX24" fmla="*/ 117159 w 269001"/>
              <a:gd name="connsiteY24" fmla="*/ 294140 h 293771"/>
              <a:gd name="connsiteX25" fmla="*/ 79292 w 269001"/>
              <a:gd name="connsiteY25" fmla="*/ 294072 h 293771"/>
              <a:gd name="connsiteX26" fmla="*/ 79440 w 269001"/>
              <a:gd name="connsiteY26" fmla="*/ 257308 h 293771"/>
              <a:gd name="connsiteX27" fmla="*/ 41553 w 269001"/>
              <a:gd name="connsiteY27" fmla="*/ 257160 h 293771"/>
              <a:gd name="connsiteX28" fmla="*/ 41842 w 269001"/>
              <a:gd name="connsiteY28" fmla="*/ 183625 h 293771"/>
              <a:gd name="connsiteX29" fmla="*/ 3961 w 269001"/>
              <a:gd name="connsiteY29" fmla="*/ 183470 h 293771"/>
              <a:gd name="connsiteX30" fmla="*/ 4237 w 269001"/>
              <a:gd name="connsiteY30" fmla="*/ 109861 h 293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69001" h="293771">
                <a:moveTo>
                  <a:pt x="4237" y="109861"/>
                </a:moveTo>
                <a:lnTo>
                  <a:pt x="42252" y="110009"/>
                </a:lnTo>
                <a:lnTo>
                  <a:pt x="42030" y="101524"/>
                </a:lnTo>
                <a:lnTo>
                  <a:pt x="9246" y="106486"/>
                </a:lnTo>
                <a:lnTo>
                  <a:pt x="6785" y="69607"/>
                </a:lnTo>
                <a:lnTo>
                  <a:pt x="385" y="41039"/>
                </a:lnTo>
                <a:lnTo>
                  <a:pt x="106421" y="25662"/>
                </a:lnTo>
                <a:lnTo>
                  <a:pt x="117677" y="21601"/>
                </a:lnTo>
                <a:lnTo>
                  <a:pt x="117697" y="388"/>
                </a:lnTo>
                <a:lnTo>
                  <a:pt x="194036" y="368"/>
                </a:lnTo>
                <a:lnTo>
                  <a:pt x="193881" y="37052"/>
                </a:lnTo>
                <a:lnTo>
                  <a:pt x="231775" y="37274"/>
                </a:lnTo>
                <a:lnTo>
                  <a:pt x="231486" y="110728"/>
                </a:lnTo>
                <a:lnTo>
                  <a:pt x="269386" y="110937"/>
                </a:lnTo>
                <a:lnTo>
                  <a:pt x="269104" y="184391"/>
                </a:lnTo>
                <a:lnTo>
                  <a:pt x="231250" y="184338"/>
                </a:lnTo>
                <a:lnTo>
                  <a:pt x="224675" y="184237"/>
                </a:lnTo>
                <a:lnTo>
                  <a:pt x="223848" y="198759"/>
                </a:lnTo>
                <a:lnTo>
                  <a:pt x="234047" y="220053"/>
                </a:lnTo>
                <a:lnTo>
                  <a:pt x="209836" y="220463"/>
                </a:lnTo>
                <a:lnTo>
                  <a:pt x="212250" y="249220"/>
                </a:lnTo>
                <a:lnTo>
                  <a:pt x="190909" y="251438"/>
                </a:lnTo>
                <a:lnTo>
                  <a:pt x="153775" y="241111"/>
                </a:lnTo>
                <a:lnTo>
                  <a:pt x="117314" y="253281"/>
                </a:lnTo>
                <a:lnTo>
                  <a:pt x="117159" y="294140"/>
                </a:lnTo>
                <a:lnTo>
                  <a:pt x="79292" y="294072"/>
                </a:lnTo>
                <a:lnTo>
                  <a:pt x="79440" y="257308"/>
                </a:lnTo>
                <a:lnTo>
                  <a:pt x="41553" y="257160"/>
                </a:lnTo>
                <a:lnTo>
                  <a:pt x="41842" y="183625"/>
                </a:lnTo>
                <a:lnTo>
                  <a:pt x="3961" y="183470"/>
                </a:lnTo>
                <a:lnTo>
                  <a:pt x="4237" y="109861"/>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grpSp>
        <p:nvGrpSpPr>
          <p:cNvPr id="205" name="Graphic 4">
            <a:extLst>
              <a:ext uri="{FF2B5EF4-FFF2-40B4-BE49-F238E27FC236}">
                <a16:creationId xmlns:a16="http://schemas.microsoft.com/office/drawing/2014/main" id="{DD26D05B-1D75-ECB2-2116-63BB799E5C35}"/>
              </a:ext>
            </a:extLst>
          </p:cNvPr>
          <p:cNvGrpSpPr/>
          <p:nvPr/>
        </p:nvGrpSpPr>
        <p:grpSpPr>
          <a:xfrm>
            <a:off x="8090498" y="5397248"/>
            <a:ext cx="9270781" cy="5845248"/>
            <a:chOff x="3533512" y="1370435"/>
            <a:chExt cx="4635391" cy="2922626"/>
          </a:xfrm>
        </p:grpSpPr>
        <p:sp>
          <p:nvSpPr>
            <p:cNvPr id="206" name="Freeform 7">
              <a:extLst>
                <a:ext uri="{FF2B5EF4-FFF2-40B4-BE49-F238E27FC236}">
                  <a16:creationId xmlns:a16="http://schemas.microsoft.com/office/drawing/2014/main" id="{BBE66000-4D1F-C476-6DF2-014DBADECDAE}"/>
                </a:ext>
              </a:extLst>
            </p:cNvPr>
            <p:cNvSpPr/>
            <p:nvPr/>
          </p:nvSpPr>
          <p:spPr>
            <a:xfrm>
              <a:off x="3533512" y="1372469"/>
              <a:ext cx="4635391" cy="2920592"/>
            </a:xfrm>
            <a:custGeom>
              <a:avLst/>
              <a:gdLst>
                <a:gd name="connsiteX0" fmla="*/ 492519 w 4635391"/>
                <a:gd name="connsiteY0" fmla="*/ 2668178 h 2920592"/>
                <a:gd name="connsiteX1" fmla="*/ 485140 w 4635391"/>
                <a:gd name="connsiteY1" fmla="*/ 2719599 h 2920592"/>
                <a:gd name="connsiteX2" fmla="*/ 490551 w 4635391"/>
                <a:gd name="connsiteY2" fmla="*/ 2770037 h 2920592"/>
                <a:gd name="connsiteX3" fmla="*/ 519411 w 4635391"/>
                <a:gd name="connsiteY3" fmla="*/ 2793316 h 2920592"/>
                <a:gd name="connsiteX4" fmla="*/ 642998 w 4635391"/>
                <a:gd name="connsiteY4" fmla="*/ 2917908 h 2920592"/>
                <a:gd name="connsiteX5" fmla="*/ 715422 w 4635391"/>
                <a:gd name="connsiteY5" fmla="*/ 2916541 h 2920592"/>
                <a:gd name="connsiteX6" fmla="*/ 774072 w 4635391"/>
                <a:gd name="connsiteY6" fmla="*/ 2903372 h 2920592"/>
                <a:gd name="connsiteX7" fmla="*/ 804080 w 4635391"/>
                <a:gd name="connsiteY7" fmla="*/ 2881842 h 2920592"/>
                <a:gd name="connsiteX8" fmla="*/ 850814 w 4635391"/>
                <a:gd name="connsiteY8" fmla="*/ 2870694 h 2920592"/>
                <a:gd name="connsiteX9" fmla="*/ 867103 w 4635391"/>
                <a:gd name="connsiteY9" fmla="*/ 2886978 h 2920592"/>
                <a:gd name="connsiteX10" fmla="*/ 902140 w 4635391"/>
                <a:gd name="connsiteY10" fmla="*/ 2910366 h 2920592"/>
                <a:gd name="connsiteX11" fmla="*/ 923840 w 4635391"/>
                <a:gd name="connsiteY11" fmla="*/ 2899656 h 2920592"/>
                <a:gd name="connsiteX12" fmla="*/ 972652 w 4635391"/>
                <a:gd name="connsiteY12" fmla="*/ 2889601 h 2920592"/>
                <a:gd name="connsiteX13" fmla="*/ 1036877 w 4635391"/>
                <a:gd name="connsiteY13" fmla="*/ 2849382 h 2920592"/>
                <a:gd name="connsiteX14" fmla="*/ 1118047 w 4635391"/>
                <a:gd name="connsiteY14" fmla="*/ 2865066 h 2920592"/>
                <a:gd name="connsiteX15" fmla="*/ 1215888 w 4635391"/>
                <a:gd name="connsiteY15" fmla="*/ 2869055 h 2920592"/>
                <a:gd name="connsiteX16" fmla="*/ 1277818 w 4635391"/>
                <a:gd name="connsiteY16" fmla="*/ 2881732 h 2920592"/>
                <a:gd name="connsiteX17" fmla="*/ 1400038 w 4635391"/>
                <a:gd name="connsiteY17" fmla="*/ 2846541 h 2920592"/>
                <a:gd name="connsiteX18" fmla="*/ 1536305 w 4635391"/>
                <a:gd name="connsiteY18" fmla="*/ 2788234 h 2920592"/>
                <a:gd name="connsiteX19" fmla="*/ 1751446 w 4635391"/>
                <a:gd name="connsiteY19" fmla="*/ 2672550 h 2920592"/>
                <a:gd name="connsiteX20" fmla="*/ 1783040 w 4635391"/>
                <a:gd name="connsiteY20" fmla="*/ 2658232 h 2920592"/>
                <a:gd name="connsiteX21" fmla="*/ 1826440 w 4635391"/>
                <a:gd name="connsiteY21" fmla="*/ 2651511 h 2920592"/>
                <a:gd name="connsiteX22" fmla="*/ 1857213 w 4635391"/>
                <a:gd name="connsiteY22" fmla="*/ 2645227 h 2920592"/>
                <a:gd name="connsiteX23" fmla="*/ 1944123 w 4635391"/>
                <a:gd name="connsiteY23" fmla="*/ 2658998 h 2920592"/>
                <a:gd name="connsiteX24" fmla="*/ 2034913 w 4635391"/>
                <a:gd name="connsiteY24" fmla="*/ 2654462 h 2920592"/>
                <a:gd name="connsiteX25" fmla="*/ 2087441 w 4635391"/>
                <a:gd name="connsiteY25" fmla="*/ 2632385 h 2920592"/>
                <a:gd name="connsiteX26" fmla="*/ 2136034 w 4635391"/>
                <a:gd name="connsiteY26" fmla="*/ 2619653 h 2920592"/>
                <a:gd name="connsiteX27" fmla="*/ 2153689 w 4635391"/>
                <a:gd name="connsiteY27" fmla="*/ 2571237 h 2920592"/>
                <a:gd name="connsiteX28" fmla="*/ 2179871 w 4635391"/>
                <a:gd name="connsiteY28" fmla="*/ 2530526 h 2920592"/>
                <a:gd name="connsiteX29" fmla="*/ 2276674 w 4635391"/>
                <a:gd name="connsiteY29" fmla="*/ 2460416 h 2920592"/>
                <a:gd name="connsiteX30" fmla="*/ 2472848 w 4635391"/>
                <a:gd name="connsiteY30" fmla="*/ 2379869 h 2920592"/>
                <a:gd name="connsiteX31" fmla="*/ 2542103 w 4635391"/>
                <a:gd name="connsiteY31" fmla="*/ 2313638 h 2920592"/>
                <a:gd name="connsiteX32" fmla="*/ 2588126 w 4635391"/>
                <a:gd name="connsiteY32" fmla="*/ 2278939 h 2920592"/>
                <a:gd name="connsiteX33" fmla="*/ 2637593 w 4635391"/>
                <a:gd name="connsiteY33" fmla="*/ 2288665 h 2920592"/>
                <a:gd name="connsiteX34" fmla="*/ 2671756 w 4635391"/>
                <a:gd name="connsiteY34" fmla="*/ 2319322 h 2920592"/>
                <a:gd name="connsiteX35" fmla="*/ 2701983 w 4635391"/>
                <a:gd name="connsiteY35" fmla="*/ 2349486 h 2920592"/>
                <a:gd name="connsiteX36" fmla="*/ 2705864 w 4635391"/>
                <a:gd name="connsiteY36" fmla="*/ 2363803 h 2920592"/>
                <a:gd name="connsiteX37" fmla="*/ 2733358 w 4635391"/>
                <a:gd name="connsiteY37" fmla="*/ 2408503 h 2920592"/>
                <a:gd name="connsiteX38" fmla="*/ 2757463 w 4635391"/>
                <a:gd name="connsiteY38" fmla="*/ 2396262 h 2920592"/>
                <a:gd name="connsiteX39" fmla="*/ 2747460 w 4635391"/>
                <a:gd name="connsiteY39" fmla="*/ 2384732 h 2920592"/>
                <a:gd name="connsiteX40" fmla="*/ 2727673 w 4635391"/>
                <a:gd name="connsiteY40" fmla="*/ 2377301 h 2920592"/>
                <a:gd name="connsiteX41" fmla="*/ 2712204 w 4635391"/>
                <a:gd name="connsiteY41" fmla="*/ 2325551 h 2920592"/>
                <a:gd name="connsiteX42" fmla="*/ 2721332 w 4635391"/>
                <a:gd name="connsiteY42" fmla="*/ 2289485 h 2920592"/>
                <a:gd name="connsiteX43" fmla="*/ 2739043 w 4635391"/>
                <a:gd name="connsiteY43" fmla="*/ 2246971 h 2920592"/>
                <a:gd name="connsiteX44" fmla="*/ 2817151 w 4635391"/>
                <a:gd name="connsiteY44" fmla="*/ 2221288 h 2920592"/>
                <a:gd name="connsiteX45" fmla="*/ 2921115 w 4635391"/>
                <a:gd name="connsiteY45" fmla="*/ 2116642 h 2920592"/>
                <a:gd name="connsiteX46" fmla="*/ 3054758 w 4635391"/>
                <a:gd name="connsiteY46" fmla="*/ 2008444 h 2920592"/>
                <a:gd name="connsiteX47" fmla="*/ 3272796 w 4635391"/>
                <a:gd name="connsiteY47" fmla="*/ 1894508 h 2920592"/>
                <a:gd name="connsiteX48" fmla="*/ 3492967 w 4635391"/>
                <a:gd name="connsiteY48" fmla="*/ 1779753 h 2920592"/>
                <a:gd name="connsiteX49" fmla="*/ 3564244 w 4635391"/>
                <a:gd name="connsiteY49" fmla="*/ 1751064 h 2920592"/>
                <a:gd name="connsiteX50" fmla="*/ 3653121 w 4635391"/>
                <a:gd name="connsiteY50" fmla="*/ 1752157 h 2920592"/>
                <a:gd name="connsiteX51" fmla="*/ 3777089 w 4635391"/>
                <a:gd name="connsiteY51" fmla="*/ 1765217 h 2920592"/>
                <a:gd name="connsiteX52" fmla="*/ 3896959 w 4635391"/>
                <a:gd name="connsiteY52" fmla="*/ 1794999 h 2920592"/>
                <a:gd name="connsiteX53" fmla="*/ 4042135 w 4635391"/>
                <a:gd name="connsiteY53" fmla="*/ 1796474 h 2920592"/>
                <a:gd name="connsiteX54" fmla="*/ 4115871 w 4635391"/>
                <a:gd name="connsiteY54" fmla="*/ 1780080 h 2920592"/>
                <a:gd name="connsiteX55" fmla="*/ 4203710 w 4635391"/>
                <a:gd name="connsiteY55" fmla="*/ 1741173 h 2920592"/>
                <a:gd name="connsiteX56" fmla="*/ 4228744 w 4635391"/>
                <a:gd name="connsiteY56" fmla="*/ 1733359 h 2920592"/>
                <a:gd name="connsiteX57" fmla="*/ 4280453 w 4635391"/>
                <a:gd name="connsiteY57" fmla="*/ 1701938 h 2920592"/>
                <a:gd name="connsiteX58" fmla="*/ 4304285 w 4635391"/>
                <a:gd name="connsiteY58" fmla="*/ 1693030 h 2920592"/>
                <a:gd name="connsiteX59" fmla="*/ 4356539 w 4635391"/>
                <a:gd name="connsiteY59" fmla="*/ 1696418 h 2920592"/>
                <a:gd name="connsiteX60" fmla="*/ 4414315 w 4635391"/>
                <a:gd name="connsiteY60" fmla="*/ 1693686 h 2920592"/>
                <a:gd name="connsiteX61" fmla="*/ 4475589 w 4635391"/>
                <a:gd name="connsiteY61" fmla="*/ 1688112 h 2920592"/>
                <a:gd name="connsiteX62" fmla="*/ 4523198 w 4635391"/>
                <a:gd name="connsiteY62" fmla="*/ 1666965 h 2920592"/>
                <a:gd name="connsiteX63" fmla="*/ 4590976 w 4635391"/>
                <a:gd name="connsiteY63" fmla="*/ 1651336 h 2920592"/>
                <a:gd name="connsiteX64" fmla="*/ 4626724 w 4635391"/>
                <a:gd name="connsiteY64" fmla="*/ 1617073 h 2920592"/>
                <a:gd name="connsiteX65" fmla="*/ 4634923 w 4635391"/>
                <a:gd name="connsiteY65" fmla="*/ 1567182 h 2920592"/>
                <a:gd name="connsiteX66" fmla="*/ 4614589 w 4635391"/>
                <a:gd name="connsiteY66" fmla="*/ 1507017 h 2920592"/>
                <a:gd name="connsiteX67" fmla="*/ 4603657 w 4635391"/>
                <a:gd name="connsiteY67" fmla="*/ 1491990 h 2920592"/>
                <a:gd name="connsiteX68" fmla="*/ 4548396 w 4635391"/>
                <a:gd name="connsiteY68" fmla="*/ 1311879 h 2920592"/>
                <a:gd name="connsiteX69" fmla="*/ 4525821 w 4635391"/>
                <a:gd name="connsiteY69" fmla="*/ 1100292 h 2920592"/>
                <a:gd name="connsiteX70" fmla="*/ 4502263 w 4635391"/>
                <a:gd name="connsiteY70" fmla="*/ 1062040 h 2920592"/>
                <a:gd name="connsiteX71" fmla="*/ 4433009 w 4635391"/>
                <a:gd name="connsiteY71" fmla="*/ 968159 h 2920592"/>
                <a:gd name="connsiteX72" fmla="*/ 4343148 w 4635391"/>
                <a:gd name="connsiteY72" fmla="*/ 821272 h 2920592"/>
                <a:gd name="connsiteX73" fmla="*/ 4277064 w 4635391"/>
                <a:gd name="connsiteY73" fmla="*/ 768976 h 2920592"/>
                <a:gd name="connsiteX74" fmla="*/ 4259846 w 4635391"/>
                <a:gd name="connsiteY74" fmla="*/ 748320 h 2920592"/>
                <a:gd name="connsiteX75" fmla="*/ 4236342 w 4635391"/>
                <a:gd name="connsiteY75" fmla="*/ 694823 h 2920592"/>
                <a:gd name="connsiteX76" fmla="*/ 4227433 w 4635391"/>
                <a:gd name="connsiteY76" fmla="*/ 671434 h 2920592"/>
                <a:gd name="connsiteX77" fmla="*/ 4188296 w 4635391"/>
                <a:gd name="connsiteY77" fmla="*/ 633948 h 2920592"/>
                <a:gd name="connsiteX78" fmla="*/ 4181627 w 4635391"/>
                <a:gd name="connsiteY78" fmla="*/ 656899 h 2920592"/>
                <a:gd name="connsiteX79" fmla="*/ 4182119 w 4635391"/>
                <a:gd name="connsiteY79" fmla="*/ 675970 h 2920592"/>
                <a:gd name="connsiteX80" fmla="*/ 4177911 w 4635391"/>
                <a:gd name="connsiteY80" fmla="*/ 689467 h 2920592"/>
                <a:gd name="connsiteX81" fmla="*/ 4165940 w 4635391"/>
                <a:gd name="connsiteY81" fmla="*/ 688047 h 2920592"/>
                <a:gd name="connsiteX82" fmla="*/ 4147903 w 4635391"/>
                <a:gd name="connsiteY82" fmla="*/ 670615 h 2920592"/>
                <a:gd name="connsiteX83" fmla="*/ 4106470 w 4635391"/>
                <a:gd name="connsiteY83" fmla="*/ 605641 h 2920592"/>
                <a:gd name="connsiteX84" fmla="*/ 4069192 w 4635391"/>
                <a:gd name="connsiteY84" fmla="*/ 565149 h 2920592"/>
                <a:gd name="connsiteX85" fmla="*/ 4046125 w 4635391"/>
                <a:gd name="connsiteY85" fmla="*/ 457060 h 2920592"/>
                <a:gd name="connsiteX86" fmla="*/ 4043392 w 4635391"/>
                <a:gd name="connsiteY86" fmla="*/ 415147 h 2920592"/>
                <a:gd name="connsiteX87" fmla="*/ 4030821 w 4635391"/>
                <a:gd name="connsiteY87" fmla="*/ 327004 h 2920592"/>
                <a:gd name="connsiteX88" fmla="*/ 4032023 w 4635391"/>
                <a:gd name="connsiteY88" fmla="*/ 217877 h 2920592"/>
                <a:gd name="connsiteX89" fmla="*/ 4058807 w 4635391"/>
                <a:gd name="connsiteY89" fmla="*/ 130499 h 2920592"/>
                <a:gd name="connsiteX90" fmla="*/ 4039566 w 4635391"/>
                <a:gd name="connsiteY90" fmla="*/ 62193 h 2920592"/>
                <a:gd name="connsiteX91" fmla="*/ 4011909 w 4635391"/>
                <a:gd name="connsiteY91" fmla="*/ 29788 h 2920592"/>
                <a:gd name="connsiteX92" fmla="*/ 3968891 w 4635391"/>
                <a:gd name="connsiteY92" fmla="*/ 11591 h 2920592"/>
                <a:gd name="connsiteX93" fmla="*/ 3920189 w 4635391"/>
                <a:gd name="connsiteY93" fmla="*/ 7875 h 2920592"/>
                <a:gd name="connsiteX94" fmla="*/ 3887284 w 4635391"/>
                <a:gd name="connsiteY94" fmla="*/ 7875 h 2920592"/>
                <a:gd name="connsiteX95" fmla="*/ 3789278 w 4635391"/>
                <a:gd name="connsiteY95" fmla="*/ 6 h 2920592"/>
                <a:gd name="connsiteX96" fmla="*/ 3703462 w 4635391"/>
                <a:gd name="connsiteY96" fmla="*/ 12192 h 2920592"/>
                <a:gd name="connsiteX97" fmla="*/ 3633607 w 4635391"/>
                <a:gd name="connsiteY97" fmla="*/ 13230 h 2920592"/>
                <a:gd name="connsiteX98" fmla="*/ 3612672 w 4635391"/>
                <a:gd name="connsiteY98" fmla="*/ 26345 h 2920592"/>
                <a:gd name="connsiteX99" fmla="*/ 3526583 w 4635391"/>
                <a:gd name="connsiteY99" fmla="*/ 66892 h 2920592"/>
                <a:gd name="connsiteX100" fmla="*/ 3498652 w 4635391"/>
                <a:gd name="connsiteY100" fmla="*/ 73887 h 2920592"/>
                <a:gd name="connsiteX101" fmla="*/ 3468096 w 4635391"/>
                <a:gd name="connsiteY101" fmla="*/ 101428 h 2920592"/>
                <a:gd name="connsiteX102" fmla="*/ 3424697 w 4635391"/>
                <a:gd name="connsiteY102" fmla="*/ 129188 h 2920592"/>
                <a:gd name="connsiteX103" fmla="*/ 3402286 w 4635391"/>
                <a:gd name="connsiteY103" fmla="*/ 143833 h 2920592"/>
                <a:gd name="connsiteX104" fmla="*/ 3339427 w 4635391"/>
                <a:gd name="connsiteY104" fmla="*/ 170445 h 2920592"/>
                <a:gd name="connsiteX105" fmla="*/ 3312589 w 4635391"/>
                <a:gd name="connsiteY105" fmla="*/ 171593 h 2920592"/>
                <a:gd name="connsiteX106" fmla="*/ 3207314 w 4635391"/>
                <a:gd name="connsiteY106" fmla="*/ 153942 h 2920592"/>
                <a:gd name="connsiteX107" fmla="*/ 3135600 w 4635391"/>
                <a:gd name="connsiteY107" fmla="*/ 154926 h 2920592"/>
                <a:gd name="connsiteX108" fmla="*/ 3083618 w 4635391"/>
                <a:gd name="connsiteY108" fmla="*/ 138150 h 2920592"/>
                <a:gd name="connsiteX109" fmla="*/ 3003925 w 4635391"/>
                <a:gd name="connsiteY109" fmla="*/ 130663 h 2920592"/>
                <a:gd name="connsiteX110" fmla="*/ 2961945 w 4635391"/>
                <a:gd name="connsiteY110" fmla="*/ 135745 h 2920592"/>
                <a:gd name="connsiteX111" fmla="*/ 2890286 w 4635391"/>
                <a:gd name="connsiteY111" fmla="*/ 121701 h 2920592"/>
                <a:gd name="connsiteX112" fmla="*/ 2816331 w 4635391"/>
                <a:gd name="connsiteY112" fmla="*/ 136784 h 2920592"/>
                <a:gd name="connsiteX113" fmla="*/ 2730789 w 4635391"/>
                <a:gd name="connsiteY113" fmla="*/ 169844 h 2920592"/>
                <a:gd name="connsiteX114" fmla="*/ 2674270 w 4635391"/>
                <a:gd name="connsiteY114" fmla="*/ 196292 h 2920592"/>
                <a:gd name="connsiteX115" fmla="*/ 2631253 w 4635391"/>
                <a:gd name="connsiteY115" fmla="*/ 209298 h 2920592"/>
                <a:gd name="connsiteX116" fmla="*/ 2590804 w 4635391"/>
                <a:gd name="connsiteY116" fmla="*/ 208642 h 2920592"/>
                <a:gd name="connsiteX117" fmla="*/ 2529312 w 4635391"/>
                <a:gd name="connsiteY117" fmla="*/ 200555 h 2920592"/>
                <a:gd name="connsiteX118" fmla="*/ 2509908 w 4635391"/>
                <a:gd name="connsiteY118" fmla="*/ 192904 h 2920592"/>
                <a:gd name="connsiteX119" fmla="*/ 2522097 w 4635391"/>
                <a:gd name="connsiteY119" fmla="*/ 221976 h 2920592"/>
                <a:gd name="connsiteX120" fmla="*/ 2555713 w 4635391"/>
                <a:gd name="connsiteY120" fmla="*/ 232030 h 2920592"/>
                <a:gd name="connsiteX121" fmla="*/ 2561343 w 4635391"/>
                <a:gd name="connsiteY121" fmla="*/ 242796 h 2920592"/>
                <a:gd name="connsiteX122" fmla="*/ 2551067 w 4635391"/>
                <a:gd name="connsiteY122" fmla="*/ 255091 h 2920592"/>
                <a:gd name="connsiteX123" fmla="*/ 2523628 w 4635391"/>
                <a:gd name="connsiteY123" fmla="*/ 269463 h 2920592"/>
                <a:gd name="connsiteX124" fmla="*/ 2505153 w 4635391"/>
                <a:gd name="connsiteY124" fmla="*/ 276403 h 2920592"/>
                <a:gd name="connsiteX125" fmla="*/ 2478260 w 4635391"/>
                <a:gd name="connsiteY125" fmla="*/ 299463 h 2920592"/>
                <a:gd name="connsiteX126" fmla="*/ 2368448 w 4635391"/>
                <a:gd name="connsiteY126" fmla="*/ 366567 h 2920592"/>
                <a:gd name="connsiteX127" fmla="*/ 2283014 w 4635391"/>
                <a:gd name="connsiteY127" fmla="*/ 410721 h 2920592"/>
                <a:gd name="connsiteX128" fmla="*/ 2148496 w 4635391"/>
                <a:gd name="connsiteY128" fmla="*/ 479793 h 2920592"/>
                <a:gd name="connsiteX129" fmla="*/ 2094875 w 4635391"/>
                <a:gd name="connsiteY129" fmla="*/ 495585 h 2920592"/>
                <a:gd name="connsiteX130" fmla="*/ 1983095 w 4635391"/>
                <a:gd name="connsiteY130" fmla="*/ 503345 h 2920592"/>
                <a:gd name="connsiteX131" fmla="*/ 1934557 w 4635391"/>
                <a:gd name="connsiteY131" fmla="*/ 515640 h 2920592"/>
                <a:gd name="connsiteX132" fmla="*/ 1903292 w 4635391"/>
                <a:gd name="connsiteY132" fmla="*/ 525695 h 2920592"/>
                <a:gd name="connsiteX133" fmla="*/ 1880061 w 4635391"/>
                <a:gd name="connsiteY133" fmla="*/ 535750 h 2920592"/>
                <a:gd name="connsiteX134" fmla="*/ 1863445 w 4635391"/>
                <a:gd name="connsiteY134" fmla="*/ 543509 h 2920592"/>
                <a:gd name="connsiteX135" fmla="*/ 1827533 w 4635391"/>
                <a:gd name="connsiteY135" fmla="*/ 554384 h 2920592"/>
                <a:gd name="connsiteX136" fmla="*/ 1824745 w 4635391"/>
                <a:gd name="connsiteY136" fmla="*/ 571597 h 2920592"/>
                <a:gd name="connsiteX137" fmla="*/ 1831633 w 4635391"/>
                <a:gd name="connsiteY137" fmla="*/ 598811 h 2920592"/>
                <a:gd name="connsiteX138" fmla="*/ 1823871 w 4635391"/>
                <a:gd name="connsiteY138" fmla="*/ 604275 h 2920592"/>
                <a:gd name="connsiteX139" fmla="*/ 1788888 w 4635391"/>
                <a:gd name="connsiteY139" fmla="*/ 601707 h 2920592"/>
                <a:gd name="connsiteX140" fmla="*/ 1701706 w 4635391"/>
                <a:gd name="connsiteY140" fmla="*/ 620068 h 2920592"/>
                <a:gd name="connsiteX141" fmla="*/ 1594737 w 4635391"/>
                <a:gd name="connsiteY141" fmla="*/ 602308 h 2920592"/>
                <a:gd name="connsiteX142" fmla="*/ 1583859 w 4635391"/>
                <a:gd name="connsiteY142" fmla="*/ 608046 h 2920592"/>
                <a:gd name="connsiteX143" fmla="*/ 1543684 w 4635391"/>
                <a:gd name="connsiteY143" fmla="*/ 616625 h 2920592"/>
                <a:gd name="connsiteX144" fmla="*/ 1531932 w 4635391"/>
                <a:gd name="connsiteY144" fmla="*/ 616625 h 2920592"/>
                <a:gd name="connsiteX145" fmla="*/ 1506679 w 4635391"/>
                <a:gd name="connsiteY145" fmla="*/ 625204 h 2920592"/>
                <a:gd name="connsiteX146" fmla="*/ 1452784 w 4635391"/>
                <a:gd name="connsiteY146" fmla="*/ 646680 h 2920592"/>
                <a:gd name="connsiteX147" fmla="*/ 1407198 w 4635391"/>
                <a:gd name="connsiteY147" fmla="*/ 655860 h 2920592"/>
                <a:gd name="connsiteX148" fmla="*/ 1343465 w 4635391"/>
                <a:gd name="connsiteY148" fmla="*/ 683292 h 2920592"/>
                <a:gd name="connsiteX149" fmla="*/ 1288531 w 4635391"/>
                <a:gd name="connsiteY149" fmla="*/ 715752 h 2920592"/>
                <a:gd name="connsiteX150" fmla="*/ 1261584 w 4635391"/>
                <a:gd name="connsiteY150" fmla="*/ 741654 h 2920592"/>
                <a:gd name="connsiteX151" fmla="*/ 1216818 w 4635391"/>
                <a:gd name="connsiteY151" fmla="*/ 777446 h 2920592"/>
                <a:gd name="connsiteX152" fmla="*/ 1150242 w 4635391"/>
                <a:gd name="connsiteY152" fmla="*/ 801436 h 2920592"/>
                <a:gd name="connsiteX153" fmla="*/ 1143901 w 4635391"/>
                <a:gd name="connsiteY153" fmla="*/ 878595 h 2920592"/>
                <a:gd name="connsiteX154" fmla="*/ 1121928 w 4635391"/>
                <a:gd name="connsiteY154" fmla="*/ 888759 h 2920592"/>
                <a:gd name="connsiteX155" fmla="*/ 1105694 w 4635391"/>
                <a:gd name="connsiteY155" fmla="*/ 901000 h 2920592"/>
                <a:gd name="connsiteX156" fmla="*/ 1088968 w 4635391"/>
                <a:gd name="connsiteY156" fmla="*/ 904880 h 2920592"/>
                <a:gd name="connsiteX157" fmla="*/ 1076724 w 4635391"/>
                <a:gd name="connsiteY157" fmla="*/ 913240 h 2920592"/>
                <a:gd name="connsiteX158" fmla="*/ 973636 w 4635391"/>
                <a:gd name="connsiteY158" fmla="*/ 983788 h 2920592"/>
                <a:gd name="connsiteX159" fmla="*/ 934554 w 4635391"/>
                <a:gd name="connsiteY159" fmla="*/ 1042531 h 2920592"/>
                <a:gd name="connsiteX160" fmla="*/ 868962 w 4635391"/>
                <a:gd name="connsiteY160" fmla="*/ 1113789 h 2920592"/>
                <a:gd name="connsiteX161" fmla="*/ 791782 w 4635391"/>
                <a:gd name="connsiteY161" fmla="*/ 1159636 h 2920592"/>
                <a:gd name="connsiteX162" fmla="*/ 731273 w 4635391"/>
                <a:gd name="connsiteY162" fmla="*/ 1186249 h 2920592"/>
                <a:gd name="connsiteX163" fmla="*/ 636766 w 4635391"/>
                <a:gd name="connsiteY163" fmla="*/ 1268873 h 2920592"/>
                <a:gd name="connsiteX164" fmla="*/ 484429 w 4635391"/>
                <a:gd name="connsiteY164" fmla="*/ 1404339 h 2920592"/>
                <a:gd name="connsiteX165" fmla="*/ 458793 w 4635391"/>
                <a:gd name="connsiteY165" fmla="*/ 1431334 h 2920592"/>
                <a:gd name="connsiteX166" fmla="*/ 434688 w 4635391"/>
                <a:gd name="connsiteY166" fmla="*/ 1495323 h 2920592"/>
                <a:gd name="connsiteX167" fmla="*/ 398668 w 4635391"/>
                <a:gd name="connsiteY167" fmla="*/ 1535378 h 2920592"/>
                <a:gd name="connsiteX168" fmla="*/ 368331 w 4635391"/>
                <a:gd name="connsiteY168" fmla="*/ 1567565 h 2920592"/>
                <a:gd name="connsiteX169" fmla="*/ 348052 w 4635391"/>
                <a:gd name="connsiteY169" fmla="*/ 1597292 h 2920592"/>
                <a:gd name="connsiteX170" fmla="*/ 328101 w 4635391"/>
                <a:gd name="connsiteY170" fmla="*/ 1635052 h 2920592"/>
                <a:gd name="connsiteX171" fmla="*/ 314436 w 4635391"/>
                <a:gd name="connsiteY171" fmla="*/ 1654287 h 2920592"/>
                <a:gd name="connsiteX172" fmla="*/ 175054 w 4635391"/>
                <a:gd name="connsiteY172" fmla="*/ 1815163 h 2920592"/>
                <a:gd name="connsiteX173" fmla="*/ 153845 w 4635391"/>
                <a:gd name="connsiteY173" fmla="*/ 1867021 h 2920592"/>
                <a:gd name="connsiteX174" fmla="*/ 121815 w 4635391"/>
                <a:gd name="connsiteY174" fmla="*/ 1973033 h 2920592"/>
                <a:gd name="connsiteX175" fmla="*/ 86395 w 4635391"/>
                <a:gd name="connsiteY175" fmla="*/ 2082762 h 2920592"/>
                <a:gd name="connsiteX176" fmla="*/ 82514 w 4635391"/>
                <a:gd name="connsiteY176" fmla="*/ 2113418 h 2920592"/>
                <a:gd name="connsiteX177" fmla="*/ 86505 w 4635391"/>
                <a:gd name="connsiteY177" fmla="*/ 2137516 h 2920592"/>
                <a:gd name="connsiteX178" fmla="*/ 64859 w 4635391"/>
                <a:gd name="connsiteY178" fmla="*/ 2152380 h 2920592"/>
                <a:gd name="connsiteX179" fmla="*/ 41028 w 4635391"/>
                <a:gd name="connsiteY179" fmla="*/ 2147517 h 2920592"/>
                <a:gd name="connsiteX180" fmla="*/ 14517 w 4635391"/>
                <a:gd name="connsiteY180" fmla="*/ 2152872 h 2920592"/>
                <a:gd name="connsiteX181" fmla="*/ 1508 w 4635391"/>
                <a:gd name="connsiteY181" fmla="*/ 2153309 h 2920592"/>
                <a:gd name="connsiteX182" fmla="*/ 8177 w 4635391"/>
                <a:gd name="connsiteY182" fmla="*/ 2193637 h 2920592"/>
                <a:gd name="connsiteX183" fmla="*/ 4023 w 4635391"/>
                <a:gd name="connsiteY183" fmla="*/ 2229539 h 2920592"/>
                <a:gd name="connsiteX184" fmla="*/ 20038 w 4635391"/>
                <a:gd name="connsiteY184" fmla="*/ 2238009 h 2920592"/>
                <a:gd name="connsiteX185" fmla="*/ 46767 w 4635391"/>
                <a:gd name="connsiteY185" fmla="*/ 2238556 h 2920592"/>
                <a:gd name="connsiteX186" fmla="*/ 78524 w 4635391"/>
                <a:gd name="connsiteY186" fmla="*/ 2248665 h 2920592"/>
                <a:gd name="connsiteX187" fmla="*/ 90877 w 4635391"/>
                <a:gd name="connsiteY187" fmla="*/ 2264676 h 2920592"/>
                <a:gd name="connsiteX188" fmla="*/ 74534 w 4635391"/>
                <a:gd name="connsiteY188" fmla="*/ 2311453 h 2920592"/>
                <a:gd name="connsiteX189" fmla="*/ 77048 w 4635391"/>
                <a:gd name="connsiteY189" fmla="*/ 2339431 h 2920592"/>
                <a:gd name="connsiteX190" fmla="*/ 72894 w 4635391"/>
                <a:gd name="connsiteY190" fmla="*/ 2396317 h 2920592"/>
                <a:gd name="connsiteX191" fmla="*/ 72566 w 4635391"/>
                <a:gd name="connsiteY191" fmla="*/ 2426481 h 2920592"/>
                <a:gd name="connsiteX192" fmla="*/ 60814 w 4635391"/>
                <a:gd name="connsiteY192" fmla="*/ 2449706 h 2920592"/>
                <a:gd name="connsiteX193" fmla="*/ 73550 w 4635391"/>
                <a:gd name="connsiteY193" fmla="*/ 2467520 h 2920592"/>
                <a:gd name="connsiteX194" fmla="*/ 94266 w 4635391"/>
                <a:gd name="connsiteY194" fmla="*/ 2523094 h 2920592"/>
                <a:gd name="connsiteX195" fmla="*/ 75354 w 4635391"/>
                <a:gd name="connsiteY195" fmla="*/ 2598997 h 2920592"/>
                <a:gd name="connsiteX196" fmla="*/ 49664 w 4635391"/>
                <a:gd name="connsiteY196" fmla="*/ 2635281 h 2920592"/>
                <a:gd name="connsiteX197" fmla="*/ 41082 w 4635391"/>
                <a:gd name="connsiteY197" fmla="*/ 2668342 h 2920592"/>
                <a:gd name="connsiteX198" fmla="*/ 126570 w 4635391"/>
                <a:gd name="connsiteY198" fmla="*/ 2602822 h 2920592"/>
                <a:gd name="connsiteX199" fmla="*/ 181558 w 4635391"/>
                <a:gd name="connsiteY199" fmla="*/ 2538340 h 2920592"/>
                <a:gd name="connsiteX200" fmla="*/ 202876 w 4635391"/>
                <a:gd name="connsiteY200" fmla="*/ 2513914 h 2920592"/>
                <a:gd name="connsiteX201" fmla="*/ 259285 w 4635391"/>
                <a:gd name="connsiteY201" fmla="*/ 2488176 h 2920592"/>
                <a:gd name="connsiteX202" fmla="*/ 262400 w 4635391"/>
                <a:gd name="connsiteY202" fmla="*/ 2538668 h 2920592"/>
                <a:gd name="connsiteX203" fmla="*/ 250485 w 4635391"/>
                <a:gd name="connsiteY203" fmla="*/ 2558231 h 2920592"/>
                <a:gd name="connsiteX204" fmla="*/ 249172 w 4635391"/>
                <a:gd name="connsiteY204" fmla="*/ 2569160 h 2920592"/>
                <a:gd name="connsiteX205" fmla="*/ 228402 w 4635391"/>
                <a:gd name="connsiteY205" fmla="*/ 2599816 h 2920592"/>
                <a:gd name="connsiteX206" fmla="*/ 202329 w 4635391"/>
                <a:gd name="connsiteY206" fmla="*/ 2644353 h 2920592"/>
                <a:gd name="connsiteX207" fmla="*/ 202056 w 4635391"/>
                <a:gd name="connsiteY207" fmla="*/ 2648396 h 2920592"/>
                <a:gd name="connsiteX208" fmla="*/ 211949 w 4635391"/>
                <a:gd name="connsiteY208" fmla="*/ 2650528 h 2920592"/>
                <a:gd name="connsiteX209" fmla="*/ 285303 w 4635391"/>
                <a:gd name="connsiteY209" fmla="*/ 2623314 h 2920592"/>
                <a:gd name="connsiteX210" fmla="*/ 350457 w 4635391"/>
                <a:gd name="connsiteY210" fmla="*/ 2700583 h 2920592"/>
                <a:gd name="connsiteX211" fmla="*/ 366855 w 4635391"/>
                <a:gd name="connsiteY211" fmla="*/ 2709545 h 2920592"/>
                <a:gd name="connsiteX212" fmla="*/ 374672 w 4635391"/>
                <a:gd name="connsiteY212" fmla="*/ 2704517 h 2920592"/>
                <a:gd name="connsiteX213" fmla="*/ 407905 w 4635391"/>
                <a:gd name="connsiteY213" fmla="*/ 2675610 h 2920592"/>
                <a:gd name="connsiteX214" fmla="*/ 471310 w 4635391"/>
                <a:gd name="connsiteY214" fmla="*/ 2631948 h 2920592"/>
                <a:gd name="connsiteX215" fmla="*/ 492628 w 4635391"/>
                <a:gd name="connsiteY215" fmla="*/ 2642112 h 2920592"/>
                <a:gd name="connsiteX216" fmla="*/ 492628 w 4635391"/>
                <a:gd name="connsiteY216" fmla="*/ 2668342 h 2920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4635391" h="2920592">
                  <a:moveTo>
                    <a:pt x="492519" y="2668178"/>
                  </a:moveTo>
                  <a:cubicBezTo>
                    <a:pt x="494322" y="2685500"/>
                    <a:pt x="488638" y="2702550"/>
                    <a:pt x="485140" y="2719599"/>
                  </a:cubicBezTo>
                  <a:cubicBezTo>
                    <a:pt x="481641" y="2736649"/>
                    <a:pt x="480657" y="2755720"/>
                    <a:pt x="490551" y="2770037"/>
                  </a:cubicBezTo>
                  <a:cubicBezTo>
                    <a:pt x="497657" y="2780256"/>
                    <a:pt x="509135" y="2786321"/>
                    <a:pt x="519411" y="2793316"/>
                  </a:cubicBezTo>
                  <a:cubicBezTo>
                    <a:pt x="573470" y="2829929"/>
                    <a:pt x="573251" y="2903153"/>
                    <a:pt x="642998" y="2917908"/>
                  </a:cubicBezTo>
                  <a:cubicBezTo>
                    <a:pt x="667704" y="2923099"/>
                    <a:pt x="690934" y="2919711"/>
                    <a:pt x="715422" y="2916541"/>
                  </a:cubicBezTo>
                  <a:cubicBezTo>
                    <a:pt x="735865" y="2913919"/>
                    <a:pt x="755652" y="2915121"/>
                    <a:pt x="774072" y="2903372"/>
                  </a:cubicBezTo>
                  <a:cubicBezTo>
                    <a:pt x="783692" y="2897251"/>
                    <a:pt x="795663" y="2889437"/>
                    <a:pt x="804080" y="2881842"/>
                  </a:cubicBezTo>
                  <a:cubicBezTo>
                    <a:pt x="816816" y="2870366"/>
                    <a:pt x="835947" y="2862224"/>
                    <a:pt x="850814" y="2870694"/>
                  </a:cubicBezTo>
                  <a:cubicBezTo>
                    <a:pt x="857538" y="2874519"/>
                    <a:pt x="862129" y="2881022"/>
                    <a:pt x="867103" y="2886978"/>
                  </a:cubicBezTo>
                  <a:cubicBezTo>
                    <a:pt x="875357" y="2896815"/>
                    <a:pt x="887765" y="2911186"/>
                    <a:pt x="902140" y="2910366"/>
                  </a:cubicBezTo>
                  <a:cubicBezTo>
                    <a:pt x="910284" y="2909929"/>
                    <a:pt x="916680" y="2903481"/>
                    <a:pt x="923840" y="2899656"/>
                  </a:cubicBezTo>
                  <a:cubicBezTo>
                    <a:pt x="938544" y="2891787"/>
                    <a:pt x="956800" y="2894793"/>
                    <a:pt x="972652" y="2889601"/>
                  </a:cubicBezTo>
                  <a:cubicBezTo>
                    <a:pt x="996647" y="2881732"/>
                    <a:pt x="1013319" y="2858508"/>
                    <a:pt x="1036877" y="2849382"/>
                  </a:cubicBezTo>
                  <a:cubicBezTo>
                    <a:pt x="1067596" y="2837469"/>
                    <a:pt x="1091701" y="2852278"/>
                    <a:pt x="1118047" y="2865066"/>
                  </a:cubicBezTo>
                  <a:cubicBezTo>
                    <a:pt x="1148602" y="2879874"/>
                    <a:pt x="1183366" y="2867852"/>
                    <a:pt x="1215888" y="2869055"/>
                  </a:cubicBezTo>
                  <a:cubicBezTo>
                    <a:pt x="1236987" y="2869820"/>
                    <a:pt x="1257102" y="2877743"/>
                    <a:pt x="1277818" y="2881732"/>
                  </a:cubicBezTo>
                  <a:cubicBezTo>
                    <a:pt x="1320835" y="2890039"/>
                    <a:pt x="1361666" y="2862934"/>
                    <a:pt x="1400038" y="2846541"/>
                  </a:cubicBezTo>
                  <a:cubicBezTo>
                    <a:pt x="1445460" y="2827087"/>
                    <a:pt x="1490883" y="2807688"/>
                    <a:pt x="1536305" y="2788234"/>
                  </a:cubicBezTo>
                  <a:cubicBezTo>
                    <a:pt x="1612173" y="2755775"/>
                    <a:pt x="1678311" y="2710200"/>
                    <a:pt x="1751446" y="2672550"/>
                  </a:cubicBezTo>
                  <a:cubicBezTo>
                    <a:pt x="1761723" y="2667249"/>
                    <a:pt x="1772053" y="2661948"/>
                    <a:pt x="1783040" y="2658232"/>
                  </a:cubicBezTo>
                  <a:cubicBezTo>
                    <a:pt x="1797197" y="2653478"/>
                    <a:pt x="1811627" y="2652057"/>
                    <a:pt x="1826440" y="2651511"/>
                  </a:cubicBezTo>
                  <a:cubicBezTo>
                    <a:pt x="1839176" y="2651019"/>
                    <a:pt x="1846281" y="2647467"/>
                    <a:pt x="1857213" y="2645227"/>
                  </a:cubicBezTo>
                  <a:cubicBezTo>
                    <a:pt x="1883724" y="2639817"/>
                    <a:pt x="1917503" y="2654353"/>
                    <a:pt x="1944123" y="2658998"/>
                  </a:cubicBezTo>
                  <a:cubicBezTo>
                    <a:pt x="1974350" y="2664298"/>
                    <a:pt x="2006435" y="2665883"/>
                    <a:pt x="2034913" y="2654462"/>
                  </a:cubicBezTo>
                  <a:cubicBezTo>
                    <a:pt x="2052349" y="2647467"/>
                    <a:pt x="2069349" y="2637631"/>
                    <a:pt x="2087441" y="2632385"/>
                  </a:cubicBezTo>
                  <a:cubicBezTo>
                    <a:pt x="2102801" y="2627904"/>
                    <a:pt x="2123025" y="2630801"/>
                    <a:pt x="2136034" y="2619653"/>
                  </a:cubicBezTo>
                  <a:cubicBezTo>
                    <a:pt x="2149262" y="2608232"/>
                    <a:pt x="2148387" y="2587904"/>
                    <a:pt x="2153689" y="2571237"/>
                  </a:cubicBezTo>
                  <a:cubicBezTo>
                    <a:pt x="2158608" y="2555772"/>
                    <a:pt x="2169376" y="2542931"/>
                    <a:pt x="2179871" y="2530526"/>
                  </a:cubicBezTo>
                  <a:cubicBezTo>
                    <a:pt x="2205506" y="2500253"/>
                    <a:pt x="2241855" y="2480089"/>
                    <a:pt x="2276674" y="2460416"/>
                  </a:cubicBezTo>
                  <a:cubicBezTo>
                    <a:pt x="2397910" y="2391945"/>
                    <a:pt x="2426387" y="2424514"/>
                    <a:pt x="2472848" y="2379869"/>
                  </a:cubicBezTo>
                  <a:cubicBezTo>
                    <a:pt x="2495860" y="2357737"/>
                    <a:pt x="2520566" y="2337245"/>
                    <a:pt x="2542103" y="2313638"/>
                  </a:cubicBezTo>
                  <a:cubicBezTo>
                    <a:pt x="2557626" y="2296534"/>
                    <a:pt x="2568449" y="2282928"/>
                    <a:pt x="2588126" y="2278939"/>
                  </a:cubicBezTo>
                  <a:cubicBezTo>
                    <a:pt x="2611521" y="2274239"/>
                    <a:pt x="2633002" y="2286097"/>
                    <a:pt x="2637593" y="2288665"/>
                  </a:cubicBezTo>
                  <a:cubicBezTo>
                    <a:pt x="2652570" y="2296972"/>
                    <a:pt x="2646831" y="2300087"/>
                    <a:pt x="2671756" y="2319322"/>
                  </a:cubicBezTo>
                  <a:cubicBezTo>
                    <a:pt x="2685749" y="2330141"/>
                    <a:pt x="2695916" y="2335606"/>
                    <a:pt x="2701983" y="2349486"/>
                  </a:cubicBezTo>
                  <a:cubicBezTo>
                    <a:pt x="2704224" y="2354623"/>
                    <a:pt x="2703295" y="2354950"/>
                    <a:pt x="2705864" y="2363803"/>
                  </a:cubicBezTo>
                  <a:cubicBezTo>
                    <a:pt x="2710237" y="2378940"/>
                    <a:pt x="2717780" y="2404896"/>
                    <a:pt x="2733358" y="2408503"/>
                  </a:cubicBezTo>
                  <a:cubicBezTo>
                    <a:pt x="2743852" y="2410907"/>
                    <a:pt x="2757135" y="2402984"/>
                    <a:pt x="2757463" y="2396262"/>
                  </a:cubicBezTo>
                  <a:cubicBezTo>
                    <a:pt x="2757681" y="2391508"/>
                    <a:pt x="2751395" y="2387301"/>
                    <a:pt x="2747460" y="2384732"/>
                  </a:cubicBezTo>
                  <a:cubicBezTo>
                    <a:pt x="2738550" y="2378885"/>
                    <a:pt x="2733413" y="2380197"/>
                    <a:pt x="2727673" y="2377301"/>
                  </a:cubicBezTo>
                  <a:cubicBezTo>
                    <a:pt x="2710127" y="2368448"/>
                    <a:pt x="2711767" y="2332163"/>
                    <a:pt x="2712204" y="2325551"/>
                  </a:cubicBezTo>
                  <a:cubicBezTo>
                    <a:pt x="2712915" y="2314567"/>
                    <a:pt x="2715703" y="2306207"/>
                    <a:pt x="2721332" y="2289485"/>
                  </a:cubicBezTo>
                  <a:cubicBezTo>
                    <a:pt x="2728875" y="2266971"/>
                    <a:pt x="2732702" y="2255496"/>
                    <a:pt x="2739043" y="2246971"/>
                  </a:cubicBezTo>
                  <a:cubicBezTo>
                    <a:pt x="2756369" y="2223692"/>
                    <a:pt x="2786432" y="2230086"/>
                    <a:pt x="2817151" y="2221288"/>
                  </a:cubicBezTo>
                  <a:cubicBezTo>
                    <a:pt x="2863941" y="2207954"/>
                    <a:pt x="2875091" y="2170030"/>
                    <a:pt x="2921115" y="2116642"/>
                  </a:cubicBezTo>
                  <a:cubicBezTo>
                    <a:pt x="2954895" y="2077461"/>
                    <a:pt x="2988182" y="2054455"/>
                    <a:pt x="3054758" y="2008444"/>
                  </a:cubicBezTo>
                  <a:cubicBezTo>
                    <a:pt x="3126308" y="1958990"/>
                    <a:pt x="3126526" y="1973689"/>
                    <a:pt x="3272796" y="1894508"/>
                  </a:cubicBezTo>
                  <a:cubicBezTo>
                    <a:pt x="3345549" y="1855109"/>
                    <a:pt x="3422128" y="1822595"/>
                    <a:pt x="3492967" y="1779753"/>
                  </a:cubicBezTo>
                  <a:cubicBezTo>
                    <a:pt x="3503625" y="1773304"/>
                    <a:pt x="3528386" y="1758059"/>
                    <a:pt x="3564244" y="1751064"/>
                  </a:cubicBezTo>
                  <a:cubicBezTo>
                    <a:pt x="3587091" y="1746583"/>
                    <a:pt x="3603817" y="1747567"/>
                    <a:pt x="3653121" y="1752157"/>
                  </a:cubicBezTo>
                  <a:cubicBezTo>
                    <a:pt x="3723523" y="1758714"/>
                    <a:pt x="3758723" y="1761993"/>
                    <a:pt x="3777089" y="1765217"/>
                  </a:cubicBezTo>
                  <a:cubicBezTo>
                    <a:pt x="3847710" y="1777785"/>
                    <a:pt x="3839347" y="1786201"/>
                    <a:pt x="3896959" y="1794999"/>
                  </a:cubicBezTo>
                  <a:cubicBezTo>
                    <a:pt x="3965119" y="1805381"/>
                    <a:pt x="4018194" y="1799808"/>
                    <a:pt x="4042135" y="1796474"/>
                  </a:cubicBezTo>
                  <a:cubicBezTo>
                    <a:pt x="4074549" y="1791939"/>
                    <a:pt x="4092259" y="1789480"/>
                    <a:pt x="4115871" y="1780080"/>
                  </a:cubicBezTo>
                  <a:cubicBezTo>
                    <a:pt x="4148176" y="1767239"/>
                    <a:pt x="4162278" y="1753086"/>
                    <a:pt x="4203710" y="1741173"/>
                  </a:cubicBezTo>
                  <a:cubicBezTo>
                    <a:pt x="4215025" y="1737949"/>
                    <a:pt x="4219452" y="1737402"/>
                    <a:pt x="4228744" y="1733359"/>
                  </a:cubicBezTo>
                  <a:cubicBezTo>
                    <a:pt x="4250827" y="1723741"/>
                    <a:pt x="4255801" y="1713632"/>
                    <a:pt x="4280453" y="1701938"/>
                  </a:cubicBezTo>
                  <a:cubicBezTo>
                    <a:pt x="4288925" y="1697894"/>
                    <a:pt x="4295156" y="1694943"/>
                    <a:pt x="4304285" y="1693030"/>
                  </a:cubicBezTo>
                  <a:cubicBezTo>
                    <a:pt x="4324126" y="1688768"/>
                    <a:pt x="4335167" y="1694069"/>
                    <a:pt x="4356539" y="1696418"/>
                  </a:cubicBezTo>
                  <a:cubicBezTo>
                    <a:pt x="4360420" y="1696856"/>
                    <a:pt x="4378458" y="1695817"/>
                    <a:pt x="4414315" y="1693686"/>
                  </a:cubicBezTo>
                  <a:cubicBezTo>
                    <a:pt x="4462744" y="1690845"/>
                    <a:pt x="4467116" y="1690462"/>
                    <a:pt x="4475589" y="1688112"/>
                  </a:cubicBezTo>
                  <a:cubicBezTo>
                    <a:pt x="4499421" y="1681555"/>
                    <a:pt x="4497070" y="1675708"/>
                    <a:pt x="4523198" y="1666965"/>
                  </a:cubicBezTo>
                  <a:cubicBezTo>
                    <a:pt x="4558125" y="1655271"/>
                    <a:pt x="4566871" y="1664178"/>
                    <a:pt x="4590976" y="1651336"/>
                  </a:cubicBezTo>
                  <a:cubicBezTo>
                    <a:pt x="4597918" y="1647620"/>
                    <a:pt x="4615737" y="1637839"/>
                    <a:pt x="4626724" y="1617073"/>
                  </a:cubicBezTo>
                  <a:cubicBezTo>
                    <a:pt x="4636781" y="1598057"/>
                    <a:pt x="4635688" y="1580133"/>
                    <a:pt x="4634923" y="1567182"/>
                  </a:cubicBezTo>
                  <a:cubicBezTo>
                    <a:pt x="4633064" y="1537018"/>
                    <a:pt x="4619891" y="1515487"/>
                    <a:pt x="4614589" y="1507017"/>
                  </a:cubicBezTo>
                  <a:cubicBezTo>
                    <a:pt x="4609451" y="1498875"/>
                    <a:pt x="4604805" y="1493411"/>
                    <a:pt x="4603657" y="1491990"/>
                  </a:cubicBezTo>
                  <a:cubicBezTo>
                    <a:pt x="4560312" y="1439804"/>
                    <a:pt x="4548396" y="1311879"/>
                    <a:pt x="4548396" y="1311879"/>
                  </a:cubicBezTo>
                  <a:cubicBezTo>
                    <a:pt x="4538011" y="1200347"/>
                    <a:pt x="4558891" y="1160183"/>
                    <a:pt x="4525821" y="1100292"/>
                  </a:cubicBezTo>
                  <a:cubicBezTo>
                    <a:pt x="4518716" y="1087450"/>
                    <a:pt x="4505488" y="1067013"/>
                    <a:pt x="4502263" y="1062040"/>
                  </a:cubicBezTo>
                  <a:cubicBezTo>
                    <a:pt x="4471763" y="1015045"/>
                    <a:pt x="4454271" y="996957"/>
                    <a:pt x="4433009" y="968159"/>
                  </a:cubicBezTo>
                  <a:cubicBezTo>
                    <a:pt x="4396933" y="919251"/>
                    <a:pt x="4393818" y="861764"/>
                    <a:pt x="4343148" y="821272"/>
                  </a:cubicBezTo>
                  <a:cubicBezTo>
                    <a:pt x="4321175" y="803731"/>
                    <a:pt x="4296960" y="788813"/>
                    <a:pt x="4277064" y="768976"/>
                  </a:cubicBezTo>
                  <a:cubicBezTo>
                    <a:pt x="4270231" y="762146"/>
                    <a:pt x="4264602" y="755315"/>
                    <a:pt x="4259846" y="748320"/>
                  </a:cubicBezTo>
                  <a:cubicBezTo>
                    <a:pt x="4254763" y="740834"/>
                    <a:pt x="4250554" y="732583"/>
                    <a:pt x="4236342" y="694823"/>
                  </a:cubicBezTo>
                  <a:cubicBezTo>
                    <a:pt x="4228417" y="673675"/>
                    <a:pt x="4229182" y="674768"/>
                    <a:pt x="4227433" y="671434"/>
                  </a:cubicBezTo>
                  <a:cubicBezTo>
                    <a:pt x="4216501" y="650287"/>
                    <a:pt x="4196933" y="630122"/>
                    <a:pt x="4188296" y="633948"/>
                  </a:cubicBezTo>
                  <a:cubicBezTo>
                    <a:pt x="4181737" y="636844"/>
                    <a:pt x="4181682" y="653237"/>
                    <a:pt x="4181627" y="656899"/>
                  </a:cubicBezTo>
                  <a:cubicBezTo>
                    <a:pt x="4181627" y="663238"/>
                    <a:pt x="4181901" y="666680"/>
                    <a:pt x="4182119" y="675970"/>
                  </a:cubicBezTo>
                  <a:cubicBezTo>
                    <a:pt x="4182229" y="680888"/>
                    <a:pt x="4181956" y="686680"/>
                    <a:pt x="4177911" y="689467"/>
                  </a:cubicBezTo>
                  <a:cubicBezTo>
                    <a:pt x="4174303" y="691926"/>
                    <a:pt x="4168837" y="689358"/>
                    <a:pt x="4165940" y="688047"/>
                  </a:cubicBezTo>
                  <a:cubicBezTo>
                    <a:pt x="4154571" y="682746"/>
                    <a:pt x="4148831" y="672309"/>
                    <a:pt x="4147903" y="670615"/>
                  </a:cubicBezTo>
                  <a:cubicBezTo>
                    <a:pt x="4147903" y="670615"/>
                    <a:pt x="4135604" y="648374"/>
                    <a:pt x="4106470" y="605641"/>
                  </a:cubicBezTo>
                  <a:cubicBezTo>
                    <a:pt x="4087831" y="578264"/>
                    <a:pt x="4082967" y="587226"/>
                    <a:pt x="4069192" y="565149"/>
                  </a:cubicBezTo>
                  <a:cubicBezTo>
                    <a:pt x="4053286" y="539684"/>
                    <a:pt x="4050881" y="512143"/>
                    <a:pt x="4046125" y="457060"/>
                  </a:cubicBezTo>
                  <a:cubicBezTo>
                    <a:pt x="4044267" y="435311"/>
                    <a:pt x="4045415" y="437661"/>
                    <a:pt x="4043392" y="415147"/>
                  </a:cubicBezTo>
                  <a:cubicBezTo>
                    <a:pt x="4039457" y="370830"/>
                    <a:pt x="4034429" y="356240"/>
                    <a:pt x="4030821" y="327004"/>
                  </a:cubicBezTo>
                  <a:cubicBezTo>
                    <a:pt x="4026831" y="294545"/>
                    <a:pt x="4022512" y="258971"/>
                    <a:pt x="4032023" y="217877"/>
                  </a:cubicBezTo>
                  <a:cubicBezTo>
                    <a:pt x="4042628" y="171975"/>
                    <a:pt x="4059408" y="168041"/>
                    <a:pt x="4058807" y="130499"/>
                  </a:cubicBezTo>
                  <a:cubicBezTo>
                    <a:pt x="4058260" y="95089"/>
                    <a:pt x="4043338" y="68641"/>
                    <a:pt x="4039566" y="62193"/>
                  </a:cubicBezTo>
                  <a:cubicBezTo>
                    <a:pt x="4034429" y="53449"/>
                    <a:pt x="4026776" y="40826"/>
                    <a:pt x="4011909" y="29788"/>
                  </a:cubicBezTo>
                  <a:cubicBezTo>
                    <a:pt x="3995948" y="17875"/>
                    <a:pt x="3980151" y="14159"/>
                    <a:pt x="3968891" y="11591"/>
                  </a:cubicBezTo>
                  <a:cubicBezTo>
                    <a:pt x="3956046" y="8695"/>
                    <a:pt x="3944076" y="8421"/>
                    <a:pt x="3920189" y="7875"/>
                  </a:cubicBezTo>
                  <a:cubicBezTo>
                    <a:pt x="3903627" y="7492"/>
                    <a:pt x="3891657" y="7820"/>
                    <a:pt x="3887284" y="7875"/>
                  </a:cubicBezTo>
                  <a:cubicBezTo>
                    <a:pt x="3838965" y="8804"/>
                    <a:pt x="3828142" y="-267"/>
                    <a:pt x="3789278" y="6"/>
                  </a:cubicBezTo>
                  <a:cubicBezTo>
                    <a:pt x="3738335" y="334"/>
                    <a:pt x="3743637" y="6181"/>
                    <a:pt x="3703462" y="12192"/>
                  </a:cubicBezTo>
                  <a:cubicBezTo>
                    <a:pt x="3680505" y="15635"/>
                    <a:pt x="3655525" y="5962"/>
                    <a:pt x="3633607" y="13230"/>
                  </a:cubicBezTo>
                  <a:cubicBezTo>
                    <a:pt x="3626720" y="15525"/>
                    <a:pt x="3627813" y="16837"/>
                    <a:pt x="3612672" y="26345"/>
                  </a:cubicBezTo>
                  <a:cubicBezTo>
                    <a:pt x="3569655" y="53449"/>
                    <a:pt x="3535657" y="64160"/>
                    <a:pt x="3526583" y="66892"/>
                  </a:cubicBezTo>
                  <a:cubicBezTo>
                    <a:pt x="3511497" y="71428"/>
                    <a:pt x="3508053" y="69187"/>
                    <a:pt x="3498652" y="73887"/>
                  </a:cubicBezTo>
                  <a:cubicBezTo>
                    <a:pt x="3484549" y="80936"/>
                    <a:pt x="3484713" y="87384"/>
                    <a:pt x="3468096" y="101428"/>
                  </a:cubicBezTo>
                  <a:cubicBezTo>
                    <a:pt x="3458804" y="109242"/>
                    <a:pt x="3458313" y="107603"/>
                    <a:pt x="3424697" y="129188"/>
                  </a:cubicBezTo>
                  <a:cubicBezTo>
                    <a:pt x="3406386" y="140937"/>
                    <a:pt x="3409939" y="139243"/>
                    <a:pt x="3402286" y="143833"/>
                  </a:cubicBezTo>
                  <a:cubicBezTo>
                    <a:pt x="3383538" y="155144"/>
                    <a:pt x="3364407" y="166456"/>
                    <a:pt x="3339427" y="170445"/>
                  </a:cubicBezTo>
                  <a:cubicBezTo>
                    <a:pt x="3335601" y="171046"/>
                    <a:pt x="3328058" y="173068"/>
                    <a:pt x="3312589" y="171593"/>
                  </a:cubicBezTo>
                  <a:cubicBezTo>
                    <a:pt x="3277060" y="168314"/>
                    <a:pt x="3243171" y="154707"/>
                    <a:pt x="3207314" y="153942"/>
                  </a:cubicBezTo>
                  <a:cubicBezTo>
                    <a:pt x="3183373" y="153396"/>
                    <a:pt x="3159268" y="158696"/>
                    <a:pt x="3135600" y="154926"/>
                  </a:cubicBezTo>
                  <a:cubicBezTo>
                    <a:pt x="3117563" y="152030"/>
                    <a:pt x="3100891" y="144051"/>
                    <a:pt x="3083618" y="138150"/>
                  </a:cubicBezTo>
                  <a:cubicBezTo>
                    <a:pt x="3045521" y="125089"/>
                    <a:pt x="3012834" y="130117"/>
                    <a:pt x="3003925" y="130663"/>
                  </a:cubicBezTo>
                  <a:cubicBezTo>
                    <a:pt x="2979218" y="132193"/>
                    <a:pt x="2980913" y="135745"/>
                    <a:pt x="2961945" y="135745"/>
                  </a:cubicBezTo>
                  <a:cubicBezTo>
                    <a:pt x="2928057" y="135745"/>
                    <a:pt x="2918710" y="124324"/>
                    <a:pt x="2890286" y="121701"/>
                  </a:cubicBezTo>
                  <a:cubicBezTo>
                    <a:pt x="2872030" y="120007"/>
                    <a:pt x="2852954" y="124051"/>
                    <a:pt x="2816331" y="136784"/>
                  </a:cubicBezTo>
                  <a:cubicBezTo>
                    <a:pt x="2787417" y="146838"/>
                    <a:pt x="2758501" y="156893"/>
                    <a:pt x="2730789" y="169844"/>
                  </a:cubicBezTo>
                  <a:cubicBezTo>
                    <a:pt x="2715156" y="177166"/>
                    <a:pt x="2700507" y="185473"/>
                    <a:pt x="2674270" y="196292"/>
                  </a:cubicBezTo>
                  <a:cubicBezTo>
                    <a:pt x="2655249" y="204107"/>
                    <a:pt x="2644371" y="207549"/>
                    <a:pt x="2631253" y="209298"/>
                  </a:cubicBezTo>
                  <a:cubicBezTo>
                    <a:pt x="2623218" y="210336"/>
                    <a:pt x="2612395" y="209790"/>
                    <a:pt x="2590804" y="208642"/>
                  </a:cubicBezTo>
                  <a:cubicBezTo>
                    <a:pt x="2558118" y="206894"/>
                    <a:pt x="2541502" y="205910"/>
                    <a:pt x="2529312" y="200555"/>
                  </a:cubicBezTo>
                  <a:cubicBezTo>
                    <a:pt x="2518380" y="195746"/>
                    <a:pt x="2512641" y="190609"/>
                    <a:pt x="2509908" y="192904"/>
                  </a:cubicBezTo>
                  <a:cubicBezTo>
                    <a:pt x="2505918" y="196347"/>
                    <a:pt x="2510236" y="214380"/>
                    <a:pt x="2522097" y="221976"/>
                  </a:cubicBezTo>
                  <a:cubicBezTo>
                    <a:pt x="2533685" y="229408"/>
                    <a:pt x="2545109" y="222194"/>
                    <a:pt x="2555713" y="232030"/>
                  </a:cubicBezTo>
                  <a:cubicBezTo>
                    <a:pt x="2557134" y="233342"/>
                    <a:pt x="2561616" y="237550"/>
                    <a:pt x="2561343" y="242796"/>
                  </a:cubicBezTo>
                  <a:cubicBezTo>
                    <a:pt x="2561179" y="245255"/>
                    <a:pt x="2559977" y="248588"/>
                    <a:pt x="2551067" y="255091"/>
                  </a:cubicBezTo>
                  <a:cubicBezTo>
                    <a:pt x="2542321" y="261484"/>
                    <a:pt x="2533794" y="265364"/>
                    <a:pt x="2523628" y="269463"/>
                  </a:cubicBezTo>
                  <a:cubicBezTo>
                    <a:pt x="2510072" y="274927"/>
                    <a:pt x="2510236" y="273944"/>
                    <a:pt x="2505153" y="276403"/>
                  </a:cubicBezTo>
                  <a:cubicBezTo>
                    <a:pt x="2489957" y="283670"/>
                    <a:pt x="2481649" y="295201"/>
                    <a:pt x="2478260" y="299463"/>
                  </a:cubicBezTo>
                  <a:cubicBezTo>
                    <a:pt x="2465961" y="314873"/>
                    <a:pt x="2444042" y="327168"/>
                    <a:pt x="2368448" y="366567"/>
                  </a:cubicBezTo>
                  <a:cubicBezTo>
                    <a:pt x="2292908" y="405912"/>
                    <a:pt x="2305917" y="398262"/>
                    <a:pt x="2283014" y="410721"/>
                  </a:cubicBezTo>
                  <a:cubicBezTo>
                    <a:pt x="2216876" y="446623"/>
                    <a:pt x="2196816" y="462416"/>
                    <a:pt x="2148496" y="479793"/>
                  </a:cubicBezTo>
                  <a:cubicBezTo>
                    <a:pt x="2127671" y="487279"/>
                    <a:pt x="2114498" y="492033"/>
                    <a:pt x="2094875" y="495585"/>
                  </a:cubicBezTo>
                  <a:cubicBezTo>
                    <a:pt x="2047758" y="504110"/>
                    <a:pt x="2032617" y="493236"/>
                    <a:pt x="1983095" y="503345"/>
                  </a:cubicBezTo>
                  <a:cubicBezTo>
                    <a:pt x="1974404" y="505094"/>
                    <a:pt x="1956203" y="509301"/>
                    <a:pt x="1934557" y="515640"/>
                  </a:cubicBezTo>
                  <a:cubicBezTo>
                    <a:pt x="1918487" y="520394"/>
                    <a:pt x="1910835" y="522689"/>
                    <a:pt x="1903292" y="525695"/>
                  </a:cubicBezTo>
                  <a:cubicBezTo>
                    <a:pt x="1895093" y="528919"/>
                    <a:pt x="1886402" y="532854"/>
                    <a:pt x="1880061" y="535750"/>
                  </a:cubicBezTo>
                  <a:cubicBezTo>
                    <a:pt x="1865631" y="542307"/>
                    <a:pt x="1867708" y="541870"/>
                    <a:pt x="1863445" y="543509"/>
                  </a:cubicBezTo>
                  <a:cubicBezTo>
                    <a:pt x="1843166" y="551214"/>
                    <a:pt x="1833436" y="546569"/>
                    <a:pt x="1827533" y="554384"/>
                  </a:cubicBezTo>
                  <a:cubicBezTo>
                    <a:pt x="1823652" y="559575"/>
                    <a:pt x="1824254" y="566351"/>
                    <a:pt x="1824745" y="571597"/>
                  </a:cubicBezTo>
                  <a:cubicBezTo>
                    <a:pt x="1826057" y="585532"/>
                    <a:pt x="1834912" y="592144"/>
                    <a:pt x="1831633" y="598811"/>
                  </a:cubicBezTo>
                  <a:cubicBezTo>
                    <a:pt x="1831195" y="599630"/>
                    <a:pt x="1829829" y="602089"/>
                    <a:pt x="1823871" y="604275"/>
                  </a:cubicBezTo>
                  <a:cubicBezTo>
                    <a:pt x="1808730" y="609794"/>
                    <a:pt x="1792496" y="603073"/>
                    <a:pt x="1788888" y="601707"/>
                  </a:cubicBezTo>
                  <a:cubicBezTo>
                    <a:pt x="1760739" y="591051"/>
                    <a:pt x="1745160" y="619849"/>
                    <a:pt x="1701706" y="620068"/>
                  </a:cubicBezTo>
                  <a:cubicBezTo>
                    <a:pt x="1655190" y="620286"/>
                    <a:pt x="1620809" y="587554"/>
                    <a:pt x="1594737" y="602308"/>
                  </a:cubicBezTo>
                  <a:cubicBezTo>
                    <a:pt x="1592878" y="603346"/>
                    <a:pt x="1589489" y="605532"/>
                    <a:pt x="1583859" y="608046"/>
                  </a:cubicBezTo>
                  <a:cubicBezTo>
                    <a:pt x="1567461" y="615314"/>
                    <a:pt x="1551610" y="616461"/>
                    <a:pt x="1543684" y="616625"/>
                  </a:cubicBezTo>
                  <a:cubicBezTo>
                    <a:pt x="1536742" y="616789"/>
                    <a:pt x="1536797" y="616133"/>
                    <a:pt x="1531932" y="616625"/>
                  </a:cubicBezTo>
                  <a:cubicBezTo>
                    <a:pt x="1519251" y="617936"/>
                    <a:pt x="1510342" y="623182"/>
                    <a:pt x="1506679" y="625204"/>
                  </a:cubicBezTo>
                  <a:cubicBezTo>
                    <a:pt x="1489844" y="634713"/>
                    <a:pt x="1471752" y="640560"/>
                    <a:pt x="1452784" y="646680"/>
                  </a:cubicBezTo>
                  <a:cubicBezTo>
                    <a:pt x="1430702" y="653784"/>
                    <a:pt x="1431467" y="649248"/>
                    <a:pt x="1407198" y="655860"/>
                  </a:cubicBezTo>
                  <a:cubicBezTo>
                    <a:pt x="1397469" y="658483"/>
                    <a:pt x="1379431" y="666789"/>
                    <a:pt x="1343465" y="683292"/>
                  </a:cubicBezTo>
                  <a:cubicBezTo>
                    <a:pt x="1335921" y="686735"/>
                    <a:pt x="1304929" y="701708"/>
                    <a:pt x="1288531" y="715752"/>
                  </a:cubicBezTo>
                  <a:cubicBezTo>
                    <a:pt x="1279075" y="723839"/>
                    <a:pt x="1270931" y="733402"/>
                    <a:pt x="1261584" y="741654"/>
                  </a:cubicBezTo>
                  <a:cubicBezTo>
                    <a:pt x="1252948" y="749195"/>
                    <a:pt x="1234254" y="767009"/>
                    <a:pt x="1216818" y="777446"/>
                  </a:cubicBezTo>
                  <a:cubicBezTo>
                    <a:pt x="1179758" y="799632"/>
                    <a:pt x="1162048" y="784878"/>
                    <a:pt x="1150242" y="801436"/>
                  </a:cubicBezTo>
                  <a:cubicBezTo>
                    <a:pt x="1133571" y="824879"/>
                    <a:pt x="1161392" y="865480"/>
                    <a:pt x="1143901" y="878595"/>
                  </a:cubicBezTo>
                  <a:cubicBezTo>
                    <a:pt x="1138380" y="882748"/>
                    <a:pt x="1132914" y="880726"/>
                    <a:pt x="1121928" y="888759"/>
                  </a:cubicBezTo>
                  <a:cubicBezTo>
                    <a:pt x="1114112" y="894497"/>
                    <a:pt x="1113182" y="898213"/>
                    <a:pt x="1105694" y="901000"/>
                  </a:cubicBezTo>
                  <a:cubicBezTo>
                    <a:pt x="1098971" y="903513"/>
                    <a:pt x="1096238" y="901874"/>
                    <a:pt x="1088968" y="904880"/>
                  </a:cubicBezTo>
                  <a:cubicBezTo>
                    <a:pt x="1082354" y="907667"/>
                    <a:pt x="1078364" y="911710"/>
                    <a:pt x="1076724" y="913240"/>
                  </a:cubicBezTo>
                  <a:cubicBezTo>
                    <a:pt x="1059670" y="929306"/>
                    <a:pt x="1008618" y="948651"/>
                    <a:pt x="973636" y="983788"/>
                  </a:cubicBezTo>
                  <a:cubicBezTo>
                    <a:pt x="954887" y="1002695"/>
                    <a:pt x="965874" y="1000837"/>
                    <a:pt x="934554" y="1042531"/>
                  </a:cubicBezTo>
                  <a:cubicBezTo>
                    <a:pt x="917664" y="1065045"/>
                    <a:pt x="899134" y="1089636"/>
                    <a:pt x="868962" y="1113789"/>
                  </a:cubicBezTo>
                  <a:cubicBezTo>
                    <a:pt x="843982" y="1133735"/>
                    <a:pt x="821681" y="1144773"/>
                    <a:pt x="791782" y="1159636"/>
                  </a:cubicBezTo>
                  <a:cubicBezTo>
                    <a:pt x="759095" y="1175811"/>
                    <a:pt x="750240" y="1176850"/>
                    <a:pt x="731273" y="1186249"/>
                  </a:cubicBezTo>
                  <a:cubicBezTo>
                    <a:pt x="695362" y="1204063"/>
                    <a:pt x="689240" y="1219200"/>
                    <a:pt x="636766" y="1268873"/>
                  </a:cubicBezTo>
                  <a:cubicBezTo>
                    <a:pt x="612115" y="1292152"/>
                    <a:pt x="535099" y="1362972"/>
                    <a:pt x="484429" y="1404339"/>
                  </a:cubicBezTo>
                  <a:cubicBezTo>
                    <a:pt x="477104" y="1410350"/>
                    <a:pt x="467539" y="1417945"/>
                    <a:pt x="458793" y="1431334"/>
                  </a:cubicBezTo>
                  <a:cubicBezTo>
                    <a:pt x="442231" y="1456525"/>
                    <a:pt x="450157" y="1469094"/>
                    <a:pt x="434688" y="1495323"/>
                  </a:cubicBezTo>
                  <a:cubicBezTo>
                    <a:pt x="429988" y="1503356"/>
                    <a:pt x="419493" y="1514012"/>
                    <a:pt x="398668" y="1535378"/>
                  </a:cubicBezTo>
                  <a:cubicBezTo>
                    <a:pt x="384401" y="1550023"/>
                    <a:pt x="378553" y="1554668"/>
                    <a:pt x="368331" y="1567565"/>
                  </a:cubicBezTo>
                  <a:cubicBezTo>
                    <a:pt x="364068" y="1572975"/>
                    <a:pt x="356197" y="1582975"/>
                    <a:pt x="348052" y="1597292"/>
                  </a:cubicBezTo>
                  <a:cubicBezTo>
                    <a:pt x="339143" y="1612920"/>
                    <a:pt x="338050" y="1619259"/>
                    <a:pt x="328101" y="1635052"/>
                  </a:cubicBezTo>
                  <a:cubicBezTo>
                    <a:pt x="328101" y="1635052"/>
                    <a:pt x="322472" y="1644014"/>
                    <a:pt x="314436" y="1654287"/>
                  </a:cubicBezTo>
                  <a:cubicBezTo>
                    <a:pt x="279563" y="1699042"/>
                    <a:pt x="212933" y="1742266"/>
                    <a:pt x="175054" y="1815163"/>
                  </a:cubicBezTo>
                  <a:cubicBezTo>
                    <a:pt x="168112" y="1828551"/>
                    <a:pt x="163357" y="1841338"/>
                    <a:pt x="153845" y="1867021"/>
                  </a:cubicBezTo>
                  <a:cubicBezTo>
                    <a:pt x="134605" y="1918989"/>
                    <a:pt x="138814" y="1923306"/>
                    <a:pt x="121815" y="1973033"/>
                  </a:cubicBezTo>
                  <a:cubicBezTo>
                    <a:pt x="121596" y="1973635"/>
                    <a:pt x="96726" y="2046368"/>
                    <a:pt x="86395" y="2082762"/>
                  </a:cubicBezTo>
                  <a:cubicBezTo>
                    <a:pt x="82788" y="2095439"/>
                    <a:pt x="81039" y="2103418"/>
                    <a:pt x="82514" y="2113418"/>
                  </a:cubicBezTo>
                  <a:cubicBezTo>
                    <a:pt x="84263" y="2125494"/>
                    <a:pt x="89183" y="2130030"/>
                    <a:pt x="86505" y="2137516"/>
                  </a:cubicBezTo>
                  <a:cubicBezTo>
                    <a:pt x="83498" y="2145986"/>
                    <a:pt x="73386" y="2151396"/>
                    <a:pt x="64859" y="2152380"/>
                  </a:cubicBezTo>
                  <a:cubicBezTo>
                    <a:pt x="54419" y="2153582"/>
                    <a:pt x="53545" y="2147243"/>
                    <a:pt x="41028" y="2147517"/>
                  </a:cubicBezTo>
                  <a:cubicBezTo>
                    <a:pt x="30314" y="2147735"/>
                    <a:pt x="28346" y="2152380"/>
                    <a:pt x="14517" y="2152872"/>
                  </a:cubicBezTo>
                  <a:cubicBezTo>
                    <a:pt x="5662" y="2153200"/>
                    <a:pt x="3695" y="2151342"/>
                    <a:pt x="1508" y="2153309"/>
                  </a:cubicBezTo>
                  <a:cubicBezTo>
                    <a:pt x="-4286" y="2158446"/>
                    <a:pt x="8505" y="2171943"/>
                    <a:pt x="8177" y="2193637"/>
                  </a:cubicBezTo>
                  <a:cubicBezTo>
                    <a:pt x="7904" y="2212381"/>
                    <a:pt x="-1498" y="2220413"/>
                    <a:pt x="4023" y="2229539"/>
                  </a:cubicBezTo>
                  <a:cubicBezTo>
                    <a:pt x="6428" y="2233474"/>
                    <a:pt x="11238" y="2236479"/>
                    <a:pt x="20038" y="2238009"/>
                  </a:cubicBezTo>
                  <a:cubicBezTo>
                    <a:pt x="28838" y="2239539"/>
                    <a:pt x="37857" y="2238118"/>
                    <a:pt x="46767" y="2238556"/>
                  </a:cubicBezTo>
                  <a:cubicBezTo>
                    <a:pt x="57972" y="2239102"/>
                    <a:pt x="69068" y="2242599"/>
                    <a:pt x="78524" y="2248665"/>
                  </a:cubicBezTo>
                  <a:cubicBezTo>
                    <a:pt x="84373" y="2252436"/>
                    <a:pt x="90003" y="2257791"/>
                    <a:pt x="90877" y="2264676"/>
                  </a:cubicBezTo>
                  <a:cubicBezTo>
                    <a:pt x="92845" y="2280360"/>
                    <a:pt x="78032" y="2288010"/>
                    <a:pt x="74534" y="2311453"/>
                  </a:cubicBezTo>
                  <a:cubicBezTo>
                    <a:pt x="73058" y="2321507"/>
                    <a:pt x="76229" y="2319376"/>
                    <a:pt x="77048" y="2339431"/>
                  </a:cubicBezTo>
                  <a:cubicBezTo>
                    <a:pt x="78196" y="2367300"/>
                    <a:pt x="71910" y="2369267"/>
                    <a:pt x="72894" y="2396317"/>
                  </a:cubicBezTo>
                  <a:cubicBezTo>
                    <a:pt x="73496" y="2413366"/>
                    <a:pt x="76174" y="2417410"/>
                    <a:pt x="72566" y="2426481"/>
                  </a:cubicBezTo>
                  <a:cubicBezTo>
                    <a:pt x="68193" y="2437574"/>
                    <a:pt x="60432" y="2441126"/>
                    <a:pt x="60814" y="2449706"/>
                  </a:cubicBezTo>
                  <a:cubicBezTo>
                    <a:pt x="61197" y="2457738"/>
                    <a:pt x="68358" y="2462547"/>
                    <a:pt x="73550" y="2467520"/>
                  </a:cubicBezTo>
                  <a:cubicBezTo>
                    <a:pt x="90057" y="2483312"/>
                    <a:pt x="92517" y="2506373"/>
                    <a:pt x="94266" y="2523094"/>
                  </a:cubicBezTo>
                  <a:cubicBezTo>
                    <a:pt x="94704" y="2527029"/>
                    <a:pt x="98256" y="2565882"/>
                    <a:pt x="75354" y="2598997"/>
                  </a:cubicBezTo>
                  <a:cubicBezTo>
                    <a:pt x="66663" y="2611565"/>
                    <a:pt x="58628" y="2616811"/>
                    <a:pt x="49664" y="2635281"/>
                  </a:cubicBezTo>
                  <a:cubicBezTo>
                    <a:pt x="46548" y="2641730"/>
                    <a:pt x="35725" y="2663970"/>
                    <a:pt x="41082" y="2668342"/>
                  </a:cubicBezTo>
                  <a:cubicBezTo>
                    <a:pt x="49500" y="2675227"/>
                    <a:pt x="95141" y="2637249"/>
                    <a:pt x="126570" y="2602822"/>
                  </a:cubicBezTo>
                  <a:cubicBezTo>
                    <a:pt x="164012" y="2561783"/>
                    <a:pt x="181558" y="2538340"/>
                    <a:pt x="181558" y="2538340"/>
                  </a:cubicBezTo>
                  <a:cubicBezTo>
                    <a:pt x="186915" y="2531127"/>
                    <a:pt x="192709" y="2523149"/>
                    <a:pt x="202876" y="2513914"/>
                  </a:cubicBezTo>
                  <a:cubicBezTo>
                    <a:pt x="206866" y="2510307"/>
                    <a:pt x="242832" y="2477794"/>
                    <a:pt x="259285" y="2488176"/>
                  </a:cubicBezTo>
                  <a:cubicBezTo>
                    <a:pt x="270927" y="2495499"/>
                    <a:pt x="273168" y="2524734"/>
                    <a:pt x="262400" y="2538668"/>
                  </a:cubicBezTo>
                  <a:cubicBezTo>
                    <a:pt x="259339" y="2542603"/>
                    <a:pt x="253218" y="2548013"/>
                    <a:pt x="250485" y="2558231"/>
                  </a:cubicBezTo>
                  <a:cubicBezTo>
                    <a:pt x="249227" y="2563040"/>
                    <a:pt x="250211" y="2563313"/>
                    <a:pt x="249172" y="2569160"/>
                  </a:cubicBezTo>
                  <a:cubicBezTo>
                    <a:pt x="247259" y="2579652"/>
                    <a:pt x="241629" y="2584352"/>
                    <a:pt x="228402" y="2599816"/>
                  </a:cubicBezTo>
                  <a:cubicBezTo>
                    <a:pt x="228402" y="2599816"/>
                    <a:pt x="209490" y="2615554"/>
                    <a:pt x="202329" y="2644353"/>
                  </a:cubicBezTo>
                  <a:cubicBezTo>
                    <a:pt x="202001" y="2645664"/>
                    <a:pt x="201673" y="2647085"/>
                    <a:pt x="202056" y="2648396"/>
                  </a:cubicBezTo>
                  <a:cubicBezTo>
                    <a:pt x="203204" y="2652003"/>
                    <a:pt x="208396" y="2651839"/>
                    <a:pt x="211949" y="2650528"/>
                  </a:cubicBezTo>
                  <a:cubicBezTo>
                    <a:pt x="235398" y="2642112"/>
                    <a:pt x="259121" y="2610035"/>
                    <a:pt x="285303" y="2623314"/>
                  </a:cubicBezTo>
                  <a:cubicBezTo>
                    <a:pt x="312578" y="2637139"/>
                    <a:pt x="331490" y="2677741"/>
                    <a:pt x="350457" y="2700583"/>
                  </a:cubicBezTo>
                  <a:cubicBezTo>
                    <a:pt x="354666" y="2705665"/>
                    <a:pt x="360460" y="2711020"/>
                    <a:pt x="366855" y="2709545"/>
                  </a:cubicBezTo>
                  <a:cubicBezTo>
                    <a:pt x="369916" y="2708834"/>
                    <a:pt x="372376" y="2706648"/>
                    <a:pt x="374672" y="2704517"/>
                  </a:cubicBezTo>
                  <a:cubicBezTo>
                    <a:pt x="386588" y="2693534"/>
                    <a:pt x="393147" y="2682277"/>
                    <a:pt x="407905" y="2675610"/>
                  </a:cubicBezTo>
                  <a:cubicBezTo>
                    <a:pt x="432666" y="2664407"/>
                    <a:pt x="441630" y="2634189"/>
                    <a:pt x="471310" y="2631948"/>
                  </a:cubicBezTo>
                  <a:cubicBezTo>
                    <a:pt x="479728" y="2631292"/>
                    <a:pt x="489731" y="2634134"/>
                    <a:pt x="492628" y="2642112"/>
                  </a:cubicBezTo>
                  <a:cubicBezTo>
                    <a:pt x="495416" y="2649817"/>
                    <a:pt x="486397" y="2662987"/>
                    <a:pt x="492628" y="2668342"/>
                  </a:cubicBezTo>
                  <a:close/>
                </a:path>
              </a:pathLst>
            </a:custGeom>
            <a:solidFill>
              <a:srgbClr val="E3D2DB"/>
            </a:solidFill>
            <a:ln w="0" cap="flat">
              <a:noFill/>
              <a:prstDash val="solid"/>
              <a:miter/>
            </a:ln>
          </p:spPr>
          <p:txBody>
            <a:bodyPr rtlCol="0" anchor="ctr"/>
            <a:lstStyle/>
            <a:p>
              <a:endParaRPr lang="en-US" sz="3600"/>
            </a:p>
          </p:txBody>
        </p:sp>
        <p:sp>
          <p:nvSpPr>
            <p:cNvPr id="207" name="Freeform 11">
              <a:extLst>
                <a:ext uri="{FF2B5EF4-FFF2-40B4-BE49-F238E27FC236}">
                  <a16:creationId xmlns:a16="http://schemas.microsoft.com/office/drawing/2014/main" id="{CEAD514A-35FA-B0CB-7E14-0E44AE2E6280}"/>
                </a:ext>
              </a:extLst>
            </p:cNvPr>
            <p:cNvSpPr/>
            <p:nvPr/>
          </p:nvSpPr>
          <p:spPr>
            <a:xfrm>
              <a:off x="3533512" y="1370435"/>
              <a:ext cx="4635391" cy="2920594"/>
            </a:xfrm>
            <a:custGeom>
              <a:avLst/>
              <a:gdLst>
                <a:gd name="connsiteX0" fmla="*/ 492519 w 4635391"/>
                <a:gd name="connsiteY0" fmla="*/ 2668178 h 2920592"/>
                <a:gd name="connsiteX1" fmla="*/ 485140 w 4635391"/>
                <a:gd name="connsiteY1" fmla="*/ 2719599 h 2920592"/>
                <a:gd name="connsiteX2" fmla="*/ 490551 w 4635391"/>
                <a:gd name="connsiteY2" fmla="*/ 2770037 h 2920592"/>
                <a:gd name="connsiteX3" fmla="*/ 519411 w 4635391"/>
                <a:gd name="connsiteY3" fmla="*/ 2793316 h 2920592"/>
                <a:gd name="connsiteX4" fmla="*/ 642998 w 4635391"/>
                <a:gd name="connsiteY4" fmla="*/ 2917908 h 2920592"/>
                <a:gd name="connsiteX5" fmla="*/ 715422 w 4635391"/>
                <a:gd name="connsiteY5" fmla="*/ 2916541 h 2920592"/>
                <a:gd name="connsiteX6" fmla="*/ 774072 w 4635391"/>
                <a:gd name="connsiteY6" fmla="*/ 2903372 h 2920592"/>
                <a:gd name="connsiteX7" fmla="*/ 804080 w 4635391"/>
                <a:gd name="connsiteY7" fmla="*/ 2881842 h 2920592"/>
                <a:gd name="connsiteX8" fmla="*/ 850814 w 4635391"/>
                <a:gd name="connsiteY8" fmla="*/ 2870694 h 2920592"/>
                <a:gd name="connsiteX9" fmla="*/ 867103 w 4635391"/>
                <a:gd name="connsiteY9" fmla="*/ 2886978 h 2920592"/>
                <a:gd name="connsiteX10" fmla="*/ 902140 w 4635391"/>
                <a:gd name="connsiteY10" fmla="*/ 2910366 h 2920592"/>
                <a:gd name="connsiteX11" fmla="*/ 923840 w 4635391"/>
                <a:gd name="connsiteY11" fmla="*/ 2899656 h 2920592"/>
                <a:gd name="connsiteX12" fmla="*/ 972652 w 4635391"/>
                <a:gd name="connsiteY12" fmla="*/ 2889601 h 2920592"/>
                <a:gd name="connsiteX13" fmla="*/ 1036877 w 4635391"/>
                <a:gd name="connsiteY13" fmla="*/ 2849382 h 2920592"/>
                <a:gd name="connsiteX14" fmla="*/ 1118047 w 4635391"/>
                <a:gd name="connsiteY14" fmla="*/ 2865066 h 2920592"/>
                <a:gd name="connsiteX15" fmla="*/ 1215888 w 4635391"/>
                <a:gd name="connsiteY15" fmla="*/ 2869055 h 2920592"/>
                <a:gd name="connsiteX16" fmla="*/ 1277818 w 4635391"/>
                <a:gd name="connsiteY16" fmla="*/ 2881732 h 2920592"/>
                <a:gd name="connsiteX17" fmla="*/ 1400038 w 4635391"/>
                <a:gd name="connsiteY17" fmla="*/ 2846541 h 2920592"/>
                <a:gd name="connsiteX18" fmla="*/ 1536305 w 4635391"/>
                <a:gd name="connsiteY18" fmla="*/ 2788234 h 2920592"/>
                <a:gd name="connsiteX19" fmla="*/ 1751446 w 4635391"/>
                <a:gd name="connsiteY19" fmla="*/ 2672550 h 2920592"/>
                <a:gd name="connsiteX20" fmla="*/ 1783040 w 4635391"/>
                <a:gd name="connsiteY20" fmla="*/ 2658232 h 2920592"/>
                <a:gd name="connsiteX21" fmla="*/ 1826440 w 4635391"/>
                <a:gd name="connsiteY21" fmla="*/ 2651511 h 2920592"/>
                <a:gd name="connsiteX22" fmla="*/ 1857213 w 4635391"/>
                <a:gd name="connsiteY22" fmla="*/ 2645227 h 2920592"/>
                <a:gd name="connsiteX23" fmla="*/ 1944123 w 4635391"/>
                <a:gd name="connsiteY23" fmla="*/ 2658998 h 2920592"/>
                <a:gd name="connsiteX24" fmla="*/ 2034913 w 4635391"/>
                <a:gd name="connsiteY24" fmla="*/ 2654462 h 2920592"/>
                <a:gd name="connsiteX25" fmla="*/ 2087441 w 4635391"/>
                <a:gd name="connsiteY25" fmla="*/ 2632385 h 2920592"/>
                <a:gd name="connsiteX26" fmla="*/ 2136034 w 4635391"/>
                <a:gd name="connsiteY26" fmla="*/ 2619653 h 2920592"/>
                <a:gd name="connsiteX27" fmla="*/ 2153689 w 4635391"/>
                <a:gd name="connsiteY27" fmla="*/ 2571237 h 2920592"/>
                <a:gd name="connsiteX28" fmla="*/ 2179871 w 4635391"/>
                <a:gd name="connsiteY28" fmla="*/ 2530526 h 2920592"/>
                <a:gd name="connsiteX29" fmla="*/ 2276674 w 4635391"/>
                <a:gd name="connsiteY29" fmla="*/ 2460416 h 2920592"/>
                <a:gd name="connsiteX30" fmla="*/ 2472848 w 4635391"/>
                <a:gd name="connsiteY30" fmla="*/ 2379869 h 2920592"/>
                <a:gd name="connsiteX31" fmla="*/ 2542103 w 4635391"/>
                <a:gd name="connsiteY31" fmla="*/ 2313638 h 2920592"/>
                <a:gd name="connsiteX32" fmla="*/ 2588126 w 4635391"/>
                <a:gd name="connsiteY32" fmla="*/ 2278939 h 2920592"/>
                <a:gd name="connsiteX33" fmla="*/ 2637593 w 4635391"/>
                <a:gd name="connsiteY33" fmla="*/ 2288665 h 2920592"/>
                <a:gd name="connsiteX34" fmla="*/ 2671756 w 4635391"/>
                <a:gd name="connsiteY34" fmla="*/ 2319322 h 2920592"/>
                <a:gd name="connsiteX35" fmla="*/ 2701983 w 4635391"/>
                <a:gd name="connsiteY35" fmla="*/ 2349486 h 2920592"/>
                <a:gd name="connsiteX36" fmla="*/ 2705864 w 4635391"/>
                <a:gd name="connsiteY36" fmla="*/ 2363803 h 2920592"/>
                <a:gd name="connsiteX37" fmla="*/ 2733358 w 4635391"/>
                <a:gd name="connsiteY37" fmla="*/ 2408503 h 2920592"/>
                <a:gd name="connsiteX38" fmla="*/ 2757463 w 4635391"/>
                <a:gd name="connsiteY38" fmla="*/ 2396262 h 2920592"/>
                <a:gd name="connsiteX39" fmla="*/ 2747460 w 4635391"/>
                <a:gd name="connsiteY39" fmla="*/ 2384732 h 2920592"/>
                <a:gd name="connsiteX40" fmla="*/ 2727673 w 4635391"/>
                <a:gd name="connsiteY40" fmla="*/ 2377301 h 2920592"/>
                <a:gd name="connsiteX41" fmla="*/ 2712204 w 4635391"/>
                <a:gd name="connsiteY41" fmla="*/ 2325551 h 2920592"/>
                <a:gd name="connsiteX42" fmla="*/ 2721332 w 4635391"/>
                <a:gd name="connsiteY42" fmla="*/ 2289485 h 2920592"/>
                <a:gd name="connsiteX43" fmla="*/ 2739043 w 4635391"/>
                <a:gd name="connsiteY43" fmla="*/ 2246971 h 2920592"/>
                <a:gd name="connsiteX44" fmla="*/ 2817151 w 4635391"/>
                <a:gd name="connsiteY44" fmla="*/ 2221288 h 2920592"/>
                <a:gd name="connsiteX45" fmla="*/ 2921115 w 4635391"/>
                <a:gd name="connsiteY45" fmla="*/ 2116642 h 2920592"/>
                <a:gd name="connsiteX46" fmla="*/ 3054758 w 4635391"/>
                <a:gd name="connsiteY46" fmla="*/ 2008444 h 2920592"/>
                <a:gd name="connsiteX47" fmla="*/ 3272796 w 4635391"/>
                <a:gd name="connsiteY47" fmla="*/ 1894508 h 2920592"/>
                <a:gd name="connsiteX48" fmla="*/ 3492967 w 4635391"/>
                <a:gd name="connsiteY48" fmla="*/ 1779753 h 2920592"/>
                <a:gd name="connsiteX49" fmla="*/ 3564244 w 4635391"/>
                <a:gd name="connsiteY49" fmla="*/ 1751064 h 2920592"/>
                <a:gd name="connsiteX50" fmla="*/ 3653121 w 4635391"/>
                <a:gd name="connsiteY50" fmla="*/ 1752157 h 2920592"/>
                <a:gd name="connsiteX51" fmla="*/ 3777089 w 4635391"/>
                <a:gd name="connsiteY51" fmla="*/ 1765217 h 2920592"/>
                <a:gd name="connsiteX52" fmla="*/ 3896959 w 4635391"/>
                <a:gd name="connsiteY52" fmla="*/ 1794999 h 2920592"/>
                <a:gd name="connsiteX53" fmla="*/ 4042135 w 4635391"/>
                <a:gd name="connsiteY53" fmla="*/ 1796474 h 2920592"/>
                <a:gd name="connsiteX54" fmla="*/ 4115871 w 4635391"/>
                <a:gd name="connsiteY54" fmla="*/ 1780080 h 2920592"/>
                <a:gd name="connsiteX55" fmla="*/ 4203710 w 4635391"/>
                <a:gd name="connsiteY55" fmla="*/ 1741173 h 2920592"/>
                <a:gd name="connsiteX56" fmla="*/ 4228744 w 4635391"/>
                <a:gd name="connsiteY56" fmla="*/ 1733359 h 2920592"/>
                <a:gd name="connsiteX57" fmla="*/ 4280453 w 4635391"/>
                <a:gd name="connsiteY57" fmla="*/ 1701938 h 2920592"/>
                <a:gd name="connsiteX58" fmla="*/ 4304285 w 4635391"/>
                <a:gd name="connsiteY58" fmla="*/ 1693030 h 2920592"/>
                <a:gd name="connsiteX59" fmla="*/ 4356539 w 4635391"/>
                <a:gd name="connsiteY59" fmla="*/ 1696418 h 2920592"/>
                <a:gd name="connsiteX60" fmla="*/ 4414315 w 4635391"/>
                <a:gd name="connsiteY60" fmla="*/ 1693686 h 2920592"/>
                <a:gd name="connsiteX61" fmla="*/ 4475589 w 4635391"/>
                <a:gd name="connsiteY61" fmla="*/ 1688112 h 2920592"/>
                <a:gd name="connsiteX62" fmla="*/ 4523198 w 4635391"/>
                <a:gd name="connsiteY62" fmla="*/ 1666965 h 2920592"/>
                <a:gd name="connsiteX63" fmla="*/ 4590976 w 4635391"/>
                <a:gd name="connsiteY63" fmla="*/ 1651336 h 2920592"/>
                <a:gd name="connsiteX64" fmla="*/ 4626724 w 4635391"/>
                <a:gd name="connsiteY64" fmla="*/ 1617073 h 2920592"/>
                <a:gd name="connsiteX65" fmla="*/ 4634923 w 4635391"/>
                <a:gd name="connsiteY65" fmla="*/ 1567182 h 2920592"/>
                <a:gd name="connsiteX66" fmla="*/ 4614589 w 4635391"/>
                <a:gd name="connsiteY66" fmla="*/ 1507017 h 2920592"/>
                <a:gd name="connsiteX67" fmla="*/ 4603657 w 4635391"/>
                <a:gd name="connsiteY67" fmla="*/ 1491990 h 2920592"/>
                <a:gd name="connsiteX68" fmla="*/ 4548396 w 4635391"/>
                <a:gd name="connsiteY68" fmla="*/ 1311879 h 2920592"/>
                <a:gd name="connsiteX69" fmla="*/ 4525821 w 4635391"/>
                <a:gd name="connsiteY69" fmla="*/ 1100292 h 2920592"/>
                <a:gd name="connsiteX70" fmla="*/ 4502263 w 4635391"/>
                <a:gd name="connsiteY70" fmla="*/ 1062040 h 2920592"/>
                <a:gd name="connsiteX71" fmla="*/ 4433009 w 4635391"/>
                <a:gd name="connsiteY71" fmla="*/ 968159 h 2920592"/>
                <a:gd name="connsiteX72" fmla="*/ 4343148 w 4635391"/>
                <a:gd name="connsiteY72" fmla="*/ 821272 h 2920592"/>
                <a:gd name="connsiteX73" fmla="*/ 4277064 w 4635391"/>
                <a:gd name="connsiteY73" fmla="*/ 768976 h 2920592"/>
                <a:gd name="connsiteX74" fmla="*/ 4259846 w 4635391"/>
                <a:gd name="connsiteY74" fmla="*/ 748320 h 2920592"/>
                <a:gd name="connsiteX75" fmla="*/ 4236342 w 4635391"/>
                <a:gd name="connsiteY75" fmla="*/ 694823 h 2920592"/>
                <a:gd name="connsiteX76" fmla="*/ 4227433 w 4635391"/>
                <a:gd name="connsiteY76" fmla="*/ 671434 h 2920592"/>
                <a:gd name="connsiteX77" fmla="*/ 4188296 w 4635391"/>
                <a:gd name="connsiteY77" fmla="*/ 633948 h 2920592"/>
                <a:gd name="connsiteX78" fmla="*/ 4181627 w 4635391"/>
                <a:gd name="connsiteY78" fmla="*/ 656899 h 2920592"/>
                <a:gd name="connsiteX79" fmla="*/ 4182119 w 4635391"/>
                <a:gd name="connsiteY79" fmla="*/ 675970 h 2920592"/>
                <a:gd name="connsiteX80" fmla="*/ 4177911 w 4635391"/>
                <a:gd name="connsiteY80" fmla="*/ 689467 h 2920592"/>
                <a:gd name="connsiteX81" fmla="*/ 4165940 w 4635391"/>
                <a:gd name="connsiteY81" fmla="*/ 688047 h 2920592"/>
                <a:gd name="connsiteX82" fmla="*/ 4147903 w 4635391"/>
                <a:gd name="connsiteY82" fmla="*/ 670615 h 2920592"/>
                <a:gd name="connsiteX83" fmla="*/ 4106470 w 4635391"/>
                <a:gd name="connsiteY83" fmla="*/ 605641 h 2920592"/>
                <a:gd name="connsiteX84" fmla="*/ 4069192 w 4635391"/>
                <a:gd name="connsiteY84" fmla="*/ 565149 h 2920592"/>
                <a:gd name="connsiteX85" fmla="*/ 4046125 w 4635391"/>
                <a:gd name="connsiteY85" fmla="*/ 457060 h 2920592"/>
                <a:gd name="connsiteX86" fmla="*/ 4043392 w 4635391"/>
                <a:gd name="connsiteY86" fmla="*/ 415147 h 2920592"/>
                <a:gd name="connsiteX87" fmla="*/ 4030821 w 4635391"/>
                <a:gd name="connsiteY87" fmla="*/ 327004 h 2920592"/>
                <a:gd name="connsiteX88" fmla="*/ 4032023 w 4635391"/>
                <a:gd name="connsiteY88" fmla="*/ 217877 h 2920592"/>
                <a:gd name="connsiteX89" fmla="*/ 4058807 w 4635391"/>
                <a:gd name="connsiteY89" fmla="*/ 130499 h 2920592"/>
                <a:gd name="connsiteX90" fmla="*/ 4039566 w 4635391"/>
                <a:gd name="connsiteY90" fmla="*/ 62193 h 2920592"/>
                <a:gd name="connsiteX91" fmla="*/ 4011909 w 4635391"/>
                <a:gd name="connsiteY91" fmla="*/ 29788 h 2920592"/>
                <a:gd name="connsiteX92" fmla="*/ 3968891 w 4635391"/>
                <a:gd name="connsiteY92" fmla="*/ 11591 h 2920592"/>
                <a:gd name="connsiteX93" fmla="*/ 3920189 w 4635391"/>
                <a:gd name="connsiteY93" fmla="*/ 7875 h 2920592"/>
                <a:gd name="connsiteX94" fmla="*/ 3887284 w 4635391"/>
                <a:gd name="connsiteY94" fmla="*/ 7875 h 2920592"/>
                <a:gd name="connsiteX95" fmla="*/ 3789278 w 4635391"/>
                <a:gd name="connsiteY95" fmla="*/ 6 h 2920592"/>
                <a:gd name="connsiteX96" fmla="*/ 3703462 w 4635391"/>
                <a:gd name="connsiteY96" fmla="*/ 12192 h 2920592"/>
                <a:gd name="connsiteX97" fmla="*/ 3633607 w 4635391"/>
                <a:gd name="connsiteY97" fmla="*/ 13230 h 2920592"/>
                <a:gd name="connsiteX98" fmla="*/ 3612672 w 4635391"/>
                <a:gd name="connsiteY98" fmla="*/ 26345 h 2920592"/>
                <a:gd name="connsiteX99" fmla="*/ 3526583 w 4635391"/>
                <a:gd name="connsiteY99" fmla="*/ 66892 h 2920592"/>
                <a:gd name="connsiteX100" fmla="*/ 3498652 w 4635391"/>
                <a:gd name="connsiteY100" fmla="*/ 73887 h 2920592"/>
                <a:gd name="connsiteX101" fmla="*/ 3468096 w 4635391"/>
                <a:gd name="connsiteY101" fmla="*/ 101428 h 2920592"/>
                <a:gd name="connsiteX102" fmla="*/ 3424697 w 4635391"/>
                <a:gd name="connsiteY102" fmla="*/ 129188 h 2920592"/>
                <a:gd name="connsiteX103" fmla="*/ 3402286 w 4635391"/>
                <a:gd name="connsiteY103" fmla="*/ 143833 h 2920592"/>
                <a:gd name="connsiteX104" fmla="*/ 3339427 w 4635391"/>
                <a:gd name="connsiteY104" fmla="*/ 170445 h 2920592"/>
                <a:gd name="connsiteX105" fmla="*/ 3312589 w 4635391"/>
                <a:gd name="connsiteY105" fmla="*/ 171593 h 2920592"/>
                <a:gd name="connsiteX106" fmla="*/ 3207314 w 4635391"/>
                <a:gd name="connsiteY106" fmla="*/ 153942 h 2920592"/>
                <a:gd name="connsiteX107" fmla="*/ 3135600 w 4635391"/>
                <a:gd name="connsiteY107" fmla="*/ 154926 h 2920592"/>
                <a:gd name="connsiteX108" fmla="*/ 3083618 w 4635391"/>
                <a:gd name="connsiteY108" fmla="*/ 138150 h 2920592"/>
                <a:gd name="connsiteX109" fmla="*/ 3003925 w 4635391"/>
                <a:gd name="connsiteY109" fmla="*/ 130663 h 2920592"/>
                <a:gd name="connsiteX110" fmla="*/ 2961945 w 4635391"/>
                <a:gd name="connsiteY110" fmla="*/ 135745 h 2920592"/>
                <a:gd name="connsiteX111" fmla="*/ 2890286 w 4635391"/>
                <a:gd name="connsiteY111" fmla="*/ 121701 h 2920592"/>
                <a:gd name="connsiteX112" fmla="*/ 2816331 w 4635391"/>
                <a:gd name="connsiteY112" fmla="*/ 136784 h 2920592"/>
                <a:gd name="connsiteX113" fmla="*/ 2730789 w 4635391"/>
                <a:gd name="connsiteY113" fmla="*/ 169844 h 2920592"/>
                <a:gd name="connsiteX114" fmla="*/ 2674270 w 4635391"/>
                <a:gd name="connsiteY114" fmla="*/ 196292 h 2920592"/>
                <a:gd name="connsiteX115" fmla="*/ 2631253 w 4635391"/>
                <a:gd name="connsiteY115" fmla="*/ 209298 h 2920592"/>
                <a:gd name="connsiteX116" fmla="*/ 2590804 w 4635391"/>
                <a:gd name="connsiteY116" fmla="*/ 208642 h 2920592"/>
                <a:gd name="connsiteX117" fmla="*/ 2529312 w 4635391"/>
                <a:gd name="connsiteY117" fmla="*/ 200555 h 2920592"/>
                <a:gd name="connsiteX118" fmla="*/ 2509908 w 4635391"/>
                <a:gd name="connsiteY118" fmla="*/ 192904 h 2920592"/>
                <a:gd name="connsiteX119" fmla="*/ 2522097 w 4635391"/>
                <a:gd name="connsiteY119" fmla="*/ 221976 h 2920592"/>
                <a:gd name="connsiteX120" fmla="*/ 2555713 w 4635391"/>
                <a:gd name="connsiteY120" fmla="*/ 232030 h 2920592"/>
                <a:gd name="connsiteX121" fmla="*/ 2561343 w 4635391"/>
                <a:gd name="connsiteY121" fmla="*/ 242796 h 2920592"/>
                <a:gd name="connsiteX122" fmla="*/ 2551067 w 4635391"/>
                <a:gd name="connsiteY122" fmla="*/ 255091 h 2920592"/>
                <a:gd name="connsiteX123" fmla="*/ 2523628 w 4635391"/>
                <a:gd name="connsiteY123" fmla="*/ 269463 h 2920592"/>
                <a:gd name="connsiteX124" fmla="*/ 2505153 w 4635391"/>
                <a:gd name="connsiteY124" fmla="*/ 276403 h 2920592"/>
                <a:gd name="connsiteX125" fmla="*/ 2478260 w 4635391"/>
                <a:gd name="connsiteY125" fmla="*/ 299463 h 2920592"/>
                <a:gd name="connsiteX126" fmla="*/ 2368448 w 4635391"/>
                <a:gd name="connsiteY126" fmla="*/ 366567 h 2920592"/>
                <a:gd name="connsiteX127" fmla="*/ 2283014 w 4635391"/>
                <a:gd name="connsiteY127" fmla="*/ 410721 h 2920592"/>
                <a:gd name="connsiteX128" fmla="*/ 2148496 w 4635391"/>
                <a:gd name="connsiteY128" fmla="*/ 479793 h 2920592"/>
                <a:gd name="connsiteX129" fmla="*/ 2094875 w 4635391"/>
                <a:gd name="connsiteY129" fmla="*/ 495585 h 2920592"/>
                <a:gd name="connsiteX130" fmla="*/ 1983095 w 4635391"/>
                <a:gd name="connsiteY130" fmla="*/ 503345 h 2920592"/>
                <a:gd name="connsiteX131" fmla="*/ 1934557 w 4635391"/>
                <a:gd name="connsiteY131" fmla="*/ 515640 h 2920592"/>
                <a:gd name="connsiteX132" fmla="*/ 1903292 w 4635391"/>
                <a:gd name="connsiteY132" fmla="*/ 525695 h 2920592"/>
                <a:gd name="connsiteX133" fmla="*/ 1880061 w 4635391"/>
                <a:gd name="connsiteY133" fmla="*/ 535750 h 2920592"/>
                <a:gd name="connsiteX134" fmla="*/ 1863445 w 4635391"/>
                <a:gd name="connsiteY134" fmla="*/ 543509 h 2920592"/>
                <a:gd name="connsiteX135" fmla="*/ 1827533 w 4635391"/>
                <a:gd name="connsiteY135" fmla="*/ 554384 h 2920592"/>
                <a:gd name="connsiteX136" fmla="*/ 1824745 w 4635391"/>
                <a:gd name="connsiteY136" fmla="*/ 571597 h 2920592"/>
                <a:gd name="connsiteX137" fmla="*/ 1831633 w 4635391"/>
                <a:gd name="connsiteY137" fmla="*/ 598811 h 2920592"/>
                <a:gd name="connsiteX138" fmla="*/ 1823871 w 4635391"/>
                <a:gd name="connsiteY138" fmla="*/ 604275 h 2920592"/>
                <a:gd name="connsiteX139" fmla="*/ 1788888 w 4635391"/>
                <a:gd name="connsiteY139" fmla="*/ 601707 h 2920592"/>
                <a:gd name="connsiteX140" fmla="*/ 1701706 w 4635391"/>
                <a:gd name="connsiteY140" fmla="*/ 620068 h 2920592"/>
                <a:gd name="connsiteX141" fmla="*/ 1594737 w 4635391"/>
                <a:gd name="connsiteY141" fmla="*/ 602308 h 2920592"/>
                <a:gd name="connsiteX142" fmla="*/ 1583859 w 4635391"/>
                <a:gd name="connsiteY142" fmla="*/ 608046 h 2920592"/>
                <a:gd name="connsiteX143" fmla="*/ 1543684 w 4635391"/>
                <a:gd name="connsiteY143" fmla="*/ 616625 h 2920592"/>
                <a:gd name="connsiteX144" fmla="*/ 1531932 w 4635391"/>
                <a:gd name="connsiteY144" fmla="*/ 616625 h 2920592"/>
                <a:gd name="connsiteX145" fmla="*/ 1506679 w 4635391"/>
                <a:gd name="connsiteY145" fmla="*/ 625204 h 2920592"/>
                <a:gd name="connsiteX146" fmla="*/ 1452784 w 4635391"/>
                <a:gd name="connsiteY146" fmla="*/ 646680 h 2920592"/>
                <a:gd name="connsiteX147" fmla="*/ 1407198 w 4635391"/>
                <a:gd name="connsiteY147" fmla="*/ 655860 h 2920592"/>
                <a:gd name="connsiteX148" fmla="*/ 1343465 w 4635391"/>
                <a:gd name="connsiteY148" fmla="*/ 683292 h 2920592"/>
                <a:gd name="connsiteX149" fmla="*/ 1288531 w 4635391"/>
                <a:gd name="connsiteY149" fmla="*/ 715752 h 2920592"/>
                <a:gd name="connsiteX150" fmla="*/ 1261584 w 4635391"/>
                <a:gd name="connsiteY150" fmla="*/ 741654 h 2920592"/>
                <a:gd name="connsiteX151" fmla="*/ 1216818 w 4635391"/>
                <a:gd name="connsiteY151" fmla="*/ 777446 h 2920592"/>
                <a:gd name="connsiteX152" fmla="*/ 1150242 w 4635391"/>
                <a:gd name="connsiteY152" fmla="*/ 801436 h 2920592"/>
                <a:gd name="connsiteX153" fmla="*/ 1143901 w 4635391"/>
                <a:gd name="connsiteY153" fmla="*/ 878595 h 2920592"/>
                <a:gd name="connsiteX154" fmla="*/ 1121928 w 4635391"/>
                <a:gd name="connsiteY154" fmla="*/ 888759 h 2920592"/>
                <a:gd name="connsiteX155" fmla="*/ 1105694 w 4635391"/>
                <a:gd name="connsiteY155" fmla="*/ 901000 h 2920592"/>
                <a:gd name="connsiteX156" fmla="*/ 1088968 w 4635391"/>
                <a:gd name="connsiteY156" fmla="*/ 904880 h 2920592"/>
                <a:gd name="connsiteX157" fmla="*/ 1076724 w 4635391"/>
                <a:gd name="connsiteY157" fmla="*/ 913240 h 2920592"/>
                <a:gd name="connsiteX158" fmla="*/ 973636 w 4635391"/>
                <a:gd name="connsiteY158" fmla="*/ 983788 h 2920592"/>
                <a:gd name="connsiteX159" fmla="*/ 934554 w 4635391"/>
                <a:gd name="connsiteY159" fmla="*/ 1042531 h 2920592"/>
                <a:gd name="connsiteX160" fmla="*/ 868962 w 4635391"/>
                <a:gd name="connsiteY160" fmla="*/ 1113789 h 2920592"/>
                <a:gd name="connsiteX161" fmla="*/ 791782 w 4635391"/>
                <a:gd name="connsiteY161" fmla="*/ 1159636 h 2920592"/>
                <a:gd name="connsiteX162" fmla="*/ 731273 w 4635391"/>
                <a:gd name="connsiteY162" fmla="*/ 1186249 h 2920592"/>
                <a:gd name="connsiteX163" fmla="*/ 636766 w 4635391"/>
                <a:gd name="connsiteY163" fmla="*/ 1268873 h 2920592"/>
                <a:gd name="connsiteX164" fmla="*/ 484429 w 4635391"/>
                <a:gd name="connsiteY164" fmla="*/ 1404339 h 2920592"/>
                <a:gd name="connsiteX165" fmla="*/ 458793 w 4635391"/>
                <a:gd name="connsiteY165" fmla="*/ 1431334 h 2920592"/>
                <a:gd name="connsiteX166" fmla="*/ 434688 w 4635391"/>
                <a:gd name="connsiteY166" fmla="*/ 1495323 h 2920592"/>
                <a:gd name="connsiteX167" fmla="*/ 398668 w 4635391"/>
                <a:gd name="connsiteY167" fmla="*/ 1535378 h 2920592"/>
                <a:gd name="connsiteX168" fmla="*/ 368331 w 4635391"/>
                <a:gd name="connsiteY168" fmla="*/ 1567565 h 2920592"/>
                <a:gd name="connsiteX169" fmla="*/ 348052 w 4635391"/>
                <a:gd name="connsiteY169" fmla="*/ 1597292 h 2920592"/>
                <a:gd name="connsiteX170" fmla="*/ 328101 w 4635391"/>
                <a:gd name="connsiteY170" fmla="*/ 1635052 h 2920592"/>
                <a:gd name="connsiteX171" fmla="*/ 314436 w 4635391"/>
                <a:gd name="connsiteY171" fmla="*/ 1654287 h 2920592"/>
                <a:gd name="connsiteX172" fmla="*/ 175054 w 4635391"/>
                <a:gd name="connsiteY172" fmla="*/ 1815163 h 2920592"/>
                <a:gd name="connsiteX173" fmla="*/ 153845 w 4635391"/>
                <a:gd name="connsiteY173" fmla="*/ 1867021 h 2920592"/>
                <a:gd name="connsiteX174" fmla="*/ 121815 w 4635391"/>
                <a:gd name="connsiteY174" fmla="*/ 1973033 h 2920592"/>
                <a:gd name="connsiteX175" fmla="*/ 86395 w 4635391"/>
                <a:gd name="connsiteY175" fmla="*/ 2082762 h 2920592"/>
                <a:gd name="connsiteX176" fmla="*/ 82514 w 4635391"/>
                <a:gd name="connsiteY176" fmla="*/ 2113418 h 2920592"/>
                <a:gd name="connsiteX177" fmla="*/ 86505 w 4635391"/>
                <a:gd name="connsiteY177" fmla="*/ 2137516 h 2920592"/>
                <a:gd name="connsiteX178" fmla="*/ 64859 w 4635391"/>
                <a:gd name="connsiteY178" fmla="*/ 2152380 h 2920592"/>
                <a:gd name="connsiteX179" fmla="*/ 41028 w 4635391"/>
                <a:gd name="connsiteY179" fmla="*/ 2147517 h 2920592"/>
                <a:gd name="connsiteX180" fmla="*/ 14517 w 4635391"/>
                <a:gd name="connsiteY180" fmla="*/ 2152872 h 2920592"/>
                <a:gd name="connsiteX181" fmla="*/ 1508 w 4635391"/>
                <a:gd name="connsiteY181" fmla="*/ 2153309 h 2920592"/>
                <a:gd name="connsiteX182" fmla="*/ 8177 w 4635391"/>
                <a:gd name="connsiteY182" fmla="*/ 2193637 h 2920592"/>
                <a:gd name="connsiteX183" fmla="*/ 4023 w 4635391"/>
                <a:gd name="connsiteY183" fmla="*/ 2229539 h 2920592"/>
                <a:gd name="connsiteX184" fmla="*/ 20038 w 4635391"/>
                <a:gd name="connsiteY184" fmla="*/ 2238009 h 2920592"/>
                <a:gd name="connsiteX185" fmla="*/ 46767 w 4635391"/>
                <a:gd name="connsiteY185" fmla="*/ 2238556 h 2920592"/>
                <a:gd name="connsiteX186" fmla="*/ 78524 w 4635391"/>
                <a:gd name="connsiteY186" fmla="*/ 2248665 h 2920592"/>
                <a:gd name="connsiteX187" fmla="*/ 90877 w 4635391"/>
                <a:gd name="connsiteY187" fmla="*/ 2264676 h 2920592"/>
                <a:gd name="connsiteX188" fmla="*/ 74534 w 4635391"/>
                <a:gd name="connsiteY188" fmla="*/ 2311453 h 2920592"/>
                <a:gd name="connsiteX189" fmla="*/ 77048 w 4635391"/>
                <a:gd name="connsiteY189" fmla="*/ 2339431 h 2920592"/>
                <a:gd name="connsiteX190" fmla="*/ 72894 w 4635391"/>
                <a:gd name="connsiteY190" fmla="*/ 2396317 h 2920592"/>
                <a:gd name="connsiteX191" fmla="*/ 72566 w 4635391"/>
                <a:gd name="connsiteY191" fmla="*/ 2426481 h 2920592"/>
                <a:gd name="connsiteX192" fmla="*/ 60814 w 4635391"/>
                <a:gd name="connsiteY192" fmla="*/ 2449706 h 2920592"/>
                <a:gd name="connsiteX193" fmla="*/ 73550 w 4635391"/>
                <a:gd name="connsiteY193" fmla="*/ 2467520 h 2920592"/>
                <a:gd name="connsiteX194" fmla="*/ 94266 w 4635391"/>
                <a:gd name="connsiteY194" fmla="*/ 2523094 h 2920592"/>
                <a:gd name="connsiteX195" fmla="*/ 75354 w 4635391"/>
                <a:gd name="connsiteY195" fmla="*/ 2598997 h 2920592"/>
                <a:gd name="connsiteX196" fmla="*/ 49664 w 4635391"/>
                <a:gd name="connsiteY196" fmla="*/ 2635281 h 2920592"/>
                <a:gd name="connsiteX197" fmla="*/ 41082 w 4635391"/>
                <a:gd name="connsiteY197" fmla="*/ 2668342 h 2920592"/>
                <a:gd name="connsiteX198" fmla="*/ 126570 w 4635391"/>
                <a:gd name="connsiteY198" fmla="*/ 2602822 h 2920592"/>
                <a:gd name="connsiteX199" fmla="*/ 181558 w 4635391"/>
                <a:gd name="connsiteY199" fmla="*/ 2538340 h 2920592"/>
                <a:gd name="connsiteX200" fmla="*/ 202876 w 4635391"/>
                <a:gd name="connsiteY200" fmla="*/ 2513914 h 2920592"/>
                <a:gd name="connsiteX201" fmla="*/ 259285 w 4635391"/>
                <a:gd name="connsiteY201" fmla="*/ 2488176 h 2920592"/>
                <a:gd name="connsiteX202" fmla="*/ 262400 w 4635391"/>
                <a:gd name="connsiteY202" fmla="*/ 2538668 h 2920592"/>
                <a:gd name="connsiteX203" fmla="*/ 250485 w 4635391"/>
                <a:gd name="connsiteY203" fmla="*/ 2558231 h 2920592"/>
                <a:gd name="connsiteX204" fmla="*/ 249172 w 4635391"/>
                <a:gd name="connsiteY204" fmla="*/ 2569160 h 2920592"/>
                <a:gd name="connsiteX205" fmla="*/ 228402 w 4635391"/>
                <a:gd name="connsiteY205" fmla="*/ 2599816 h 2920592"/>
                <a:gd name="connsiteX206" fmla="*/ 202329 w 4635391"/>
                <a:gd name="connsiteY206" fmla="*/ 2644353 h 2920592"/>
                <a:gd name="connsiteX207" fmla="*/ 202056 w 4635391"/>
                <a:gd name="connsiteY207" fmla="*/ 2648396 h 2920592"/>
                <a:gd name="connsiteX208" fmla="*/ 211949 w 4635391"/>
                <a:gd name="connsiteY208" fmla="*/ 2650528 h 2920592"/>
                <a:gd name="connsiteX209" fmla="*/ 285303 w 4635391"/>
                <a:gd name="connsiteY209" fmla="*/ 2623314 h 2920592"/>
                <a:gd name="connsiteX210" fmla="*/ 350457 w 4635391"/>
                <a:gd name="connsiteY210" fmla="*/ 2700583 h 2920592"/>
                <a:gd name="connsiteX211" fmla="*/ 366855 w 4635391"/>
                <a:gd name="connsiteY211" fmla="*/ 2709545 h 2920592"/>
                <a:gd name="connsiteX212" fmla="*/ 374672 w 4635391"/>
                <a:gd name="connsiteY212" fmla="*/ 2704517 h 2920592"/>
                <a:gd name="connsiteX213" fmla="*/ 407905 w 4635391"/>
                <a:gd name="connsiteY213" fmla="*/ 2675610 h 2920592"/>
                <a:gd name="connsiteX214" fmla="*/ 471310 w 4635391"/>
                <a:gd name="connsiteY214" fmla="*/ 2631948 h 2920592"/>
                <a:gd name="connsiteX215" fmla="*/ 492628 w 4635391"/>
                <a:gd name="connsiteY215" fmla="*/ 2642112 h 2920592"/>
                <a:gd name="connsiteX216" fmla="*/ 492628 w 4635391"/>
                <a:gd name="connsiteY216" fmla="*/ 2668342 h 2920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Lst>
              <a:rect l="l" t="t" r="r" b="b"/>
              <a:pathLst>
                <a:path w="4635391" h="2920592">
                  <a:moveTo>
                    <a:pt x="492519" y="2668178"/>
                  </a:moveTo>
                  <a:cubicBezTo>
                    <a:pt x="494322" y="2685500"/>
                    <a:pt x="488638" y="2702550"/>
                    <a:pt x="485140" y="2719599"/>
                  </a:cubicBezTo>
                  <a:cubicBezTo>
                    <a:pt x="481641" y="2736649"/>
                    <a:pt x="480657" y="2755720"/>
                    <a:pt x="490551" y="2770037"/>
                  </a:cubicBezTo>
                  <a:cubicBezTo>
                    <a:pt x="497657" y="2780256"/>
                    <a:pt x="509135" y="2786321"/>
                    <a:pt x="519411" y="2793316"/>
                  </a:cubicBezTo>
                  <a:cubicBezTo>
                    <a:pt x="573470" y="2829929"/>
                    <a:pt x="573251" y="2903153"/>
                    <a:pt x="642998" y="2917908"/>
                  </a:cubicBezTo>
                  <a:cubicBezTo>
                    <a:pt x="667704" y="2923099"/>
                    <a:pt x="690934" y="2919711"/>
                    <a:pt x="715422" y="2916541"/>
                  </a:cubicBezTo>
                  <a:cubicBezTo>
                    <a:pt x="735865" y="2913919"/>
                    <a:pt x="755652" y="2915121"/>
                    <a:pt x="774072" y="2903372"/>
                  </a:cubicBezTo>
                  <a:cubicBezTo>
                    <a:pt x="783692" y="2897251"/>
                    <a:pt x="795663" y="2889437"/>
                    <a:pt x="804080" y="2881842"/>
                  </a:cubicBezTo>
                  <a:cubicBezTo>
                    <a:pt x="816816" y="2870366"/>
                    <a:pt x="835947" y="2862224"/>
                    <a:pt x="850814" y="2870694"/>
                  </a:cubicBezTo>
                  <a:cubicBezTo>
                    <a:pt x="857538" y="2874519"/>
                    <a:pt x="862129" y="2881022"/>
                    <a:pt x="867103" y="2886978"/>
                  </a:cubicBezTo>
                  <a:cubicBezTo>
                    <a:pt x="875357" y="2896815"/>
                    <a:pt x="887765" y="2911186"/>
                    <a:pt x="902140" y="2910366"/>
                  </a:cubicBezTo>
                  <a:cubicBezTo>
                    <a:pt x="910284" y="2909929"/>
                    <a:pt x="916680" y="2903481"/>
                    <a:pt x="923840" y="2899656"/>
                  </a:cubicBezTo>
                  <a:cubicBezTo>
                    <a:pt x="938544" y="2891787"/>
                    <a:pt x="956800" y="2894793"/>
                    <a:pt x="972652" y="2889601"/>
                  </a:cubicBezTo>
                  <a:cubicBezTo>
                    <a:pt x="996647" y="2881732"/>
                    <a:pt x="1013319" y="2858508"/>
                    <a:pt x="1036877" y="2849382"/>
                  </a:cubicBezTo>
                  <a:cubicBezTo>
                    <a:pt x="1067596" y="2837469"/>
                    <a:pt x="1091701" y="2852278"/>
                    <a:pt x="1118047" y="2865066"/>
                  </a:cubicBezTo>
                  <a:cubicBezTo>
                    <a:pt x="1148602" y="2879874"/>
                    <a:pt x="1183366" y="2867852"/>
                    <a:pt x="1215888" y="2869055"/>
                  </a:cubicBezTo>
                  <a:cubicBezTo>
                    <a:pt x="1236987" y="2869820"/>
                    <a:pt x="1257102" y="2877743"/>
                    <a:pt x="1277818" y="2881732"/>
                  </a:cubicBezTo>
                  <a:cubicBezTo>
                    <a:pt x="1320835" y="2890039"/>
                    <a:pt x="1361666" y="2862934"/>
                    <a:pt x="1400038" y="2846541"/>
                  </a:cubicBezTo>
                  <a:cubicBezTo>
                    <a:pt x="1445460" y="2827087"/>
                    <a:pt x="1490883" y="2807688"/>
                    <a:pt x="1536305" y="2788234"/>
                  </a:cubicBezTo>
                  <a:cubicBezTo>
                    <a:pt x="1612173" y="2755775"/>
                    <a:pt x="1678311" y="2710200"/>
                    <a:pt x="1751446" y="2672550"/>
                  </a:cubicBezTo>
                  <a:cubicBezTo>
                    <a:pt x="1761723" y="2667249"/>
                    <a:pt x="1772053" y="2661948"/>
                    <a:pt x="1783040" y="2658232"/>
                  </a:cubicBezTo>
                  <a:cubicBezTo>
                    <a:pt x="1797197" y="2653478"/>
                    <a:pt x="1811627" y="2652057"/>
                    <a:pt x="1826440" y="2651511"/>
                  </a:cubicBezTo>
                  <a:cubicBezTo>
                    <a:pt x="1839176" y="2651019"/>
                    <a:pt x="1846281" y="2647467"/>
                    <a:pt x="1857213" y="2645227"/>
                  </a:cubicBezTo>
                  <a:cubicBezTo>
                    <a:pt x="1883724" y="2639817"/>
                    <a:pt x="1917503" y="2654353"/>
                    <a:pt x="1944123" y="2658998"/>
                  </a:cubicBezTo>
                  <a:cubicBezTo>
                    <a:pt x="1974350" y="2664298"/>
                    <a:pt x="2006435" y="2665883"/>
                    <a:pt x="2034913" y="2654462"/>
                  </a:cubicBezTo>
                  <a:cubicBezTo>
                    <a:pt x="2052349" y="2647467"/>
                    <a:pt x="2069349" y="2637631"/>
                    <a:pt x="2087441" y="2632385"/>
                  </a:cubicBezTo>
                  <a:cubicBezTo>
                    <a:pt x="2102801" y="2627904"/>
                    <a:pt x="2123025" y="2630801"/>
                    <a:pt x="2136034" y="2619653"/>
                  </a:cubicBezTo>
                  <a:cubicBezTo>
                    <a:pt x="2149262" y="2608232"/>
                    <a:pt x="2148387" y="2587904"/>
                    <a:pt x="2153689" y="2571237"/>
                  </a:cubicBezTo>
                  <a:cubicBezTo>
                    <a:pt x="2158608" y="2555772"/>
                    <a:pt x="2169376" y="2542931"/>
                    <a:pt x="2179871" y="2530526"/>
                  </a:cubicBezTo>
                  <a:cubicBezTo>
                    <a:pt x="2205506" y="2500253"/>
                    <a:pt x="2241855" y="2480089"/>
                    <a:pt x="2276674" y="2460416"/>
                  </a:cubicBezTo>
                  <a:cubicBezTo>
                    <a:pt x="2397910" y="2391945"/>
                    <a:pt x="2426387" y="2424514"/>
                    <a:pt x="2472848" y="2379869"/>
                  </a:cubicBezTo>
                  <a:cubicBezTo>
                    <a:pt x="2495860" y="2357737"/>
                    <a:pt x="2520566" y="2337245"/>
                    <a:pt x="2542103" y="2313638"/>
                  </a:cubicBezTo>
                  <a:cubicBezTo>
                    <a:pt x="2557626" y="2296534"/>
                    <a:pt x="2568449" y="2282928"/>
                    <a:pt x="2588126" y="2278939"/>
                  </a:cubicBezTo>
                  <a:cubicBezTo>
                    <a:pt x="2611521" y="2274239"/>
                    <a:pt x="2633002" y="2286097"/>
                    <a:pt x="2637593" y="2288665"/>
                  </a:cubicBezTo>
                  <a:cubicBezTo>
                    <a:pt x="2652570" y="2296972"/>
                    <a:pt x="2646831" y="2300087"/>
                    <a:pt x="2671756" y="2319322"/>
                  </a:cubicBezTo>
                  <a:cubicBezTo>
                    <a:pt x="2685749" y="2330141"/>
                    <a:pt x="2695916" y="2335606"/>
                    <a:pt x="2701983" y="2349486"/>
                  </a:cubicBezTo>
                  <a:cubicBezTo>
                    <a:pt x="2704224" y="2354623"/>
                    <a:pt x="2703295" y="2354950"/>
                    <a:pt x="2705864" y="2363803"/>
                  </a:cubicBezTo>
                  <a:cubicBezTo>
                    <a:pt x="2710237" y="2378940"/>
                    <a:pt x="2717780" y="2404896"/>
                    <a:pt x="2733358" y="2408503"/>
                  </a:cubicBezTo>
                  <a:cubicBezTo>
                    <a:pt x="2743852" y="2410907"/>
                    <a:pt x="2757135" y="2402984"/>
                    <a:pt x="2757463" y="2396262"/>
                  </a:cubicBezTo>
                  <a:cubicBezTo>
                    <a:pt x="2757681" y="2391508"/>
                    <a:pt x="2751395" y="2387301"/>
                    <a:pt x="2747460" y="2384732"/>
                  </a:cubicBezTo>
                  <a:cubicBezTo>
                    <a:pt x="2738550" y="2378885"/>
                    <a:pt x="2733413" y="2380197"/>
                    <a:pt x="2727673" y="2377301"/>
                  </a:cubicBezTo>
                  <a:cubicBezTo>
                    <a:pt x="2710127" y="2368448"/>
                    <a:pt x="2711767" y="2332163"/>
                    <a:pt x="2712204" y="2325551"/>
                  </a:cubicBezTo>
                  <a:cubicBezTo>
                    <a:pt x="2712915" y="2314567"/>
                    <a:pt x="2715703" y="2306207"/>
                    <a:pt x="2721332" y="2289485"/>
                  </a:cubicBezTo>
                  <a:cubicBezTo>
                    <a:pt x="2728875" y="2266971"/>
                    <a:pt x="2732702" y="2255496"/>
                    <a:pt x="2739043" y="2246971"/>
                  </a:cubicBezTo>
                  <a:cubicBezTo>
                    <a:pt x="2756369" y="2223692"/>
                    <a:pt x="2786432" y="2230086"/>
                    <a:pt x="2817151" y="2221288"/>
                  </a:cubicBezTo>
                  <a:cubicBezTo>
                    <a:pt x="2863941" y="2207954"/>
                    <a:pt x="2875091" y="2170030"/>
                    <a:pt x="2921115" y="2116642"/>
                  </a:cubicBezTo>
                  <a:cubicBezTo>
                    <a:pt x="2954895" y="2077461"/>
                    <a:pt x="2988182" y="2054455"/>
                    <a:pt x="3054758" y="2008444"/>
                  </a:cubicBezTo>
                  <a:cubicBezTo>
                    <a:pt x="3126308" y="1958990"/>
                    <a:pt x="3126526" y="1973689"/>
                    <a:pt x="3272796" y="1894508"/>
                  </a:cubicBezTo>
                  <a:cubicBezTo>
                    <a:pt x="3345549" y="1855109"/>
                    <a:pt x="3422128" y="1822595"/>
                    <a:pt x="3492967" y="1779753"/>
                  </a:cubicBezTo>
                  <a:cubicBezTo>
                    <a:pt x="3503625" y="1773304"/>
                    <a:pt x="3528386" y="1758059"/>
                    <a:pt x="3564244" y="1751064"/>
                  </a:cubicBezTo>
                  <a:cubicBezTo>
                    <a:pt x="3587091" y="1746583"/>
                    <a:pt x="3603817" y="1747567"/>
                    <a:pt x="3653121" y="1752157"/>
                  </a:cubicBezTo>
                  <a:cubicBezTo>
                    <a:pt x="3723523" y="1758714"/>
                    <a:pt x="3758723" y="1761993"/>
                    <a:pt x="3777089" y="1765217"/>
                  </a:cubicBezTo>
                  <a:cubicBezTo>
                    <a:pt x="3847710" y="1777785"/>
                    <a:pt x="3839347" y="1786201"/>
                    <a:pt x="3896959" y="1794999"/>
                  </a:cubicBezTo>
                  <a:cubicBezTo>
                    <a:pt x="3965119" y="1805381"/>
                    <a:pt x="4018194" y="1799808"/>
                    <a:pt x="4042135" y="1796474"/>
                  </a:cubicBezTo>
                  <a:cubicBezTo>
                    <a:pt x="4074549" y="1791939"/>
                    <a:pt x="4092259" y="1789480"/>
                    <a:pt x="4115871" y="1780080"/>
                  </a:cubicBezTo>
                  <a:cubicBezTo>
                    <a:pt x="4148176" y="1767239"/>
                    <a:pt x="4162278" y="1753086"/>
                    <a:pt x="4203710" y="1741173"/>
                  </a:cubicBezTo>
                  <a:cubicBezTo>
                    <a:pt x="4215025" y="1737949"/>
                    <a:pt x="4219452" y="1737402"/>
                    <a:pt x="4228744" y="1733359"/>
                  </a:cubicBezTo>
                  <a:cubicBezTo>
                    <a:pt x="4250827" y="1723741"/>
                    <a:pt x="4255801" y="1713632"/>
                    <a:pt x="4280453" y="1701938"/>
                  </a:cubicBezTo>
                  <a:cubicBezTo>
                    <a:pt x="4288925" y="1697894"/>
                    <a:pt x="4295156" y="1694943"/>
                    <a:pt x="4304285" y="1693030"/>
                  </a:cubicBezTo>
                  <a:cubicBezTo>
                    <a:pt x="4324126" y="1688768"/>
                    <a:pt x="4335167" y="1694069"/>
                    <a:pt x="4356539" y="1696418"/>
                  </a:cubicBezTo>
                  <a:cubicBezTo>
                    <a:pt x="4360420" y="1696856"/>
                    <a:pt x="4378458" y="1695817"/>
                    <a:pt x="4414315" y="1693686"/>
                  </a:cubicBezTo>
                  <a:cubicBezTo>
                    <a:pt x="4462744" y="1690845"/>
                    <a:pt x="4467116" y="1690462"/>
                    <a:pt x="4475589" y="1688112"/>
                  </a:cubicBezTo>
                  <a:cubicBezTo>
                    <a:pt x="4499421" y="1681555"/>
                    <a:pt x="4497070" y="1675708"/>
                    <a:pt x="4523198" y="1666965"/>
                  </a:cubicBezTo>
                  <a:cubicBezTo>
                    <a:pt x="4558125" y="1655271"/>
                    <a:pt x="4566871" y="1664178"/>
                    <a:pt x="4590976" y="1651336"/>
                  </a:cubicBezTo>
                  <a:cubicBezTo>
                    <a:pt x="4597918" y="1647620"/>
                    <a:pt x="4615737" y="1637839"/>
                    <a:pt x="4626724" y="1617073"/>
                  </a:cubicBezTo>
                  <a:cubicBezTo>
                    <a:pt x="4636781" y="1598057"/>
                    <a:pt x="4635688" y="1580133"/>
                    <a:pt x="4634923" y="1567182"/>
                  </a:cubicBezTo>
                  <a:cubicBezTo>
                    <a:pt x="4633064" y="1537018"/>
                    <a:pt x="4619891" y="1515487"/>
                    <a:pt x="4614589" y="1507017"/>
                  </a:cubicBezTo>
                  <a:cubicBezTo>
                    <a:pt x="4609451" y="1498875"/>
                    <a:pt x="4604805" y="1493411"/>
                    <a:pt x="4603657" y="1491990"/>
                  </a:cubicBezTo>
                  <a:cubicBezTo>
                    <a:pt x="4560312" y="1439804"/>
                    <a:pt x="4548396" y="1311879"/>
                    <a:pt x="4548396" y="1311879"/>
                  </a:cubicBezTo>
                  <a:cubicBezTo>
                    <a:pt x="4538011" y="1200347"/>
                    <a:pt x="4558891" y="1160183"/>
                    <a:pt x="4525821" y="1100292"/>
                  </a:cubicBezTo>
                  <a:cubicBezTo>
                    <a:pt x="4518716" y="1087450"/>
                    <a:pt x="4505488" y="1067013"/>
                    <a:pt x="4502263" y="1062040"/>
                  </a:cubicBezTo>
                  <a:cubicBezTo>
                    <a:pt x="4471763" y="1015045"/>
                    <a:pt x="4454271" y="996957"/>
                    <a:pt x="4433009" y="968159"/>
                  </a:cubicBezTo>
                  <a:cubicBezTo>
                    <a:pt x="4396933" y="919251"/>
                    <a:pt x="4393818" y="861764"/>
                    <a:pt x="4343148" y="821272"/>
                  </a:cubicBezTo>
                  <a:cubicBezTo>
                    <a:pt x="4321175" y="803731"/>
                    <a:pt x="4296960" y="788813"/>
                    <a:pt x="4277064" y="768976"/>
                  </a:cubicBezTo>
                  <a:cubicBezTo>
                    <a:pt x="4270231" y="762146"/>
                    <a:pt x="4264602" y="755315"/>
                    <a:pt x="4259846" y="748320"/>
                  </a:cubicBezTo>
                  <a:cubicBezTo>
                    <a:pt x="4254763" y="740834"/>
                    <a:pt x="4250554" y="732583"/>
                    <a:pt x="4236342" y="694823"/>
                  </a:cubicBezTo>
                  <a:cubicBezTo>
                    <a:pt x="4228417" y="673675"/>
                    <a:pt x="4229182" y="674768"/>
                    <a:pt x="4227433" y="671434"/>
                  </a:cubicBezTo>
                  <a:cubicBezTo>
                    <a:pt x="4216501" y="650287"/>
                    <a:pt x="4196933" y="630122"/>
                    <a:pt x="4188296" y="633948"/>
                  </a:cubicBezTo>
                  <a:cubicBezTo>
                    <a:pt x="4181737" y="636844"/>
                    <a:pt x="4181682" y="653237"/>
                    <a:pt x="4181627" y="656899"/>
                  </a:cubicBezTo>
                  <a:cubicBezTo>
                    <a:pt x="4181627" y="663238"/>
                    <a:pt x="4181901" y="666680"/>
                    <a:pt x="4182119" y="675970"/>
                  </a:cubicBezTo>
                  <a:cubicBezTo>
                    <a:pt x="4182229" y="680888"/>
                    <a:pt x="4181956" y="686680"/>
                    <a:pt x="4177911" y="689467"/>
                  </a:cubicBezTo>
                  <a:cubicBezTo>
                    <a:pt x="4174303" y="691926"/>
                    <a:pt x="4168837" y="689358"/>
                    <a:pt x="4165940" y="688047"/>
                  </a:cubicBezTo>
                  <a:cubicBezTo>
                    <a:pt x="4154571" y="682746"/>
                    <a:pt x="4148831" y="672309"/>
                    <a:pt x="4147903" y="670615"/>
                  </a:cubicBezTo>
                  <a:cubicBezTo>
                    <a:pt x="4147903" y="670615"/>
                    <a:pt x="4135604" y="648374"/>
                    <a:pt x="4106470" y="605641"/>
                  </a:cubicBezTo>
                  <a:cubicBezTo>
                    <a:pt x="4087831" y="578264"/>
                    <a:pt x="4082967" y="587226"/>
                    <a:pt x="4069192" y="565149"/>
                  </a:cubicBezTo>
                  <a:cubicBezTo>
                    <a:pt x="4053286" y="539684"/>
                    <a:pt x="4050881" y="512143"/>
                    <a:pt x="4046125" y="457060"/>
                  </a:cubicBezTo>
                  <a:cubicBezTo>
                    <a:pt x="4044267" y="435311"/>
                    <a:pt x="4045415" y="437661"/>
                    <a:pt x="4043392" y="415147"/>
                  </a:cubicBezTo>
                  <a:cubicBezTo>
                    <a:pt x="4039457" y="370830"/>
                    <a:pt x="4034429" y="356240"/>
                    <a:pt x="4030821" y="327004"/>
                  </a:cubicBezTo>
                  <a:cubicBezTo>
                    <a:pt x="4026831" y="294545"/>
                    <a:pt x="4022512" y="258971"/>
                    <a:pt x="4032023" y="217877"/>
                  </a:cubicBezTo>
                  <a:cubicBezTo>
                    <a:pt x="4042628" y="171975"/>
                    <a:pt x="4059408" y="168041"/>
                    <a:pt x="4058807" y="130499"/>
                  </a:cubicBezTo>
                  <a:cubicBezTo>
                    <a:pt x="4058260" y="95089"/>
                    <a:pt x="4043338" y="68641"/>
                    <a:pt x="4039566" y="62193"/>
                  </a:cubicBezTo>
                  <a:cubicBezTo>
                    <a:pt x="4034429" y="53449"/>
                    <a:pt x="4026776" y="40826"/>
                    <a:pt x="4011909" y="29788"/>
                  </a:cubicBezTo>
                  <a:cubicBezTo>
                    <a:pt x="3995948" y="17875"/>
                    <a:pt x="3980151" y="14159"/>
                    <a:pt x="3968891" y="11591"/>
                  </a:cubicBezTo>
                  <a:cubicBezTo>
                    <a:pt x="3956046" y="8695"/>
                    <a:pt x="3944076" y="8421"/>
                    <a:pt x="3920189" y="7875"/>
                  </a:cubicBezTo>
                  <a:cubicBezTo>
                    <a:pt x="3903627" y="7492"/>
                    <a:pt x="3891657" y="7820"/>
                    <a:pt x="3887284" y="7875"/>
                  </a:cubicBezTo>
                  <a:cubicBezTo>
                    <a:pt x="3838965" y="8804"/>
                    <a:pt x="3828142" y="-267"/>
                    <a:pt x="3789278" y="6"/>
                  </a:cubicBezTo>
                  <a:cubicBezTo>
                    <a:pt x="3738335" y="334"/>
                    <a:pt x="3743637" y="6181"/>
                    <a:pt x="3703462" y="12192"/>
                  </a:cubicBezTo>
                  <a:cubicBezTo>
                    <a:pt x="3680505" y="15635"/>
                    <a:pt x="3655525" y="5962"/>
                    <a:pt x="3633607" y="13230"/>
                  </a:cubicBezTo>
                  <a:cubicBezTo>
                    <a:pt x="3626720" y="15525"/>
                    <a:pt x="3627813" y="16837"/>
                    <a:pt x="3612672" y="26345"/>
                  </a:cubicBezTo>
                  <a:cubicBezTo>
                    <a:pt x="3569655" y="53449"/>
                    <a:pt x="3535657" y="64160"/>
                    <a:pt x="3526583" y="66892"/>
                  </a:cubicBezTo>
                  <a:cubicBezTo>
                    <a:pt x="3511497" y="71428"/>
                    <a:pt x="3508053" y="69187"/>
                    <a:pt x="3498652" y="73887"/>
                  </a:cubicBezTo>
                  <a:cubicBezTo>
                    <a:pt x="3484549" y="80936"/>
                    <a:pt x="3484713" y="87384"/>
                    <a:pt x="3468096" y="101428"/>
                  </a:cubicBezTo>
                  <a:cubicBezTo>
                    <a:pt x="3458804" y="109242"/>
                    <a:pt x="3458313" y="107603"/>
                    <a:pt x="3424697" y="129188"/>
                  </a:cubicBezTo>
                  <a:cubicBezTo>
                    <a:pt x="3406386" y="140937"/>
                    <a:pt x="3409939" y="139243"/>
                    <a:pt x="3402286" y="143833"/>
                  </a:cubicBezTo>
                  <a:cubicBezTo>
                    <a:pt x="3383538" y="155144"/>
                    <a:pt x="3364407" y="166456"/>
                    <a:pt x="3339427" y="170445"/>
                  </a:cubicBezTo>
                  <a:cubicBezTo>
                    <a:pt x="3335601" y="171046"/>
                    <a:pt x="3328058" y="173068"/>
                    <a:pt x="3312589" y="171593"/>
                  </a:cubicBezTo>
                  <a:cubicBezTo>
                    <a:pt x="3277060" y="168314"/>
                    <a:pt x="3243171" y="154707"/>
                    <a:pt x="3207314" y="153942"/>
                  </a:cubicBezTo>
                  <a:cubicBezTo>
                    <a:pt x="3183373" y="153396"/>
                    <a:pt x="3159268" y="158696"/>
                    <a:pt x="3135600" y="154926"/>
                  </a:cubicBezTo>
                  <a:cubicBezTo>
                    <a:pt x="3117563" y="152030"/>
                    <a:pt x="3100891" y="144051"/>
                    <a:pt x="3083618" y="138150"/>
                  </a:cubicBezTo>
                  <a:cubicBezTo>
                    <a:pt x="3045521" y="125089"/>
                    <a:pt x="3012834" y="130117"/>
                    <a:pt x="3003925" y="130663"/>
                  </a:cubicBezTo>
                  <a:cubicBezTo>
                    <a:pt x="2979218" y="132193"/>
                    <a:pt x="2980913" y="135745"/>
                    <a:pt x="2961945" y="135745"/>
                  </a:cubicBezTo>
                  <a:cubicBezTo>
                    <a:pt x="2928057" y="135745"/>
                    <a:pt x="2918710" y="124324"/>
                    <a:pt x="2890286" y="121701"/>
                  </a:cubicBezTo>
                  <a:cubicBezTo>
                    <a:pt x="2872030" y="120007"/>
                    <a:pt x="2852954" y="124051"/>
                    <a:pt x="2816331" y="136784"/>
                  </a:cubicBezTo>
                  <a:cubicBezTo>
                    <a:pt x="2787417" y="146838"/>
                    <a:pt x="2758501" y="156893"/>
                    <a:pt x="2730789" y="169844"/>
                  </a:cubicBezTo>
                  <a:cubicBezTo>
                    <a:pt x="2715156" y="177166"/>
                    <a:pt x="2700507" y="185473"/>
                    <a:pt x="2674270" y="196292"/>
                  </a:cubicBezTo>
                  <a:cubicBezTo>
                    <a:pt x="2655249" y="204107"/>
                    <a:pt x="2644371" y="207549"/>
                    <a:pt x="2631253" y="209298"/>
                  </a:cubicBezTo>
                  <a:cubicBezTo>
                    <a:pt x="2623218" y="210336"/>
                    <a:pt x="2612395" y="209790"/>
                    <a:pt x="2590804" y="208642"/>
                  </a:cubicBezTo>
                  <a:cubicBezTo>
                    <a:pt x="2558118" y="206894"/>
                    <a:pt x="2541502" y="205910"/>
                    <a:pt x="2529312" y="200555"/>
                  </a:cubicBezTo>
                  <a:cubicBezTo>
                    <a:pt x="2518380" y="195746"/>
                    <a:pt x="2512641" y="190609"/>
                    <a:pt x="2509908" y="192904"/>
                  </a:cubicBezTo>
                  <a:cubicBezTo>
                    <a:pt x="2505918" y="196347"/>
                    <a:pt x="2510236" y="214380"/>
                    <a:pt x="2522097" y="221976"/>
                  </a:cubicBezTo>
                  <a:cubicBezTo>
                    <a:pt x="2533685" y="229408"/>
                    <a:pt x="2545109" y="222194"/>
                    <a:pt x="2555713" y="232030"/>
                  </a:cubicBezTo>
                  <a:cubicBezTo>
                    <a:pt x="2557134" y="233342"/>
                    <a:pt x="2561616" y="237550"/>
                    <a:pt x="2561343" y="242796"/>
                  </a:cubicBezTo>
                  <a:cubicBezTo>
                    <a:pt x="2561179" y="245255"/>
                    <a:pt x="2559977" y="248588"/>
                    <a:pt x="2551067" y="255091"/>
                  </a:cubicBezTo>
                  <a:cubicBezTo>
                    <a:pt x="2542321" y="261484"/>
                    <a:pt x="2533794" y="265364"/>
                    <a:pt x="2523628" y="269463"/>
                  </a:cubicBezTo>
                  <a:cubicBezTo>
                    <a:pt x="2510072" y="274927"/>
                    <a:pt x="2510236" y="273944"/>
                    <a:pt x="2505153" y="276403"/>
                  </a:cubicBezTo>
                  <a:cubicBezTo>
                    <a:pt x="2489957" y="283670"/>
                    <a:pt x="2481649" y="295201"/>
                    <a:pt x="2478260" y="299463"/>
                  </a:cubicBezTo>
                  <a:cubicBezTo>
                    <a:pt x="2465961" y="314873"/>
                    <a:pt x="2444042" y="327168"/>
                    <a:pt x="2368448" y="366567"/>
                  </a:cubicBezTo>
                  <a:cubicBezTo>
                    <a:pt x="2292908" y="405912"/>
                    <a:pt x="2305917" y="398262"/>
                    <a:pt x="2283014" y="410721"/>
                  </a:cubicBezTo>
                  <a:cubicBezTo>
                    <a:pt x="2216876" y="446623"/>
                    <a:pt x="2196816" y="462416"/>
                    <a:pt x="2148496" y="479793"/>
                  </a:cubicBezTo>
                  <a:cubicBezTo>
                    <a:pt x="2127671" y="487279"/>
                    <a:pt x="2114498" y="492033"/>
                    <a:pt x="2094875" y="495585"/>
                  </a:cubicBezTo>
                  <a:cubicBezTo>
                    <a:pt x="2047758" y="504110"/>
                    <a:pt x="2032617" y="493236"/>
                    <a:pt x="1983095" y="503345"/>
                  </a:cubicBezTo>
                  <a:cubicBezTo>
                    <a:pt x="1974404" y="505094"/>
                    <a:pt x="1956203" y="509301"/>
                    <a:pt x="1934557" y="515640"/>
                  </a:cubicBezTo>
                  <a:cubicBezTo>
                    <a:pt x="1918487" y="520394"/>
                    <a:pt x="1910835" y="522689"/>
                    <a:pt x="1903292" y="525695"/>
                  </a:cubicBezTo>
                  <a:cubicBezTo>
                    <a:pt x="1895093" y="528919"/>
                    <a:pt x="1886402" y="532854"/>
                    <a:pt x="1880061" y="535750"/>
                  </a:cubicBezTo>
                  <a:cubicBezTo>
                    <a:pt x="1865631" y="542307"/>
                    <a:pt x="1867708" y="541870"/>
                    <a:pt x="1863445" y="543509"/>
                  </a:cubicBezTo>
                  <a:cubicBezTo>
                    <a:pt x="1843166" y="551214"/>
                    <a:pt x="1833436" y="546569"/>
                    <a:pt x="1827533" y="554384"/>
                  </a:cubicBezTo>
                  <a:cubicBezTo>
                    <a:pt x="1823652" y="559575"/>
                    <a:pt x="1824254" y="566351"/>
                    <a:pt x="1824745" y="571597"/>
                  </a:cubicBezTo>
                  <a:cubicBezTo>
                    <a:pt x="1826057" y="585532"/>
                    <a:pt x="1834912" y="592144"/>
                    <a:pt x="1831633" y="598811"/>
                  </a:cubicBezTo>
                  <a:cubicBezTo>
                    <a:pt x="1831195" y="599630"/>
                    <a:pt x="1829829" y="602089"/>
                    <a:pt x="1823871" y="604275"/>
                  </a:cubicBezTo>
                  <a:cubicBezTo>
                    <a:pt x="1808730" y="609794"/>
                    <a:pt x="1792496" y="603073"/>
                    <a:pt x="1788888" y="601707"/>
                  </a:cubicBezTo>
                  <a:cubicBezTo>
                    <a:pt x="1760739" y="591051"/>
                    <a:pt x="1745160" y="619849"/>
                    <a:pt x="1701706" y="620068"/>
                  </a:cubicBezTo>
                  <a:cubicBezTo>
                    <a:pt x="1655190" y="620286"/>
                    <a:pt x="1620809" y="587554"/>
                    <a:pt x="1594737" y="602308"/>
                  </a:cubicBezTo>
                  <a:cubicBezTo>
                    <a:pt x="1592878" y="603346"/>
                    <a:pt x="1589489" y="605532"/>
                    <a:pt x="1583859" y="608046"/>
                  </a:cubicBezTo>
                  <a:cubicBezTo>
                    <a:pt x="1567461" y="615314"/>
                    <a:pt x="1551610" y="616461"/>
                    <a:pt x="1543684" y="616625"/>
                  </a:cubicBezTo>
                  <a:cubicBezTo>
                    <a:pt x="1536742" y="616789"/>
                    <a:pt x="1536797" y="616133"/>
                    <a:pt x="1531932" y="616625"/>
                  </a:cubicBezTo>
                  <a:cubicBezTo>
                    <a:pt x="1519251" y="617936"/>
                    <a:pt x="1510342" y="623182"/>
                    <a:pt x="1506679" y="625204"/>
                  </a:cubicBezTo>
                  <a:cubicBezTo>
                    <a:pt x="1489844" y="634713"/>
                    <a:pt x="1471752" y="640560"/>
                    <a:pt x="1452784" y="646680"/>
                  </a:cubicBezTo>
                  <a:cubicBezTo>
                    <a:pt x="1430702" y="653784"/>
                    <a:pt x="1431467" y="649248"/>
                    <a:pt x="1407198" y="655860"/>
                  </a:cubicBezTo>
                  <a:cubicBezTo>
                    <a:pt x="1397469" y="658483"/>
                    <a:pt x="1379431" y="666789"/>
                    <a:pt x="1343465" y="683292"/>
                  </a:cubicBezTo>
                  <a:cubicBezTo>
                    <a:pt x="1335921" y="686735"/>
                    <a:pt x="1304929" y="701708"/>
                    <a:pt x="1288531" y="715752"/>
                  </a:cubicBezTo>
                  <a:cubicBezTo>
                    <a:pt x="1279075" y="723839"/>
                    <a:pt x="1270931" y="733402"/>
                    <a:pt x="1261584" y="741654"/>
                  </a:cubicBezTo>
                  <a:cubicBezTo>
                    <a:pt x="1252948" y="749195"/>
                    <a:pt x="1234254" y="767009"/>
                    <a:pt x="1216818" y="777446"/>
                  </a:cubicBezTo>
                  <a:cubicBezTo>
                    <a:pt x="1179758" y="799632"/>
                    <a:pt x="1162048" y="784878"/>
                    <a:pt x="1150242" y="801436"/>
                  </a:cubicBezTo>
                  <a:cubicBezTo>
                    <a:pt x="1133571" y="824879"/>
                    <a:pt x="1161392" y="865480"/>
                    <a:pt x="1143901" y="878595"/>
                  </a:cubicBezTo>
                  <a:cubicBezTo>
                    <a:pt x="1138380" y="882748"/>
                    <a:pt x="1132914" y="880726"/>
                    <a:pt x="1121928" y="888759"/>
                  </a:cubicBezTo>
                  <a:cubicBezTo>
                    <a:pt x="1114112" y="894497"/>
                    <a:pt x="1113182" y="898213"/>
                    <a:pt x="1105694" y="901000"/>
                  </a:cubicBezTo>
                  <a:cubicBezTo>
                    <a:pt x="1098971" y="903513"/>
                    <a:pt x="1096238" y="901874"/>
                    <a:pt x="1088968" y="904880"/>
                  </a:cubicBezTo>
                  <a:cubicBezTo>
                    <a:pt x="1082354" y="907667"/>
                    <a:pt x="1078364" y="911710"/>
                    <a:pt x="1076724" y="913240"/>
                  </a:cubicBezTo>
                  <a:cubicBezTo>
                    <a:pt x="1059670" y="929306"/>
                    <a:pt x="1008618" y="948651"/>
                    <a:pt x="973636" y="983788"/>
                  </a:cubicBezTo>
                  <a:cubicBezTo>
                    <a:pt x="954887" y="1002695"/>
                    <a:pt x="965874" y="1000837"/>
                    <a:pt x="934554" y="1042531"/>
                  </a:cubicBezTo>
                  <a:cubicBezTo>
                    <a:pt x="917664" y="1065045"/>
                    <a:pt x="899134" y="1089636"/>
                    <a:pt x="868962" y="1113789"/>
                  </a:cubicBezTo>
                  <a:cubicBezTo>
                    <a:pt x="843982" y="1133735"/>
                    <a:pt x="821681" y="1144773"/>
                    <a:pt x="791782" y="1159636"/>
                  </a:cubicBezTo>
                  <a:cubicBezTo>
                    <a:pt x="759095" y="1175811"/>
                    <a:pt x="750240" y="1176850"/>
                    <a:pt x="731273" y="1186249"/>
                  </a:cubicBezTo>
                  <a:cubicBezTo>
                    <a:pt x="695362" y="1204063"/>
                    <a:pt x="689240" y="1219200"/>
                    <a:pt x="636766" y="1268873"/>
                  </a:cubicBezTo>
                  <a:cubicBezTo>
                    <a:pt x="612115" y="1292152"/>
                    <a:pt x="535099" y="1362972"/>
                    <a:pt x="484429" y="1404339"/>
                  </a:cubicBezTo>
                  <a:cubicBezTo>
                    <a:pt x="477104" y="1410350"/>
                    <a:pt x="467539" y="1417945"/>
                    <a:pt x="458793" y="1431334"/>
                  </a:cubicBezTo>
                  <a:cubicBezTo>
                    <a:pt x="442231" y="1456525"/>
                    <a:pt x="450157" y="1469094"/>
                    <a:pt x="434688" y="1495323"/>
                  </a:cubicBezTo>
                  <a:cubicBezTo>
                    <a:pt x="429988" y="1503356"/>
                    <a:pt x="419493" y="1514012"/>
                    <a:pt x="398668" y="1535378"/>
                  </a:cubicBezTo>
                  <a:cubicBezTo>
                    <a:pt x="384401" y="1550023"/>
                    <a:pt x="378553" y="1554668"/>
                    <a:pt x="368331" y="1567565"/>
                  </a:cubicBezTo>
                  <a:cubicBezTo>
                    <a:pt x="364068" y="1572975"/>
                    <a:pt x="356197" y="1582975"/>
                    <a:pt x="348052" y="1597292"/>
                  </a:cubicBezTo>
                  <a:cubicBezTo>
                    <a:pt x="339143" y="1612920"/>
                    <a:pt x="338050" y="1619259"/>
                    <a:pt x="328101" y="1635052"/>
                  </a:cubicBezTo>
                  <a:cubicBezTo>
                    <a:pt x="328101" y="1635052"/>
                    <a:pt x="322472" y="1644014"/>
                    <a:pt x="314436" y="1654287"/>
                  </a:cubicBezTo>
                  <a:cubicBezTo>
                    <a:pt x="279563" y="1699042"/>
                    <a:pt x="212933" y="1742266"/>
                    <a:pt x="175054" y="1815163"/>
                  </a:cubicBezTo>
                  <a:cubicBezTo>
                    <a:pt x="168112" y="1828551"/>
                    <a:pt x="163357" y="1841338"/>
                    <a:pt x="153845" y="1867021"/>
                  </a:cubicBezTo>
                  <a:cubicBezTo>
                    <a:pt x="134605" y="1918989"/>
                    <a:pt x="138814" y="1923306"/>
                    <a:pt x="121815" y="1973033"/>
                  </a:cubicBezTo>
                  <a:cubicBezTo>
                    <a:pt x="121596" y="1973635"/>
                    <a:pt x="96726" y="2046368"/>
                    <a:pt x="86395" y="2082762"/>
                  </a:cubicBezTo>
                  <a:cubicBezTo>
                    <a:pt x="82788" y="2095439"/>
                    <a:pt x="81039" y="2103418"/>
                    <a:pt x="82514" y="2113418"/>
                  </a:cubicBezTo>
                  <a:cubicBezTo>
                    <a:pt x="84263" y="2125494"/>
                    <a:pt x="89183" y="2130030"/>
                    <a:pt x="86505" y="2137516"/>
                  </a:cubicBezTo>
                  <a:cubicBezTo>
                    <a:pt x="83498" y="2145986"/>
                    <a:pt x="73386" y="2151396"/>
                    <a:pt x="64859" y="2152380"/>
                  </a:cubicBezTo>
                  <a:cubicBezTo>
                    <a:pt x="54419" y="2153582"/>
                    <a:pt x="53545" y="2147243"/>
                    <a:pt x="41028" y="2147517"/>
                  </a:cubicBezTo>
                  <a:cubicBezTo>
                    <a:pt x="30314" y="2147735"/>
                    <a:pt x="28346" y="2152380"/>
                    <a:pt x="14517" y="2152872"/>
                  </a:cubicBezTo>
                  <a:cubicBezTo>
                    <a:pt x="5662" y="2153200"/>
                    <a:pt x="3695" y="2151342"/>
                    <a:pt x="1508" y="2153309"/>
                  </a:cubicBezTo>
                  <a:cubicBezTo>
                    <a:pt x="-4286" y="2158446"/>
                    <a:pt x="8505" y="2171943"/>
                    <a:pt x="8177" y="2193637"/>
                  </a:cubicBezTo>
                  <a:cubicBezTo>
                    <a:pt x="7904" y="2212381"/>
                    <a:pt x="-1498" y="2220413"/>
                    <a:pt x="4023" y="2229539"/>
                  </a:cubicBezTo>
                  <a:cubicBezTo>
                    <a:pt x="6428" y="2233474"/>
                    <a:pt x="11238" y="2236479"/>
                    <a:pt x="20038" y="2238009"/>
                  </a:cubicBezTo>
                  <a:cubicBezTo>
                    <a:pt x="28838" y="2239539"/>
                    <a:pt x="37857" y="2238118"/>
                    <a:pt x="46767" y="2238556"/>
                  </a:cubicBezTo>
                  <a:cubicBezTo>
                    <a:pt x="57972" y="2239102"/>
                    <a:pt x="69068" y="2242599"/>
                    <a:pt x="78524" y="2248665"/>
                  </a:cubicBezTo>
                  <a:cubicBezTo>
                    <a:pt x="84373" y="2252436"/>
                    <a:pt x="90003" y="2257791"/>
                    <a:pt x="90877" y="2264676"/>
                  </a:cubicBezTo>
                  <a:cubicBezTo>
                    <a:pt x="92845" y="2280360"/>
                    <a:pt x="78032" y="2288010"/>
                    <a:pt x="74534" y="2311453"/>
                  </a:cubicBezTo>
                  <a:cubicBezTo>
                    <a:pt x="73058" y="2321507"/>
                    <a:pt x="76229" y="2319376"/>
                    <a:pt x="77048" y="2339431"/>
                  </a:cubicBezTo>
                  <a:cubicBezTo>
                    <a:pt x="78196" y="2367300"/>
                    <a:pt x="71910" y="2369267"/>
                    <a:pt x="72894" y="2396317"/>
                  </a:cubicBezTo>
                  <a:cubicBezTo>
                    <a:pt x="73496" y="2413366"/>
                    <a:pt x="76174" y="2417410"/>
                    <a:pt x="72566" y="2426481"/>
                  </a:cubicBezTo>
                  <a:cubicBezTo>
                    <a:pt x="68193" y="2437574"/>
                    <a:pt x="60432" y="2441126"/>
                    <a:pt x="60814" y="2449706"/>
                  </a:cubicBezTo>
                  <a:cubicBezTo>
                    <a:pt x="61197" y="2457738"/>
                    <a:pt x="68358" y="2462547"/>
                    <a:pt x="73550" y="2467520"/>
                  </a:cubicBezTo>
                  <a:cubicBezTo>
                    <a:pt x="90057" y="2483312"/>
                    <a:pt x="92517" y="2506373"/>
                    <a:pt x="94266" y="2523094"/>
                  </a:cubicBezTo>
                  <a:cubicBezTo>
                    <a:pt x="94704" y="2527029"/>
                    <a:pt x="98256" y="2565882"/>
                    <a:pt x="75354" y="2598997"/>
                  </a:cubicBezTo>
                  <a:cubicBezTo>
                    <a:pt x="66663" y="2611565"/>
                    <a:pt x="58628" y="2616811"/>
                    <a:pt x="49664" y="2635281"/>
                  </a:cubicBezTo>
                  <a:cubicBezTo>
                    <a:pt x="46548" y="2641730"/>
                    <a:pt x="35725" y="2663970"/>
                    <a:pt x="41082" y="2668342"/>
                  </a:cubicBezTo>
                  <a:cubicBezTo>
                    <a:pt x="49500" y="2675227"/>
                    <a:pt x="95141" y="2637249"/>
                    <a:pt x="126570" y="2602822"/>
                  </a:cubicBezTo>
                  <a:cubicBezTo>
                    <a:pt x="164012" y="2561783"/>
                    <a:pt x="181558" y="2538340"/>
                    <a:pt x="181558" y="2538340"/>
                  </a:cubicBezTo>
                  <a:cubicBezTo>
                    <a:pt x="186915" y="2531127"/>
                    <a:pt x="192709" y="2523149"/>
                    <a:pt x="202876" y="2513914"/>
                  </a:cubicBezTo>
                  <a:cubicBezTo>
                    <a:pt x="206866" y="2510307"/>
                    <a:pt x="242832" y="2477794"/>
                    <a:pt x="259285" y="2488176"/>
                  </a:cubicBezTo>
                  <a:cubicBezTo>
                    <a:pt x="270927" y="2495499"/>
                    <a:pt x="273168" y="2524734"/>
                    <a:pt x="262400" y="2538668"/>
                  </a:cubicBezTo>
                  <a:cubicBezTo>
                    <a:pt x="259339" y="2542603"/>
                    <a:pt x="253218" y="2548013"/>
                    <a:pt x="250485" y="2558231"/>
                  </a:cubicBezTo>
                  <a:cubicBezTo>
                    <a:pt x="249227" y="2563040"/>
                    <a:pt x="250211" y="2563313"/>
                    <a:pt x="249172" y="2569160"/>
                  </a:cubicBezTo>
                  <a:cubicBezTo>
                    <a:pt x="247259" y="2579652"/>
                    <a:pt x="241629" y="2584352"/>
                    <a:pt x="228402" y="2599816"/>
                  </a:cubicBezTo>
                  <a:cubicBezTo>
                    <a:pt x="228402" y="2599816"/>
                    <a:pt x="209490" y="2615554"/>
                    <a:pt x="202329" y="2644353"/>
                  </a:cubicBezTo>
                  <a:cubicBezTo>
                    <a:pt x="202001" y="2645664"/>
                    <a:pt x="201673" y="2647085"/>
                    <a:pt x="202056" y="2648396"/>
                  </a:cubicBezTo>
                  <a:cubicBezTo>
                    <a:pt x="203204" y="2652003"/>
                    <a:pt x="208396" y="2651839"/>
                    <a:pt x="211949" y="2650528"/>
                  </a:cubicBezTo>
                  <a:cubicBezTo>
                    <a:pt x="235398" y="2642112"/>
                    <a:pt x="259121" y="2610035"/>
                    <a:pt x="285303" y="2623314"/>
                  </a:cubicBezTo>
                  <a:cubicBezTo>
                    <a:pt x="312578" y="2637139"/>
                    <a:pt x="331490" y="2677741"/>
                    <a:pt x="350457" y="2700583"/>
                  </a:cubicBezTo>
                  <a:cubicBezTo>
                    <a:pt x="354666" y="2705665"/>
                    <a:pt x="360460" y="2711020"/>
                    <a:pt x="366855" y="2709545"/>
                  </a:cubicBezTo>
                  <a:cubicBezTo>
                    <a:pt x="369916" y="2708834"/>
                    <a:pt x="372376" y="2706648"/>
                    <a:pt x="374672" y="2704517"/>
                  </a:cubicBezTo>
                  <a:cubicBezTo>
                    <a:pt x="386588" y="2693534"/>
                    <a:pt x="393147" y="2682277"/>
                    <a:pt x="407905" y="2675610"/>
                  </a:cubicBezTo>
                  <a:cubicBezTo>
                    <a:pt x="432666" y="2664407"/>
                    <a:pt x="441630" y="2634189"/>
                    <a:pt x="471310" y="2631948"/>
                  </a:cubicBezTo>
                  <a:cubicBezTo>
                    <a:pt x="479728" y="2631292"/>
                    <a:pt x="489731" y="2634134"/>
                    <a:pt x="492628" y="2642112"/>
                  </a:cubicBezTo>
                  <a:cubicBezTo>
                    <a:pt x="495416" y="2649817"/>
                    <a:pt x="486397" y="2662987"/>
                    <a:pt x="492628" y="2668342"/>
                  </a:cubicBezTo>
                  <a:close/>
                </a:path>
              </a:pathLst>
            </a:custGeom>
            <a:noFill/>
            <a:ln w="21848" cap="flat">
              <a:solidFill>
                <a:srgbClr val="0E1F3E"/>
              </a:solidFill>
              <a:prstDash val="solid"/>
              <a:miter/>
            </a:ln>
          </p:spPr>
          <p:txBody>
            <a:bodyPr rtlCol="0" anchor="ctr"/>
            <a:lstStyle/>
            <a:p>
              <a:endParaRPr lang="en-US" sz="3600"/>
            </a:p>
          </p:txBody>
        </p:sp>
        <p:sp>
          <p:nvSpPr>
            <p:cNvPr id="208" name="Freeform 8">
              <a:extLst>
                <a:ext uri="{FF2B5EF4-FFF2-40B4-BE49-F238E27FC236}">
                  <a16:creationId xmlns:a16="http://schemas.microsoft.com/office/drawing/2014/main" id="{8535EE91-E156-C5BC-37C7-C26C315AF77F}"/>
                </a:ext>
              </a:extLst>
            </p:cNvPr>
            <p:cNvSpPr/>
            <p:nvPr/>
          </p:nvSpPr>
          <p:spPr>
            <a:xfrm>
              <a:off x="3809103" y="1688462"/>
              <a:ext cx="4057860" cy="2141253"/>
            </a:xfrm>
            <a:custGeom>
              <a:avLst/>
              <a:gdLst>
                <a:gd name="connsiteX0" fmla="*/ 140568 w 4057860"/>
                <a:gd name="connsiteY0" fmla="*/ 1994749 h 2141253"/>
                <a:gd name="connsiteX1" fmla="*/ 3809 w 4057860"/>
                <a:gd name="connsiteY1" fmla="*/ 2141253 h 2141253"/>
                <a:gd name="connsiteX2" fmla="*/ 13921 w 4057860"/>
                <a:gd name="connsiteY2" fmla="*/ 2079230 h 2141253"/>
                <a:gd name="connsiteX3" fmla="*/ 75577 w 4057860"/>
                <a:gd name="connsiteY3" fmla="*/ 1955896 h 2141253"/>
                <a:gd name="connsiteX4" fmla="*/ 89078 w 4057860"/>
                <a:gd name="connsiteY4" fmla="*/ 1907097 h 2141253"/>
                <a:gd name="connsiteX5" fmla="*/ 81644 w 4057860"/>
                <a:gd name="connsiteY5" fmla="*/ 1867644 h 2141253"/>
                <a:gd name="connsiteX6" fmla="*/ 92084 w 4057860"/>
                <a:gd name="connsiteY6" fmla="*/ 1845184 h 2141253"/>
                <a:gd name="connsiteX7" fmla="*/ 146143 w 4057860"/>
                <a:gd name="connsiteY7" fmla="*/ 1762997 h 2141253"/>
                <a:gd name="connsiteX8" fmla="*/ 177573 w 4057860"/>
                <a:gd name="connsiteY8" fmla="*/ 1724090 h 2141253"/>
                <a:gd name="connsiteX9" fmla="*/ 238573 w 4057860"/>
                <a:gd name="connsiteY9" fmla="*/ 1627040 h 2141253"/>
                <a:gd name="connsiteX10" fmla="*/ 322968 w 4057860"/>
                <a:gd name="connsiteY10" fmla="*/ 1550263 h 2141253"/>
                <a:gd name="connsiteX11" fmla="*/ 399875 w 4057860"/>
                <a:gd name="connsiteY11" fmla="*/ 1414141 h 2141253"/>
                <a:gd name="connsiteX12" fmla="*/ 539258 w 4057860"/>
                <a:gd name="connsiteY12" fmla="*/ 1335506 h 2141253"/>
                <a:gd name="connsiteX13" fmla="*/ 504767 w 4057860"/>
                <a:gd name="connsiteY13" fmla="*/ 1322719 h 2141253"/>
                <a:gd name="connsiteX14" fmla="*/ 542428 w 4057860"/>
                <a:gd name="connsiteY14" fmla="*/ 1294577 h 2141253"/>
                <a:gd name="connsiteX15" fmla="*/ 607911 w 4057860"/>
                <a:gd name="connsiteY15" fmla="*/ 1240478 h 2141253"/>
                <a:gd name="connsiteX16" fmla="*/ 621193 w 4057860"/>
                <a:gd name="connsiteY16" fmla="*/ 1200969 h 2141253"/>
                <a:gd name="connsiteX17" fmla="*/ 657596 w 4057860"/>
                <a:gd name="connsiteY17" fmla="*/ 1183483 h 2141253"/>
                <a:gd name="connsiteX18" fmla="*/ 653606 w 4057860"/>
                <a:gd name="connsiteY18" fmla="*/ 1217909 h 2141253"/>
                <a:gd name="connsiteX19" fmla="*/ 671261 w 4057860"/>
                <a:gd name="connsiteY19" fmla="*/ 1242281 h 2141253"/>
                <a:gd name="connsiteX20" fmla="*/ 686511 w 4057860"/>
                <a:gd name="connsiteY20" fmla="*/ 1229276 h 2141253"/>
                <a:gd name="connsiteX21" fmla="*/ 815072 w 4057860"/>
                <a:gd name="connsiteY21" fmla="*/ 1149275 h 2141253"/>
                <a:gd name="connsiteX22" fmla="*/ 819390 w 4057860"/>
                <a:gd name="connsiteY22" fmla="*/ 1142881 h 2141253"/>
                <a:gd name="connsiteX23" fmla="*/ 812776 w 4057860"/>
                <a:gd name="connsiteY23" fmla="*/ 1128510 h 2141253"/>
                <a:gd name="connsiteX24" fmla="*/ 808458 w 4057860"/>
                <a:gd name="connsiteY24" fmla="*/ 1093810 h 2141253"/>
                <a:gd name="connsiteX25" fmla="*/ 836225 w 4057860"/>
                <a:gd name="connsiteY25" fmla="*/ 1072553 h 2141253"/>
                <a:gd name="connsiteX26" fmla="*/ 887004 w 4057860"/>
                <a:gd name="connsiteY26" fmla="*/ 1018946 h 2141253"/>
                <a:gd name="connsiteX27" fmla="*/ 894274 w 4057860"/>
                <a:gd name="connsiteY27" fmla="*/ 1004137 h 2141253"/>
                <a:gd name="connsiteX28" fmla="*/ 909087 w 4057860"/>
                <a:gd name="connsiteY28" fmla="*/ 1002497 h 2141253"/>
                <a:gd name="connsiteX29" fmla="*/ 914881 w 4057860"/>
                <a:gd name="connsiteY29" fmla="*/ 1020967 h 2141253"/>
                <a:gd name="connsiteX30" fmla="*/ 930568 w 4057860"/>
                <a:gd name="connsiteY30" fmla="*/ 1023098 h 2141253"/>
                <a:gd name="connsiteX31" fmla="*/ 944015 w 4057860"/>
                <a:gd name="connsiteY31" fmla="*/ 1012497 h 2141253"/>
                <a:gd name="connsiteX32" fmla="*/ 959429 w 4057860"/>
                <a:gd name="connsiteY32" fmla="*/ 1000038 h 2141253"/>
                <a:gd name="connsiteX33" fmla="*/ 966698 w 4057860"/>
                <a:gd name="connsiteY33" fmla="*/ 973098 h 2141253"/>
                <a:gd name="connsiteX34" fmla="*/ 1007529 w 4057860"/>
                <a:gd name="connsiteY34" fmla="*/ 892660 h 2141253"/>
                <a:gd name="connsiteX35" fmla="*/ 1030432 w 4057860"/>
                <a:gd name="connsiteY35" fmla="*/ 811894 h 2141253"/>
                <a:gd name="connsiteX36" fmla="*/ 1098866 w 4057860"/>
                <a:gd name="connsiteY36" fmla="*/ 791785 h 2141253"/>
                <a:gd name="connsiteX37" fmla="*/ 1221687 w 4057860"/>
                <a:gd name="connsiteY37" fmla="*/ 712330 h 2141253"/>
                <a:gd name="connsiteX38" fmla="*/ 1317451 w 4057860"/>
                <a:gd name="connsiteY38" fmla="*/ 666701 h 2141253"/>
                <a:gd name="connsiteX39" fmla="*/ 1397856 w 4057860"/>
                <a:gd name="connsiteY39" fmla="*/ 630581 h 2141253"/>
                <a:gd name="connsiteX40" fmla="*/ 1455085 w 4057860"/>
                <a:gd name="connsiteY40" fmla="*/ 590034 h 2141253"/>
                <a:gd name="connsiteX41" fmla="*/ 1520240 w 4057860"/>
                <a:gd name="connsiteY41" fmla="*/ 583258 h 2141253"/>
                <a:gd name="connsiteX42" fmla="*/ 1576594 w 4057860"/>
                <a:gd name="connsiteY42" fmla="*/ 555170 h 2141253"/>
                <a:gd name="connsiteX43" fmla="*/ 1692309 w 4057860"/>
                <a:gd name="connsiteY43" fmla="*/ 498666 h 2141253"/>
                <a:gd name="connsiteX44" fmla="*/ 1697666 w 4057860"/>
                <a:gd name="connsiteY44" fmla="*/ 493420 h 2141253"/>
                <a:gd name="connsiteX45" fmla="*/ 1684438 w 4057860"/>
                <a:gd name="connsiteY45" fmla="*/ 481398 h 2141253"/>
                <a:gd name="connsiteX46" fmla="*/ 1604908 w 4057860"/>
                <a:gd name="connsiteY46" fmla="*/ 486754 h 2141253"/>
                <a:gd name="connsiteX47" fmla="*/ 1609936 w 4057860"/>
                <a:gd name="connsiteY47" fmla="*/ 465278 h 2141253"/>
                <a:gd name="connsiteX48" fmla="*/ 1629942 w 4057860"/>
                <a:gd name="connsiteY48" fmla="*/ 453365 h 2141253"/>
                <a:gd name="connsiteX49" fmla="*/ 1816770 w 4057860"/>
                <a:gd name="connsiteY49" fmla="*/ 380742 h 2141253"/>
                <a:gd name="connsiteX50" fmla="*/ 1916087 w 4057860"/>
                <a:gd name="connsiteY50" fmla="*/ 366097 h 2141253"/>
                <a:gd name="connsiteX51" fmla="*/ 1998514 w 4057860"/>
                <a:gd name="connsiteY51" fmla="*/ 313528 h 2141253"/>
                <a:gd name="connsiteX52" fmla="*/ 2069080 w 4057860"/>
                <a:gd name="connsiteY52" fmla="*/ 284074 h 2141253"/>
                <a:gd name="connsiteX53" fmla="*/ 2204527 w 4057860"/>
                <a:gd name="connsiteY53" fmla="*/ 211614 h 2141253"/>
                <a:gd name="connsiteX54" fmla="*/ 2408628 w 4057860"/>
                <a:gd name="connsiteY54" fmla="*/ 152269 h 2141253"/>
                <a:gd name="connsiteX55" fmla="*/ 2462850 w 4057860"/>
                <a:gd name="connsiteY55" fmla="*/ 140302 h 2141253"/>
                <a:gd name="connsiteX56" fmla="*/ 2506141 w 4057860"/>
                <a:gd name="connsiteY56" fmla="*/ 101340 h 2141253"/>
                <a:gd name="connsiteX57" fmla="*/ 2597642 w 4057860"/>
                <a:gd name="connsiteY57" fmla="*/ 76093 h 2141253"/>
                <a:gd name="connsiteX58" fmla="*/ 2698161 w 4057860"/>
                <a:gd name="connsiteY58" fmla="*/ 41066 h 2141253"/>
                <a:gd name="connsiteX59" fmla="*/ 2745169 w 4057860"/>
                <a:gd name="connsiteY59" fmla="*/ 58115 h 2141253"/>
                <a:gd name="connsiteX60" fmla="*/ 2831258 w 4057860"/>
                <a:gd name="connsiteY60" fmla="*/ 44235 h 2141253"/>
                <a:gd name="connsiteX61" fmla="*/ 2980644 w 4057860"/>
                <a:gd name="connsiteY61" fmla="*/ 72432 h 2141253"/>
                <a:gd name="connsiteX62" fmla="*/ 3068647 w 4057860"/>
                <a:gd name="connsiteY62" fmla="*/ 55984 h 2141253"/>
                <a:gd name="connsiteX63" fmla="*/ 3114998 w 4057860"/>
                <a:gd name="connsiteY63" fmla="*/ 58607 h 2141253"/>
                <a:gd name="connsiteX64" fmla="*/ 3210216 w 4057860"/>
                <a:gd name="connsiteY64" fmla="*/ 38006 h 2141253"/>
                <a:gd name="connsiteX65" fmla="*/ 3284170 w 4057860"/>
                <a:gd name="connsiteY65" fmla="*/ 49372 h 2141253"/>
                <a:gd name="connsiteX66" fmla="*/ 3360640 w 4057860"/>
                <a:gd name="connsiteY66" fmla="*/ 5218 h 2141253"/>
                <a:gd name="connsiteX67" fmla="*/ 3391523 w 4057860"/>
                <a:gd name="connsiteY67" fmla="*/ 1229 h 2141253"/>
                <a:gd name="connsiteX68" fmla="*/ 3400596 w 4057860"/>
                <a:gd name="connsiteY68" fmla="*/ 2213 h 2141253"/>
                <a:gd name="connsiteX69" fmla="*/ 3408522 w 4057860"/>
                <a:gd name="connsiteY69" fmla="*/ 14453 h 2141253"/>
                <a:gd name="connsiteX70" fmla="*/ 3401908 w 4057860"/>
                <a:gd name="connsiteY70" fmla="*/ 46148 h 2141253"/>
                <a:gd name="connsiteX71" fmla="*/ 3399940 w 4057860"/>
                <a:gd name="connsiteY71" fmla="*/ 77951 h 2141253"/>
                <a:gd name="connsiteX72" fmla="*/ 3426505 w 4057860"/>
                <a:gd name="connsiteY72" fmla="*/ 83307 h 2141253"/>
                <a:gd name="connsiteX73" fmla="*/ 3429949 w 4057860"/>
                <a:gd name="connsiteY73" fmla="*/ 71886 h 2141253"/>
                <a:gd name="connsiteX74" fmla="*/ 3466407 w 4057860"/>
                <a:gd name="connsiteY74" fmla="*/ 7131 h 2141253"/>
                <a:gd name="connsiteX75" fmla="*/ 3480290 w 4057860"/>
                <a:gd name="connsiteY75" fmla="*/ 26038 h 2141253"/>
                <a:gd name="connsiteX76" fmla="*/ 3460339 w 4057860"/>
                <a:gd name="connsiteY76" fmla="*/ 69809 h 2141253"/>
                <a:gd name="connsiteX77" fmla="*/ 3484062 w 4057860"/>
                <a:gd name="connsiteY77" fmla="*/ 104782 h 2141253"/>
                <a:gd name="connsiteX78" fmla="*/ 3505871 w 4057860"/>
                <a:gd name="connsiteY78" fmla="*/ 89263 h 2141253"/>
                <a:gd name="connsiteX79" fmla="*/ 3522051 w 4057860"/>
                <a:gd name="connsiteY79" fmla="*/ 108881 h 2141253"/>
                <a:gd name="connsiteX80" fmla="*/ 3519099 w 4057860"/>
                <a:gd name="connsiteY80" fmla="*/ 136750 h 2141253"/>
                <a:gd name="connsiteX81" fmla="*/ 3572338 w 4057860"/>
                <a:gd name="connsiteY81" fmla="*/ 199319 h 2141253"/>
                <a:gd name="connsiteX82" fmla="*/ 3585128 w 4057860"/>
                <a:gd name="connsiteY82" fmla="*/ 229210 h 2141253"/>
                <a:gd name="connsiteX83" fmla="*/ 3672038 w 4057860"/>
                <a:gd name="connsiteY83" fmla="*/ 371233 h 2141253"/>
                <a:gd name="connsiteX84" fmla="*/ 3806556 w 4057860"/>
                <a:gd name="connsiteY84" fmla="*/ 537629 h 2141253"/>
                <a:gd name="connsiteX85" fmla="*/ 3833722 w 4057860"/>
                <a:gd name="connsiteY85" fmla="*/ 581728 h 2141253"/>
                <a:gd name="connsiteX86" fmla="*/ 3920030 w 4057860"/>
                <a:gd name="connsiteY86" fmla="*/ 638504 h 2141253"/>
                <a:gd name="connsiteX87" fmla="*/ 3994804 w 4057860"/>
                <a:gd name="connsiteY87" fmla="*/ 698122 h 2141253"/>
                <a:gd name="connsiteX88" fmla="*/ 4021533 w 4057860"/>
                <a:gd name="connsiteY88" fmla="*/ 738833 h 2141253"/>
                <a:gd name="connsiteX89" fmla="*/ 4029623 w 4057860"/>
                <a:gd name="connsiteY89" fmla="*/ 779161 h 2141253"/>
                <a:gd name="connsiteX90" fmla="*/ 4050284 w 4057860"/>
                <a:gd name="connsiteY90" fmla="*/ 809708 h 2141253"/>
                <a:gd name="connsiteX91" fmla="*/ 4056898 w 4057860"/>
                <a:gd name="connsiteY91" fmla="*/ 841075 h 2141253"/>
                <a:gd name="connsiteX92" fmla="*/ 4050940 w 4057860"/>
                <a:gd name="connsiteY92" fmla="*/ 881840 h 2141253"/>
                <a:gd name="connsiteX93" fmla="*/ 4013717 w 4057860"/>
                <a:gd name="connsiteY93" fmla="*/ 894518 h 2141253"/>
                <a:gd name="connsiteX94" fmla="*/ 3975509 w 4057860"/>
                <a:gd name="connsiteY94" fmla="*/ 879381 h 2141253"/>
                <a:gd name="connsiteX95" fmla="*/ 3892973 w 4057860"/>
                <a:gd name="connsiteY95" fmla="*/ 852933 h 2141253"/>
                <a:gd name="connsiteX96" fmla="*/ 3835963 w 4057860"/>
                <a:gd name="connsiteY96" fmla="*/ 861403 h 2141253"/>
                <a:gd name="connsiteX97" fmla="*/ 3757362 w 4057860"/>
                <a:gd name="connsiteY97" fmla="*/ 876266 h 2141253"/>
                <a:gd name="connsiteX98" fmla="*/ 3728938 w 4057860"/>
                <a:gd name="connsiteY98" fmla="*/ 898726 h 2141253"/>
                <a:gd name="connsiteX99" fmla="*/ 3672420 w 4057860"/>
                <a:gd name="connsiteY99" fmla="*/ 898944 h 2141253"/>
                <a:gd name="connsiteX100" fmla="*/ 3636181 w 4057860"/>
                <a:gd name="connsiteY100" fmla="*/ 929600 h 2141253"/>
                <a:gd name="connsiteX101" fmla="*/ 3580701 w 4057860"/>
                <a:gd name="connsiteY101" fmla="*/ 953808 h 2141253"/>
                <a:gd name="connsiteX102" fmla="*/ 3429566 w 4057860"/>
                <a:gd name="connsiteY102" fmla="*/ 991350 h 2141253"/>
                <a:gd name="connsiteX103" fmla="*/ 3363646 w 4057860"/>
                <a:gd name="connsiteY103" fmla="*/ 1005393 h 2141253"/>
                <a:gd name="connsiteX104" fmla="*/ 3253670 w 4057860"/>
                <a:gd name="connsiteY104" fmla="*/ 1026049 h 2141253"/>
                <a:gd name="connsiteX105" fmla="*/ 3139158 w 4057860"/>
                <a:gd name="connsiteY105" fmla="*/ 1076760 h 2141253"/>
                <a:gd name="connsiteX106" fmla="*/ 3064109 w 4057860"/>
                <a:gd name="connsiteY106" fmla="*/ 1092498 h 2141253"/>
                <a:gd name="connsiteX107" fmla="*/ 3036178 w 4057860"/>
                <a:gd name="connsiteY107" fmla="*/ 1115559 h 2141253"/>
                <a:gd name="connsiteX108" fmla="*/ 2942328 w 4057860"/>
                <a:gd name="connsiteY108" fmla="*/ 1150040 h 2141253"/>
                <a:gd name="connsiteX109" fmla="*/ 2898708 w 4057860"/>
                <a:gd name="connsiteY109" fmla="*/ 1167472 h 2141253"/>
                <a:gd name="connsiteX110" fmla="*/ 2535166 w 4057860"/>
                <a:gd name="connsiteY110" fmla="*/ 1235942 h 2141253"/>
                <a:gd name="connsiteX111" fmla="*/ 2435630 w 4057860"/>
                <a:gd name="connsiteY111" fmla="*/ 1333321 h 2141253"/>
                <a:gd name="connsiteX112" fmla="*/ 2323905 w 4057860"/>
                <a:gd name="connsiteY112" fmla="*/ 1417475 h 2141253"/>
                <a:gd name="connsiteX113" fmla="*/ 2278592 w 4057860"/>
                <a:gd name="connsiteY113" fmla="*/ 1460426 h 2141253"/>
                <a:gd name="connsiteX114" fmla="*/ 2276132 w 4057860"/>
                <a:gd name="connsiteY114" fmla="*/ 1517968 h 2141253"/>
                <a:gd name="connsiteX115" fmla="*/ 2246233 w 4057860"/>
                <a:gd name="connsiteY115" fmla="*/ 1562613 h 2141253"/>
                <a:gd name="connsiteX116" fmla="*/ 2028686 w 4057860"/>
                <a:gd name="connsiteY116" fmla="*/ 1689062 h 2141253"/>
                <a:gd name="connsiteX117" fmla="*/ 1833933 w 4057860"/>
                <a:gd name="connsiteY117" fmla="*/ 1748899 h 2141253"/>
                <a:gd name="connsiteX118" fmla="*/ 1735436 w 4057860"/>
                <a:gd name="connsiteY118" fmla="*/ 1757205 h 2141253"/>
                <a:gd name="connsiteX119" fmla="*/ 1661973 w 4057860"/>
                <a:gd name="connsiteY119" fmla="*/ 1781960 h 2141253"/>
                <a:gd name="connsiteX120" fmla="*/ 1475965 w 4057860"/>
                <a:gd name="connsiteY120" fmla="*/ 1863163 h 2141253"/>
                <a:gd name="connsiteX121" fmla="*/ 1384300 w 4057860"/>
                <a:gd name="connsiteY121" fmla="*/ 1869173 h 2141253"/>
                <a:gd name="connsiteX122" fmla="*/ 1288427 w 4057860"/>
                <a:gd name="connsiteY122" fmla="*/ 1911961 h 2141253"/>
                <a:gd name="connsiteX123" fmla="*/ 1169377 w 4057860"/>
                <a:gd name="connsiteY123" fmla="*/ 1943983 h 2141253"/>
                <a:gd name="connsiteX124" fmla="*/ 1168612 w 4057860"/>
                <a:gd name="connsiteY124" fmla="*/ 1899939 h 2141253"/>
                <a:gd name="connsiteX125" fmla="*/ 1171454 w 4057860"/>
                <a:gd name="connsiteY125" fmla="*/ 1882562 h 2141253"/>
                <a:gd name="connsiteX126" fmla="*/ 1163802 w 4057860"/>
                <a:gd name="connsiteY126" fmla="*/ 1875895 h 2141253"/>
                <a:gd name="connsiteX127" fmla="*/ 1107940 w 4057860"/>
                <a:gd name="connsiteY127" fmla="*/ 1877097 h 2141253"/>
                <a:gd name="connsiteX128" fmla="*/ 1101271 w 4057860"/>
                <a:gd name="connsiteY128" fmla="*/ 1913054 h 2141253"/>
                <a:gd name="connsiteX129" fmla="*/ 1102856 w 4057860"/>
                <a:gd name="connsiteY129" fmla="*/ 1950431 h 2141253"/>
                <a:gd name="connsiteX130" fmla="*/ 1075581 w 4057860"/>
                <a:gd name="connsiteY130" fmla="*/ 1970432 h 2141253"/>
                <a:gd name="connsiteX131" fmla="*/ 1046557 w 4057860"/>
                <a:gd name="connsiteY131" fmla="*/ 1903272 h 2141253"/>
                <a:gd name="connsiteX132" fmla="*/ 1036936 w 4057860"/>
                <a:gd name="connsiteY132" fmla="*/ 1897972 h 2141253"/>
                <a:gd name="connsiteX133" fmla="*/ 1027316 w 4057860"/>
                <a:gd name="connsiteY133" fmla="*/ 1900868 h 2141253"/>
                <a:gd name="connsiteX134" fmla="*/ 981183 w 4057860"/>
                <a:gd name="connsiteY134" fmla="*/ 1924748 h 2141253"/>
                <a:gd name="connsiteX135" fmla="*/ 894602 w 4057860"/>
                <a:gd name="connsiteY135" fmla="*/ 1968847 h 2141253"/>
                <a:gd name="connsiteX136" fmla="*/ 702636 w 4057860"/>
                <a:gd name="connsiteY136" fmla="*/ 2048411 h 2141253"/>
                <a:gd name="connsiteX137" fmla="*/ 602390 w 4057860"/>
                <a:gd name="connsiteY137" fmla="*/ 2070542 h 2141253"/>
                <a:gd name="connsiteX138" fmla="*/ 571780 w 4057860"/>
                <a:gd name="connsiteY138" fmla="*/ 2054148 h 2141253"/>
                <a:gd name="connsiteX139" fmla="*/ 558006 w 4057860"/>
                <a:gd name="connsiteY139" fmla="*/ 2050542 h 2141253"/>
                <a:gd name="connsiteX140" fmla="*/ 545762 w 4057860"/>
                <a:gd name="connsiteY140" fmla="*/ 2005186 h 2141253"/>
                <a:gd name="connsiteX141" fmla="*/ 499192 w 4057860"/>
                <a:gd name="connsiteY141" fmla="*/ 2049941 h 2141253"/>
                <a:gd name="connsiteX142" fmla="*/ 484488 w 4057860"/>
                <a:gd name="connsiteY142" fmla="*/ 2060979 h 2141253"/>
                <a:gd name="connsiteX143" fmla="*/ 461258 w 4057860"/>
                <a:gd name="connsiteY143" fmla="*/ 2062946 h 2141253"/>
                <a:gd name="connsiteX144" fmla="*/ 409549 w 4057860"/>
                <a:gd name="connsiteY144" fmla="*/ 2059230 h 2141253"/>
                <a:gd name="connsiteX145" fmla="*/ 349861 w 4057860"/>
                <a:gd name="connsiteY145" fmla="*/ 2039285 h 2141253"/>
                <a:gd name="connsiteX146" fmla="*/ 335923 w 4057860"/>
                <a:gd name="connsiteY146" fmla="*/ 2027427 h 2141253"/>
                <a:gd name="connsiteX147" fmla="*/ 330074 w 4057860"/>
                <a:gd name="connsiteY147" fmla="*/ 2011142 h 2141253"/>
                <a:gd name="connsiteX148" fmla="*/ 305149 w 4057860"/>
                <a:gd name="connsiteY148" fmla="*/ 1999394 h 2141253"/>
                <a:gd name="connsiteX149" fmla="*/ 213594 w 4057860"/>
                <a:gd name="connsiteY149" fmla="*/ 1991087 h 2141253"/>
                <a:gd name="connsiteX150" fmla="*/ 188559 w 4057860"/>
                <a:gd name="connsiteY150" fmla="*/ 1977590 h 2141253"/>
                <a:gd name="connsiteX151" fmla="*/ 140513 w 4057860"/>
                <a:gd name="connsiteY151" fmla="*/ 1994804 h 2141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4057860" h="2141253">
                  <a:moveTo>
                    <a:pt x="140568" y="1994749"/>
                  </a:moveTo>
                  <a:cubicBezTo>
                    <a:pt x="84214" y="2031798"/>
                    <a:pt x="36878" y="2082455"/>
                    <a:pt x="3809" y="2141253"/>
                  </a:cubicBezTo>
                  <a:cubicBezTo>
                    <a:pt x="-5593" y="2121690"/>
                    <a:pt x="4191" y="2098684"/>
                    <a:pt x="13921" y="2079230"/>
                  </a:cubicBezTo>
                  <a:cubicBezTo>
                    <a:pt x="34473" y="2038137"/>
                    <a:pt x="55025" y="1996989"/>
                    <a:pt x="75577" y="1955896"/>
                  </a:cubicBezTo>
                  <a:cubicBezTo>
                    <a:pt x="83229" y="1940540"/>
                    <a:pt x="91101" y="1924092"/>
                    <a:pt x="89078" y="1907097"/>
                  </a:cubicBezTo>
                  <a:cubicBezTo>
                    <a:pt x="87493" y="1893710"/>
                    <a:pt x="79731" y="1880977"/>
                    <a:pt x="81644" y="1867644"/>
                  </a:cubicBezTo>
                  <a:cubicBezTo>
                    <a:pt x="82792" y="1859392"/>
                    <a:pt x="87493" y="1852124"/>
                    <a:pt x="92084" y="1845184"/>
                  </a:cubicBezTo>
                  <a:cubicBezTo>
                    <a:pt x="110122" y="1817807"/>
                    <a:pt x="128105" y="1790375"/>
                    <a:pt x="146143" y="1762997"/>
                  </a:cubicBezTo>
                  <a:cubicBezTo>
                    <a:pt x="155490" y="1748790"/>
                    <a:pt x="165493" y="1736112"/>
                    <a:pt x="177573" y="1724090"/>
                  </a:cubicBezTo>
                  <a:cubicBezTo>
                    <a:pt x="204848" y="1697150"/>
                    <a:pt x="214468" y="1656876"/>
                    <a:pt x="238573" y="1627040"/>
                  </a:cubicBezTo>
                  <a:cubicBezTo>
                    <a:pt x="262569" y="1597422"/>
                    <a:pt x="299191" y="1580099"/>
                    <a:pt x="322968" y="1550263"/>
                  </a:cubicBezTo>
                  <a:cubicBezTo>
                    <a:pt x="328871" y="1497038"/>
                    <a:pt x="359262" y="1449059"/>
                    <a:pt x="399875" y="1414141"/>
                  </a:cubicBezTo>
                  <a:cubicBezTo>
                    <a:pt x="440542" y="1379223"/>
                    <a:pt x="489681" y="1355889"/>
                    <a:pt x="539258" y="1335506"/>
                  </a:cubicBezTo>
                  <a:cubicBezTo>
                    <a:pt x="528982" y="1328566"/>
                    <a:pt x="517065" y="1324085"/>
                    <a:pt x="504767" y="1322719"/>
                  </a:cubicBezTo>
                  <a:cubicBezTo>
                    <a:pt x="504111" y="1305725"/>
                    <a:pt x="526139" y="1299441"/>
                    <a:pt x="542428" y="1294577"/>
                  </a:cubicBezTo>
                  <a:cubicBezTo>
                    <a:pt x="570305" y="1286326"/>
                    <a:pt x="594519" y="1266325"/>
                    <a:pt x="607911" y="1240478"/>
                  </a:cubicBezTo>
                  <a:cubicBezTo>
                    <a:pt x="614415" y="1227964"/>
                    <a:pt x="612720" y="1212226"/>
                    <a:pt x="621193" y="1200969"/>
                  </a:cubicBezTo>
                  <a:cubicBezTo>
                    <a:pt x="629665" y="1189713"/>
                    <a:pt x="643603" y="1181898"/>
                    <a:pt x="657596" y="1183483"/>
                  </a:cubicBezTo>
                  <a:cubicBezTo>
                    <a:pt x="660329" y="1194795"/>
                    <a:pt x="654809" y="1206325"/>
                    <a:pt x="653606" y="1217909"/>
                  </a:cubicBezTo>
                  <a:cubicBezTo>
                    <a:pt x="652404" y="1229494"/>
                    <a:pt x="659783" y="1244249"/>
                    <a:pt x="671261" y="1242281"/>
                  </a:cubicBezTo>
                  <a:cubicBezTo>
                    <a:pt x="678039" y="1241134"/>
                    <a:pt x="682303" y="1234686"/>
                    <a:pt x="686511" y="1229276"/>
                  </a:cubicBezTo>
                  <a:cubicBezTo>
                    <a:pt x="717777" y="1189111"/>
                    <a:pt x="778668" y="1184849"/>
                    <a:pt x="815072" y="1149275"/>
                  </a:cubicBezTo>
                  <a:cubicBezTo>
                    <a:pt x="816930" y="1147471"/>
                    <a:pt x="818788" y="1145450"/>
                    <a:pt x="819390" y="1142881"/>
                  </a:cubicBezTo>
                  <a:cubicBezTo>
                    <a:pt x="820647" y="1137526"/>
                    <a:pt x="816055" y="1132881"/>
                    <a:pt x="812776" y="1128510"/>
                  </a:cubicBezTo>
                  <a:cubicBezTo>
                    <a:pt x="805451" y="1118728"/>
                    <a:pt x="803757" y="1105067"/>
                    <a:pt x="808458" y="1093810"/>
                  </a:cubicBezTo>
                  <a:cubicBezTo>
                    <a:pt x="813159" y="1082553"/>
                    <a:pt x="824091" y="1074192"/>
                    <a:pt x="836225" y="1072553"/>
                  </a:cubicBezTo>
                  <a:cubicBezTo>
                    <a:pt x="858854" y="1069493"/>
                    <a:pt x="879352" y="1040476"/>
                    <a:pt x="887004" y="1018946"/>
                  </a:cubicBezTo>
                  <a:cubicBezTo>
                    <a:pt x="888862" y="1013699"/>
                    <a:pt x="890448" y="1008126"/>
                    <a:pt x="894274" y="1004137"/>
                  </a:cubicBezTo>
                  <a:cubicBezTo>
                    <a:pt x="898100" y="1000148"/>
                    <a:pt x="905206" y="998563"/>
                    <a:pt x="909087" y="1002497"/>
                  </a:cubicBezTo>
                  <a:cubicBezTo>
                    <a:pt x="913733" y="1007142"/>
                    <a:pt x="911000" y="1015667"/>
                    <a:pt x="914881" y="1020967"/>
                  </a:cubicBezTo>
                  <a:cubicBezTo>
                    <a:pt x="918270" y="1025558"/>
                    <a:pt x="925430" y="1025667"/>
                    <a:pt x="930568" y="1023098"/>
                  </a:cubicBezTo>
                  <a:cubicBezTo>
                    <a:pt x="935706" y="1020530"/>
                    <a:pt x="939587" y="1016104"/>
                    <a:pt x="944015" y="1012497"/>
                  </a:cubicBezTo>
                  <a:cubicBezTo>
                    <a:pt x="949207" y="1008344"/>
                    <a:pt x="955384" y="1005284"/>
                    <a:pt x="959429" y="1000038"/>
                  </a:cubicBezTo>
                  <a:cubicBezTo>
                    <a:pt x="965223" y="992606"/>
                    <a:pt x="965605" y="982442"/>
                    <a:pt x="966698" y="973098"/>
                  </a:cubicBezTo>
                  <a:cubicBezTo>
                    <a:pt x="970361" y="942660"/>
                    <a:pt x="985119" y="913644"/>
                    <a:pt x="1007529" y="892660"/>
                  </a:cubicBezTo>
                  <a:cubicBezTo>
                    <a:pt x="1003320" y="863971"/>
                    <a:pt x="1007748" y="829927"/>
                    <a:pt x="1030432" y="811894"/>
                  </a:cubicBezTo>
                  <a:cubicBezTo>
                    <a:pt x="1049290" y="796921"/>
                    <a:pt x="1075253" y="796265"/>
                    <a:pt x="1098866" y="791785"/>
                  </a:cubicBezTo>
                  <a:cubicBezTo>
                    <a:pt x="1148005" y="782440"/>
                    <a:pt x="1193045" y="753314"/>
                    <a:pt x="1221687" y="712330"/>
                  </a:cubicBezTo>
                  <a:cubicBezTo>
                    <a:pt x="1244425" y="679816"/>
                    <a:pt x="1280610" y="681455"/>
                    <a:pt x="1317451" y="666701"/>
                  </a:cubicBezTo>
                  <a:cubicBezTo>
                    <a:pt x="1344781" y="655717"/>
                    <a:pt x="1373696" y="647411"/>
                    <a:pt x="1397856" y="630581"/>
                  </a:cubicBezTo>
                  <a:cubicBezTo>
                    <a:pt x="1417096" y="617138"/>
                    <a:pt x="1433166" y="598394"/>
                    <a:pt x="1455085" y="590034"/>
                  </a:cubicBezTo>
                  <a:cubicBezTo>
                    <a:pt x="1475582" y="582219"/>
                    <a:pt x="1498376" y="584678"/>
                    <a:pt x="1520240" y="583258"/>
                  </a:cubicBezTo>
                  <a:cubicBezTo>
                    <a:pt x="1542104" y="581837"/>
                    <a:pt x="1566318" y="574569"/>
                    <a:pt x="1576594" y="555170"/>
                  </a:cubicBezTo>
                  <a:cubicBezTo>
                    <a:pt x="1623438" y="537793"/>
                    <a:pt x="1649893" y="525115"/>
                    <a:pt x="1692309" y="498666"/>
                  </a:cubicBezTo>
                  <a:cubicBezTo>
                    <a:pt x="1694495" y="497300"/>
                    <a:pt x="1696791" y="495770"/>
                    <a:pt x="1697666" y="493420"/>
                  </a:cubicBezTo>
                  <a:cubicBezTo>
                    <a:pt x="1700125" y="486972"/>
                    <a:pt x="1691270" y="482327"/>
                    <a:pt x="1684438" y="481398"/>
                  </a:cubicBezTo>
                  <a:cubicBezTo>
                    <a:pt x="1657928" y="477737"/>
                    <a:pt x="1630653" y="479540"/>
                    <a:pt x="1604908" y="486754"/>
                  </a:cubicBezTo>
                  <a:cubicBezTo>
                    <a:pt x="1601574" y="479650"/>
                    <a:pt x="1604525" y="470907"/>
                    <a:pt x="1609936" y="465278"/>
                  </a:cubicBezTo>
                  <a:cubicBezTo>
                    <a:pt x="1615348" y="459650"/>
                    <a:pt x="1622727" y="456371"/>
                    <a:pt x="1629942" y="453365"/>
                  </a:cubicBezTo>
                  <a:cubicBezTo>
                    <a:pt x="1691435" y="427245"/>
                    <a:pt x="1753747" y="403037"/>
                    <a:pt x="1816770" y="380742"/>
                  </a:cubicBezTo>
                  <a:cubicBezTo>
                    <a:pt x="1853720" y="367627"/>
                    <a:pt x="1878372" y="376862"/>
                    <a:pt x="1916087" y="366097"/>
                  </a:cubicBezTo>
                  <a:cubicBezTo>
                    <a:pt x="1947625" y="357135"/>
                    <a:pt x="1970419" y="330304"/>
                    <a:pt x="1998514" y="313528"/>
                  </a:cubicBezTo>
                  <a:cubicBezTo>
                    <a:pt x="2020433" y="300468"/>
                    <a:pt x="2045412" y="293582"/>
                    <a:pt x="2069080" y="284074"/>
                  </a:cubicBezTo>
                  <a:cubicBezTo>
                    <a:pt x="2116634" y="264948"/>
                    <a:pt x="2158996" y="235112"/>
                    <a:pt x="2204527" y="211614"/>
                  </a:cubicBezTo>
                  <a:cubicBezTo>
                    <a:pt x="2267878" y="178936"/>
                    <a:pt x="2337625" y="158663"/>
                    <a:pt x="2408628" y="152269"/>
                  </a:cubicBezTo>
                  <a:cubicBezTo>
                    <a:pt x="2426119" y="160739"/>
                    <a:pt x="2447928" y="152761"/>
                    <a:pt x="2462850" y="140302"/>
                  </a:cubicBezTo>
                  <a:cubicBezTo>
                    <a:pt x="2477773" y="127843"/>
                    <a:pt x="2489634" y="111558"/>
                    <a:pt x="2506141" y="101340"/>
                  </a:cubicBezTo>
                  <a:cubicBezTo>
                    <a:pt x="2533197" y="84618"/>
                    <a:pt x="2567743" y="86859"/>
                    <a:pt x="2597642" y="76093"/>
                  </a:cubicBezTo>
                  <a:cubicBezTo>
                    <a:pt x="2631640" y="63907"/>
                    <a:pt x="2662632" y="34563"/>
                    <a:pt x="2698161" y="41066"/>
                  </a:cubicBezTo>
                  <a:cubicBezTo>
                    <a:pt x="2714614" y="44071"/>
                    <a:pt x="2728826" y="54672"/>
                    <a:pt x="2745169" y="58115"/>
                  </a:cubicBezTo>
                  <a:cubicBezTo>
                    <a:pt x="2773865" y="64126"/>
                    <a:pt x="2802125" y="47350"/>
                    <a:pt x="2831258" y="44235"/>
                  </a:cubicBezTo>
                  <a:cubicBezTo>
                    <a:pt x="2882038" y="38825"/>
                    <a:pt x="2929701" y="75055"/>
                    <a:pt x="2980644" y="72432"/>
                  </a:cubicBezTo>
                  <a:cubicBezTo>
                    <a:pt x="3010379" y="70902"/>
                    <a:pt x="3038911" y="55492"/>
                    <a:pt x="3068647" y="55984"/>
                  </a:cubicBezTo>
                  <a:cubicBezTo>
                    <a:pt x="3084115" y="56257"/>
                    <a:pt x="3099530" y="59426"/>
                    <a:pt x="3114998" y="58607"/>
                  </a:cubicBezTo>
                  <a:cubicBezTo>
                    <a:pt x="3147575" y="56858"/>
                    <a:pt x="3177638" y="37295"/>
                    <a:pt x="3210216" y="38006"/>
                  </a:cubicBezTo>
                  <a:cubicBezTo>
                    <a:pt x="3235250" y="38552"/>
                    <a:pt x="3259191" y="51066"/>
                    <a:pt x="3284170" y="49372"/>
                  </a:cubicBezTo>
                  <a:cubicBezTo>
                    <a:pt x="3314179" y="47350"/>
                    <a:pt x="3338667" y="25710"/>
                    <a:pt x="3360640" y="5218"/>
                  </a:cubicBezTo>
                  <a:cubicBezTo>
                    <a:pt x="3370807" y="-4290"/>
                    <a:pt x="3377639" y="2322"/>
                    <a:pt x="3391523" y="1229"/>
                  </a:cubicBezTo>
                  <a:cubicBezTo>
                    <a:pt x="3394584" y="1011"/>
                    <a:pt x="3397754" y="956"/>
                    <a:pt x="3400596" y="2213"/>
                  </a:cubicBezTo>
                  <a:cubicBezTo>
                    <a:pt x="3405242" y="4289"/>
                    <a:pt x="3407702" y="9426"/>
                    <a:pt x="3408522" y="14453"/>
                  </a:cubicBezTo>
                  <a:cubicBezTo>
                    <a:pt x="3410217" y="25273"/>
                    <a:pt x="3405625" y="35874"/>
                    <a:pt x="3401908" y="46148"/>
                  </a:cubicBezTo>
                  <a:cubicBezTo>
                    <a:pt x="3398191" y="56421"/>
                    <a:pt x="3395240" y="68115"/>
                    <a:pt x="3399940" y="77951"/>
                  </a:cubicBezTo>
                  <a:cubicBezTo>
                    <a:pt x="3404641" y="87787"/>
                    <a:pt x="3420274" y="92268"/>
                    <a:pt x="3426505" y="83307"/>
                  </a:cubicBezTo>
                  <a:cubicBezTo>
                    <a:pt x="3428801" y="80028"/>
                    <a:pt x="3429293" y="75820"/>
                    <a:pt x="3429949" y="71886"/>
                  </a:cubicBezTo>
                  <a:cubicBezTo>
                    <a:pt x="3433994" y="46913"/>
                    <a:pt x="3447167" y="23525"/>
                    <a:pt x="3466407" y="7131"/>
                  </a:cubicBezTo>
                  <a:cubicBezTo>
                    <a:pt x="3473622" y="10847"/>
                    <a:pt x="3478924" y="18060"/>
                    <a:pt x="3480290" y="26038"/>
                  </a:cubicBezTo>
                  <a:cubicBezTo>
                    <a:pt x="3483187" y="42377"/>
                    <a:pt x="3470889" y="56968"/>
                    <a:pt x="3460339" y="69809"/>
                  </a:cubicBezTo>
                  <a:cubicBezTo>
                    <a:pt x="3437218" y="97952"/>
                    <a:pt x="3449626" y="137242"/>
                    <a:pt x="3484062" y="104782"/>
                  </a:cubicBezTo>
                  <a:cubicBezTo>
                    <a:pt x="3490731" y="98498"/>
                    <a:pt x="3496688" y="89263"/>
                    <a:pt x="3505871" y="89263"/>
                  </a:cubicBezTo>
                  <a:cubicBezTo>
                    <a:pt x="3515218" y="89263"/>
                    <a:pt x="3521559" y="99536"/>
                    <a:pt x="3522051" y="108881"/>
                  </a:cubicBezTo>
                  <a:cubicBezTo>
                    <a:pt x="3522542" y="118225"/>
                    <a:pt x="3519372" y="127405"/>
                    <a:pt x="3519099" y="136750"/>
                  </a:cubicBezTo>
                  <a:cubicBezTo>
                    <a:pt x="3517951" y="174564"/>
                    <a:pt x="3556322" y="175056"/>
                    <a:pt x="3572338" y="199319"/>
                  </a:cubicBezTo>
                  <a:cubicBezTo>
                    <a:pt x="3578351" y="208390"/>
                    <a:pt x="3581521" y="218991"/>
                    <a:pt x="3585128" y="229210"/>
                  </a:cubicBezTo>
                  <a:cubicBezTo>
                    <a:pt x="3603931" y="282708"/>
                    <a:pt x="3630387" y="331998"/>
                    <a:pt x="3672038" y="371233"/>
                  </a:cubicBezTo>
                  <a:cubicBezTo>
                    <a:pt x="3731234" y="426972"/>
                    <a:pt x="3764030" y="468338"/>
                    <a:pt x="3806556" y="537629"/>
                  </a:cubicBezTo>
                  <a:cubicBezTo>
                    <a:pt x="3815575" y="552383"/>
                    <a:pt x="3822954" y="568175"/>
                    <a:pt x="3833722" y="581728"/>
                  </a:cubicBezTo>
                  <a:cubicBezTo>
                    <a:pt x="3855367" y="608941"/>
                    <a:pt x="3888327" y="624187"/>
                    <a:pt x="3920030" y="638504"/>
                  </a:cubicBezTo>
                  <a:cubicBezTo>
                    <a:pt x="3949437" y="651783"/>
                    <a:pt x="3974635" y="673095"/>
                    <a:pt x="3994804" y="698122"/>
                  </a:cubicBezTo>
                  <a:cubicBezTo>
                    <a:pt x="4003823" y="709325"/>
                    <a:pt x="4017488" y="724844"/>
                    <a:pt x="4021533" y="738833"/>
                  </a:cubicBezTo>
                  <a:cubicBezTo>
                    <a:pt x="4025578" y="752822"/>
                    <a:pt x="4020331" y="764844"/>
                    <a:pt x="4029623" y="779161"/>
                  </a:cubicBezTo>
                  <a:cubicBezTo>
                    <a:pt x="4036346" y="789489"/>
                    <a:pt x="4045255" y="798506"/>
                    <a:pt x="4050284" y="809708"/>
                  </a:cubicBezTo>
                  <a:cubicBezTo>
                    <a:pt x="4054657" y="819490"/>
                    <a:pt x="4055805" y="830364"/>
                    <a:pt x="4056898" y="841075"/>
                  </a:cubicBezTo>
                  <a:cubicBezTo>
                    <a:pt x="4058319" y="855064"/>
                    <a:pt x="4059358" y="870529"/>
                    <a:pt x="4050940" y="881840"/>
                  </a:cubicBezTo>
                  <a:cubicBezTo>
                    <a:pt x="4042741" y="892879"/>
                    <a:pt x="4027327" y="896540"/>
                    <a:pt x="4013717" y="894518"/>
                  </a:cubicBezTo>
                  <a:cubicBezTo>
                    <a:pt x="4000106" y="892496"/>
                    <a:pt x="3987699" y="885775"/>
                    <a:pt x="3975509" y="879381"/>
                  </a:cubicBezTo>
                  <a:cubicBezTo>
                    <a:pt x="3949655" y="865774"/>
                    <a:pt x="3922162" y="852823"/>
                    <a:pt x="3892973" y="852933"/>
                  </a:cubicBezTo>
                  <a:cubicBezTo>
                    <a:pt x="3873732" y="852987"/>
                    <a:pt x="3855039" y="858780"/>
                    <a:pt x="3835963" y="861403"/>
                  </a:cubicBezTo>
                  <a:cubicBezTo>
                    <a:pt x="3811694" y="864681"/>
                    <a:pt x="3775454" y="857140"/>
                    <a:pt x="3757362" y="876266"/>
                  </a:cubicBezTo>
                  <a:cubicBezTo>
                    <a:pt x="3748889" y="885228"/>
                    <a:pt x="3741073" y="896594"/>
                    <a:pt x="3728938" y="898726"/>
                  </a:cubicBezTo>
                  <a:cubicBezTo>
                    <a:pt x="3710354" y="902004"/>
                    <a:pt x="3691169" y="889982"/>
                    <a:pt x="3672420" y="898944"/>
                  </a:cubicBezTo>
                  <a:cubicBezTo>
                    <a:pt x="3657772" y="905939"/>
                    <a:pt x="3650064" y="921458"/>
                    <a:pt x="3636181" y="929600"/>
                  </a:cubicBezTo>
                  <a:cubicBezTo>
                    <a:pt x="3619728" y="939218"/>
                    <a:pt x="3598192" y="945502"/>
                    <a:pt x="3580701" y="953808"/>
                  </a:cubicBezTo>
                  <a:cubicBezTo>
                    <a:pt x="3535333" y="975448"/>
                    <a:pt x="3478596" y="980858"/>
                    <a:pt x="3429566" y="991350"/>
                  </a:cubicBezTo>
                  <a:cubicBezTo>
                    <a:pt x="3407593" y="996049"/>
                    <a:pt x="3385620" y="1000694"/>
                    <a:pt x="3363646" y="1005393"/>
                  </a:cubicBezTo>
                  <a:cubicBezTo>
                    <a:pt x="3321449" y="1014410"/>
                    <a:pt x="3294119" y="1011022"/>
                    <a:pt x="3253670" y="1026049"/>
                  </a:cubicBezTo>
                  <a:cubicBezTo>
                    <a:pt x="3214424" y="1040640"/>
                    <a:pt x="3180207" y="1068564"/>
                    <a:pt x="3139158" y="1076760"/>
                  </a:cubicBezTo>
                  <a:cubicBezTo>
                    <a:pt x="3113905" y="1081842"/>
                    <a:pt x="3086302" y="1079438"/>
                    <a:pt x="3064109" y="1092498"/>
                  </a:cubicBezTo>
                  <a:cubicBezTo>
                    <a:pt x="3053670" y="1098619"/>
                    <a:pt x="3045361" y="1107744"/>
                    <a:pt x="3036178" y="1115559"/>
                  </a:cubicBezTo>
                  <a:cubicBezTo>
                    <a:pt x="3010270" y="1137635"/>
                    <a:pt x="2976381" y="1150149"/>
                    <a:pt x="2942328" y="1150040"/>
                  </a:cubicBezTo>
                  <a:cubicBezTo>
                    <a:pt x="2921939" y="1150040"/>
                    <a:pt x="2917949" y="1160860"/>
                    <a:pt x="2898708" y="1167472"/>
                  </a:cubicBezTo>
                  <a:cubicBezTo>
                    <a:pt x="2781026" y="1207855"/>
                    <a:pt x="2640331" y="1169494"/>
                    <a:pt x="2535166" y="1235942"/>
                  </a:cubicBezTo>
                  <a:cubicBezTo>
                    <a:pt x="2495428" y="1261025"/>
                    <a:pt x="2466021" y="1298238"/>
                    <a:pt x="2435630" y="1333321"/>
                  </a:cubicBezTo>
                  <a:cubicBezTo>
                    <a:pt x="2401085" y="1373157"/>
                    <a:pt x="2371897" y="1395944"/>
                    <a:pt x="2323905" y="1417475"/>
                  </a:cubicBezTo>
                  <a:cubicBezTo>
                    <a:pt x="2304282" y="1426272"/>
                    <a:pt x="2284549" y="1439770"/>
                    <a:pt x="2278592" y="1460426"/>
                  </a:cubicBezTo>
                  <a:cubicBezTo>
                    <a:pt x="2273235" y="1478951"/>
                    <a:pt x="2280177" y="1499115"/>
                    <a:pt x="2276132" y="1517968"/>
                  </a:cubicBezTo>
                  <a:cubicBezTo>
                    <a:pt x="2272306" y="1535727"/>
                    <a:pt x="2259351" y="1549990"/>
                    <a:pt x="2246233" y="1562613"/>
                  </a:cubicBezTo>
                  <a:cubicBezTo>
                    <a:pt x="2185233" y="1621357"/>
                    <a:pt x="2109911" y="1665128"/>
                    <a:pt x="2028686" y="1689062"/>
                  </a:cubicBezTo>
                  <a:cubicBezTo>
                    <a:pt x="1966975" y="1707259"/>
                    <a:pt x="1897557" y="1739063"/>
                    <a:pt x="1833933" y="1748899"/>
                  </a:cubicBezTo>
                  <a:cubicBezTo>
                    <a:pt x="1801356" y="1753926"/>
                    <a:pt x="1767849" y="1751194"/>
                    <a:pt x="1735436" y="1757205"/>
                  </a:cubicBezTo>
                  <a:cubicBezTo>
                    <a:pt x="1709964" y="1761904"/>
                    <a:pt x="1685804" y="1771905"/>
                    <a:pt x="1661973" y="1781960"/>
                  </a:cubicBezTo>
                  <a:cubicBezTo>
                    <a:pt x="1599606" y="1808189"/>
                    <a:pt x="1537567" y="1835239"/>
                    <a:pt x="1475965" y="1863163"/>
                  </a:cubicBezTo>
                  <a:cubicBezTo>
                    <a:pt x="1442185" y="1853928"/>
                    <a:pt x="1417206" y="1857206"/>
                    <a:pt x="1384300" y="1869173"/>
                  </a:cubicBezTo>
                  <a:cubicBezTo>
                    <a:pt x="1351395" y="1881141"/>
                    <a:pt x="1320676" y="1898409"/>
                    <a:pt x="1288427" y="1911961"/>
                  </a:cubicBezTo>
                  <a:cubicBezTo>
                    <a:pt x="1250438" y="1927972"/>
                    <a:pt x="1210263" y="1938737"/>
                    <a:pt x="1169377" y="1943983"/>
                  </a:cubicBezTo>
                  <a:cubicBezTo>
                    <a:pt x="1163201" y="1930213"/>
                    <a:pt x="1162928" y="1913928"/>
                    <a:pt x="1168612" y="1899939"/>
                  </a:cubicBezTo>
                  <a:cubicBezTo>
                    <a:pt x="1170908" y="1894311"/>
                    <a:pt x="1174133" y="1887971"/>
                    <a:pt x="1171454" y="1882562"/>
                  </a:cubicBezTo>
                  <a:cubicBezTo>
                    <a:pt x="1169924" y="1879502"/>
                    <a:pt x="1166809" y="1877534"/>
                    <a:pt x="1163802" y="1875895"/>
                  </a:cubicBezTo>
                  <a:cubicBezTo>
                    <a:pt x="1146092" y="1866168"/>
                    <a:pt x="1121003" y="1861632"/>
                    <a:pt x="1107940" y="1877097"/>
                  </a:cubicBezTo>
                  <a:cubicBezTo>
                    <a:pt x="1099850" y="1886715"/>
                    <a:pt x="1099631" y="1900595"/>
                    <a:pt x="1101271" y="1913054"/>
                  </a:cubicBezTo>
                  <a:cubicBezTo>
                    <a:pt x="1102911" y="1925513"/>
                    <a:pt x="1105972" y="1938245"/>
                    <a:pt x="1102856" y="1950431"/>
                  </a:cubicBezTo>
                  <a:cubicBezTo>
                    <a:pt x="1099741" y="1962617"/>
                    <a:pt x="1087715" y="1973765"/>
                    <a:pt x="1075581" y="1970432"/>
                  </a:cubicBezTo>
                  <a:cubicBezTo>
                    <a:pt x="1075854" y="1945294"/>
                    <a:pt x="1065031" y="1920267"/>
                    <a:pt x="1046557" y="1903272"/>
                  </a:cubicBezTo>
                  <a:cubicBezTo>
                    <a:pt x="1043824" y="1900759"/>
                    <a:pt x="1040653" y="1898300"/>
                    <a:pt x="1036936" y="1897972"/>
                  </a:cubicBezTo>
                  <a:cubicBezTo>
                    <a:pt x="1033548" y="1897699"/>
                    <a:pt x="1030322" y="1899338"/>
                    <a:pt x="1027316" y="1900868"/>
                  </a:cubicBezTo>
                  <a:cubicBezTo>
                    <a:pt x="1011957" y="1908846"/>
                    <a:pt x="996543" y="1916770"/>
                    <a:pt x="981183" y="1924748"/>
                  </a:cubicBezTo>
                  <a:cubicBezTo>
                    <a:pt x="940188" y="1916606"/>
                    <a:pt x="928928" y="1945076"/>
                    <a:pt x="894602" y="1968847"/>
                  </a:cubicBezTo>
                  <a:cubicBezTo>
                    <a:pt x="837482" y="2008356"/>
                    <a:pt x="765112" y="2018082"/>
                    <a:pt x="702636" y="2048411"/>
                  </a:cubicBezTo>
                  <a:cubicBezTo>
                    <a:pt x="670715" y="2063930"/>
                    <a:pt x="634694" y="2085351"/>
                    <a:pt x="602390" y="2070542"/>
                  </a:cubicBezTo>
                  <a:cubicBezTo>
                    <a:pt x="591841" y="2065733"/>
                    <a:pt x="582986" y="2057263"/>
                    <a:pt x="571780" y="2054148"/>
                  </a:cubicBezTo>
                  <a:cubicBezTo>
                    <a:pt x="567189" y="2052891"/>
                    <a:pt x="562324" y="2052509"/>
                    <a:pt x="558006" y="2050542"/>
                  </a:cubicBezTo>
                  <a:cubicBezTo>
                    <a:pt x="542647" y="2043438"/>
                    <a:pt x="543029" y="2021853"/>
                    <a:pt x="545762" y="2005186"/>
                  </a:cubicBezTo>
                  <a:cubicBezTo>
                    <a:pt x="530239" y="2020104"/>
                    <a:pt x="514715" y="2035023"/>
                    <a:pt x="499192" y="2049941"/>
                  </a:cubicBezTo>
                  <a:cubicBezTo>
                    <a:pt x="494764" y="2054203"/>
                    <a:pt x="490173" y="2058575"/>
                    <a:pt x="484488" y="2060979"/>
                  </a:cubicBezTo>
                  <a:cubicBezTo>
                    <a:pt x="477218" y="2064039"/>
                    <a:pt x="469074" y="2063493"/>
                    <a:pt x="461258" y="2062946"/>
                  </a:cubicBezTo>
                  <a:cubicBezTo>
                    <a:pt x="444040" y="2061689"/>
                    <a:pt x="426767" y="2060487"/>
                    <a:pt x="409549" y="2059230"/>
                  </a:cubicBezTo>
                  <a:cubicBezTo>
                    <a:pt x="388669" y="2057755"/>
                    <a:pt x="368227" y="2049340"/>
                    <a:pt x="349861" y="2039285"/>
                  </a:cubicBezTo>
                  <a:cubicBezTo>
                    <a:pt x="344450" y="2036334"/>
                    <a:pt x="338929" y="2032837"/>
                    <a:pt x="335923" y="2027427"/>
                  </a:cubicBezTo>
                  <a:cubicBezTo>
                    <a:pt x="333135" y="2022345"/>
                    <a:pt x="332971" y="2016115"/>
                    <a:pt x="330074" y="2011142"/>
                  </a:cubicBezTo>
                  <a:cubicBezTo>
                    <a:pt x="325264" y="2002891"/>
                    <a:pt x="314660" y="2000159"/>
                    <a:pt x="305149" y="1999394"/>
                  </a:cubicBezTo>
                  <a:cubicBezTo>
                    <a:pt x="274321" y="1996880"/>
                    <a:pt x="240978" y="2005569"/>
                    <a:pt x="213594" y="1991087"/>
                  </a:cubicBezTo>
                  <a:cubicBezTo>
                    <a:pt x="205176" y="1986661"/>
                    <a:pt x="197742" y="1980158"/>
                    <a:pt x="188559" y="1977590"/>
                  </a:cubicBezTo>
                  <a:cubicBezTo>
                    <a:pt x="167898" y="1971798"/>
                    <a:pt x="158387" y="1983000"/>
                    <a:pt x="140513" y="1994804"/>
                  </a:cubicBezTo>
                  <a:close/>
                </a:path>
              </a:pathLst>
            </a:custGeom>
            <a:solidFill>
              <a:srgbClr val="DBD1AE"/>
            </a:solidFill>
            <a:ln w="0" cap="flat">
              <a:noFill/>
              <a:prstDash val="solid"/>
              <a:miter/>
            </a:ln>
          </p:spPr>
          <p:txBody>
            <a:bodyPr rtlCol="0" anchor="ctr"/>
            <a:lstStyle/>
            <a:p>
              <a:endParaRPr lang="en-US" sz="3600"/>
            </a:p>
          </p:txBody>
        </p:sp>
        <p:sp>
          <p:nvSpPr>
            <p:cNvPr id="209" name="Freeform 9">
              <a:extLst>
                <a:ext uri="{FF2B5EF4-FFF2-40B4-BE49-F238E27FC236}">
                  <a16:creationId xmlns:a16="http://schemas.microsoft.com/office/drawing/2014/main" id="{9C2B24F8-E788-842B-A5C6-03DF9F979E92}"/>
                </a:ext>
              </a:extLst>
            </p:cNvPr>
            <p:cNvSpPr/>
            <p:nvPr/>
          </p:nvSpPr>
          <p:spPr>
            <a:xfrm>
              <a:off x="4179536" y="1893827"/>
              <a:ext cx="3334491" cy="1784684"/>
            </a:xfrm>
            <a:custGeom>
              <a:avLst/>
              <a:gdLst>
                <a:gd name="connsiteX0" fmla="*/ 16214 w 3334491"/>
                <a:gd name="connsiteY0" fmla="*/ 1784684 h 1784684"/>
                <a:gd name="connsiteX1" fmla="*/ 11623 w 3334491"/>
                <a:gd name="connsiteY1" fmla="*/ 1783427 h 1784684"/>
                <a:gd name="connsiteX2" fmla="*/ 1784 w 3334491"/>
                <a:gd name="connsiteY2" fmla="*/ 1736760 h 1784684"/>
                <a:gd name="connsiteX3" fmla="*/ 17690 w 3334491"/>
                <a:gd name="connsiteY3" fmla="*/ 1691569 h 1784684"/>
                <a:gd name="connsiteX4" fmla="*/ 66009 w 3334491"/>
                <a:gd name="connsiteY4" fmla="*/ 1439435 h 1784684"/>
                <a:gd name="connsiteX5" fmla="*/ 100882 w 3334491"/>
                <a:gd name="connsiteY5" fmla="*/ 1364953 h 1784684"/>
                <a:gd name="connsiteX6" fmla="*/ 151388 w 3334491"/>
                <a:gd name="connsiteY6" fmla="*/ 1270198 h 1784684"/>
                <a:gd name="connsiteX7" fmla="*/ 339637 w 3334491"/>
                <a:gd name="connsiteY7" fmla="*/ 1201672 h 1784684"/>
                <a:gd name="connsiteX8" fmla="*/ 390526 w 3334491"/>
                <a:gd name="connsiteY8" fmla="*/ 1166262 h 1784684"/>
                <a:gd name="connsiteX9" fmla="*/ 428623 w 3334491"/>
                <a:gd name="connsiteY9" fmla="*/ 1114786 h 1784684"/>
                <a:gd name="connsiteX10" fmla="*/ 472242 w 3334491"/>
                <a:gd name="connsiteY10" fmla="*/ 1087026 h 1784684"/>
                <a:gd name="connsiteX11" fmla="*/ 602442 w 3334491"/>
                <a:gd name="connsiteY11" fmla="*/ 982053 h 1784684"/>
                <a:gd name="connsiteX12" fmla="*/ 628296 w 3334491"/>
                <a:gd name="connsiteY12" fmla="*/ 962599 h 1784684"/>
                <a:gd name="connsiteX13" fmla="*/ 662568 w 3334491"/>
                <a:gd name="connsiteY13" fmla="*/ 950249 h 1784684"/>
                <a:gd name="connsiteX14" fmla="*/ 680606 w 3334491"/>
                <a:gd name="connsiteY14" fmla="*/ 921178 h 1784684"/>
                <a:gd name="connsiteX15" fmla="*/ 678037 w 3334491"/>
                <a:gd name="connsiteY15" fmla="*/ 908445 h 1784684"/>
                <a:gd name="connsiteX16" fmla="*/ 690007 w 3334491"/>
                <a:gd name="connsiteY16" fmla="*/ 889920 h 1784684"/>
                <a:gd name="connsiteX17" fmla="*/ 832451 w 3334491"/>
                <a:gd name="connsiteY17" fmla="*/ 773362 h 1784684"/>
                <a:gd name="connsiteX18" fmla="*/ 1098754 w 3334491"/>
                <a:gd name="connsiteY18" fmla="*/ 612322 h 1784684"/>
                <a:gd name="connsiteX19" fmla="*/ 1143029 w 3334491"/>
                <a:gd name="connsiteY19" fmla="*/ 578387 h 1784684"/>
                <a:gd name="connsiteX20" fmla="*/ 1180963 w 3334491"/>
                <a:gd name="connsiteY20" fmla="*/ 540354 h 1784684"/>
                <a:gd name="connsiteX21" fmla="*/ 1252950 w 3334491"/>
                <a:gd name="connsiteY21" fmla="*/ 520299 h 1784684"/>
                <a:gd name="connsiteX22" fmla="*/ 1323352 w 3334491"/>
                <a:gd name="connsiteY22" fmla="*/ 467238 h 1784684"/>
                <a:gd name="connsiteX23" fmla="*/ 1414415 w 3334491"/>
                <a:gd name="connsiteY23" fmla="*/ 403357 h 1784684"/>
                <a:gd name="connsiteX24" fmla="*/ 1853499 w 3334491"/>
                <a:gd name="connsiteY24" fmla="*/ 249585 h 1784684"/>
                <a:gd name="connsiteX25" fmla="*/ 1908323 w 3334491"/>
                <a:gd name="connsiteY25" fmla="*/ 222426 h 1784684"/>
                <a:gd name="connsiteX26" fmla="*/ 2038906 w 3334491"/>
                <a:gd name="connsiteY26" fmla="*/ 155103 h 1784684"/>
                <a:gd name="connsiteX27" fmla="*/ 2156588 w 3334491"/>
                <a:gd name="connsiteY27" fmla="*/ 88928 h 1784684"/>
                <a:gd name="connsiteX28" fmla="*/ 2226662 w 3334491"/>
                <a:gd name="connsiteY28" fmla="*/ 60348 h 1784684"/>
                <a:gd name="connsiteX29" fmla="*/ 2327674 w 3334491"/>
                <a:gd name="connsiteY29" fmla="*/ 47834 h 1784684"/>
                <a:gd name="connsiteX30" fmla="*/ 2390697 w 3334491"/>
                <a:gd name="connsiteY30" fmla="*/ 37834 h 1784684"/>
                <a:gd name="connsiteX31" fmla="*/ 2457546 w 3334491"/>
                <a:gd name="connsiteY31" fmla="*/ 27397 h 1784684"/>
                <a:gd name="connsiteX32" fmla="*/ 2514557 w 3334491"/>
                <a:gd name="connsiteY32" fmla="*/ 6577 h 1784684"/>
                <a:gd name="connsiteX33" fmla="*/ 2672141 w 3334491"/>
                <a:gd name="connsiteY33" fmla="*/ 22861 h 1784684"/>
                <a:gd name="connsiteX34" fmla="*/ 2757902 w 3334491"/>
                <a:gd name="connsiteY34" fmla="*/ 14337 h 1784684"/>
                <a:gd name="connsiteX35" fmla="*/ 2812562 w 3334491"/>
                <a:gd name="connsiteY35" fmla="*/ 39364 h 1784684"/>
                <a:gd name="connsiteX36" fmla="*/ 2805675 w 3334491"/>
                <a:gd name="connsiteY36" fmla="*/ 56195 h 1784684"/>
                <a:gd name="connsiteX37" fmla="*/ 2854377 w 3334491"/>
                <a:gd name="connsiteY37" fmla="*/ 58818 h 1784684"/>
                <a:gd name="connsiteX38" fmla="*/ 2868534 w 3334491"/>
                <a:gd name="connsiteY38" fmla="*/ 61769 h 1784684"/>
                <a:gd name="connsiteX39" fmla="*/ 2885369 w 3334491"/>
                <a:gd name="connsiteY39" fmla="*/ 79966 h 1784684"/>
                <a:gd name="connsiteX40" fmla="*/ 2903189 w 3334491"/>
                <a:gd name="connsiteY40" fmla="*/ 87452 h 1784684"/>
                <a:gd name="connsiteX41" fmla="*/ 3032787 w 3334491"/>
                <a:gd name="connsiteY41" fmla="*/ 149475 h 1784684"/>
                <a:gd name="connsiteX42" fmla="*/ 3223987 w 3334491"/>
                <a:gd name="connsiteY42" fmla="*/ 265815 h 1784684"/>
                <a:gd name="connsiteX43" fmla="*/ 3331831 w 3334491"/>
                <a:gd name="connsiteY43" fmla="*/ 364013 h 1784684"/>
                <a:gd name="connsiteX44" fmla="*/ 3333581 w 3334491"/>
                <a:gd name="connsiteY44" fmla="*/ 375543 h 1784684"/>
                <a:gd name="connsiteX45" fmla="*/ 3325437 w 3334491"/>
                <a:gd name="connsiteY45" fmla="*/ 381226 h 1784684"/>
                <a:gd name="connsiteX46" fmla="*/ 3312865 w 3334491"/>
                <a:gd name="connsiteY46" fmla="*/ 420789 h 1784684"/>
                <a:gd name="connsiteX47" fmla="*/ 3265748 w 3334491"/>
                <a:gd name="connsiteY47" fmla="*/ 429369 h 1784684"/>
                <a:gd name="connsiteX48" fmla="*/ 3105102 w 3334491"/>
                <a:gd name="connsiteY48" fmla="*/ 452593 h 1784684"/>
                <a:gd name="connsiteX49" fmla="*/ 2922101 w 3334491"/>
                <a:gd name="connsiteY49" fmla="*/ 465599 h 1784684"/>
                <a:gd name="connsiteX50" fmla="*/ 2859625 w 3334491"/>
                <a:gd name="connsiteY50" fmla="*/ 471664 h 1784684"/>
                <a:gd name="connsiteX51" fmla="*/ 2815186 w 3334491"/>
                <a:gd name="connsiteY51" fmla="*/ 512594 h 1784684"/>
                <a:gd name="connsiteX52" fmla="*/ 2842625 w 3334491"/>
                <a:gd name="connsiteY52" fmla="*/ 561173 h 1784684"/>
                <a:gd name="connsiteX53" fmla="*/ 2834700 w 3334491"/>
                <a:gd name="connsiteY53" fmla="*/ 591228 h 1784684"/>
                <a:gd name="connsiteX54" fmla="*/ 2803379 w 3334491"/>
                <a:gd name="connsiteY54" fmla="*/ 605709 h 1784684"/>
                <a:gd name="connsiteX55" fmla="*/ 2783920 w 3334491"/>
                <a:gd name="connsiteY55" fmla="*/ 631775 h 1784684"/>
                <a:gd name="connsiteX56" fmla="*/ 2817154 w 3334491"/>
                <a:gd name="connsiteY56" fmla="*/ 655164 h 1784684"/>
                <a:gd name="connsiteX57" fmla="*/ 2860117 w 3334491"/>
                <a:gd name="connsiteY57" fmla="*/ 663142 h 1784684"/>
                <a:gd name="connsiteX58" fmla="*/ 2880176 w 3334491"/>
                <a:gd name="connsiteY58" fmla="*/ 681066 h 1784684"/>
                <a:gd name="connsiteX59" fmla="*/ 2901932 w 3334491"/>
                <a:gd name="connsiteY59" fmla="*/ 683470 h 1784684"/>
                <a:gd name="connsiteX60" fmla="*/ 3000592 w 3334491"/>
                <a:gd name="connsiteY60" fmla="*/ 677076 h 1784684"/>
                <a:gd name="connsiteX61" fmla="*/ 3017045 w 3334491"/>
                <a:gd name="connsiteY61" fmla="*/ 678770 h 1784684"/>
                <a:gd name="connsiteX62" fmla="*/ 3023823 w 3334491"/>
                <a:gd name="connsiteY62" fmla="*/ 692377 h 1784684"/>
                <a:gd name="connsiteX63" fmla="*/ 3013711 w 3334491"/>
                <a:gd name="connsiteY63" fmla="*/ 700246 h 1784684"/>
                <a:gd name="connsiteX64" fmla="*/ 2862576 w 3334491"/>
                <a:gd name="connsiteY64" fmla="*/ 757241 h 1784684"/>
                <a:gd name="connsiteX65" fmla="*/ 2726637 w 3334491"/>
                <a:gd name="connsiteY65" fmla="*/ 803744 h 1784684"/>
                <a:gd name="connsiteX66" fmla="*/ 2648145 w 3334491"/>
                <a:gd name="connsiteY66" fmla="*/ 831559 h 1784684"/>
                <a:gd name="connsiteX67" fmla="*/ 2552545 w 3334491"/>
                <a:gd name="connsiteY67" fmla="*/ 867789 h 1784684"/>
                <a:gd name="connsiteX68" fmla="*/ 2409227 w 3334491"/>
                <a:gd name="connsiteY68" fmla="*/ 908172 h 1784684"/>
                <a:gd name="connsiteX69" fmla="*/ 2282689 w 3334491"/>
                <a:gd name="connsiteY69" fmla="*/ 944566 h 1784684"/>
                <a:gd name="connsiteX70" fmla="*/ 2087225 w 3334491"/>
                <a:gd name="connsiteY70" fmla="*/ 1033474 h 1784684"/>
                <a:gd name="connsiteX71" fmla="*/ 2023054 w 3334491"/>
                <a:gd name="connsiteY71" fmla="*/ 1081781 h 1784684"/>
                <a:gd name="connsiteX72" fmla="*/ 1790312 w 3334491"/>
                <a:gd name="connsiteY72" fmla="*/ 1255061 h 1784684"/>
                <a:gd name="connsiteX73" fmla="*/ 1761779 w 3334491"/>
                <a:gd name="connsiteY73" fmla="*/ 1270253 h 1784684"/>
                <a:gd name="connsiteX74" fmla="*/ 1726797 w 3334491"/>
                <a:gd name="connsiteY74" fmla="*/ 1279160 h 1784684"/>
                <a:gd name="connsiteX75" fmla="*/ 1678205 w 3334491"/>
                <a:gd name="connsiteY75" fmla="*/ 1294952 h 1784684"/>
                <a:gd name="connsiteX76" fmla="*/ 1587032 w 3334491"/>
                <a:gd name="connsiteY76" fmla="*/ 1328395 h 1784684"/>
                <a:gd name="connsiteX77" fmla="*/ 1572000 w 3334491"/>
                <a:gd name="connsiteY77" fmla="*/ 1321455 h 1784684"/>
                <a:gd name="connsiteX78" fmla="*/ 1554345 w 3334491"/>
                <a:gd name="connsiteY78" fmla="*/ 1324078 h 1784684"/>
                <a:gd name="connsiteX79" fmla="*/ 1394301 w 3334491"/>
                <a:gd name="connsiteY79" fmla="*/ 1386920 h 1784684"/>
                <a:gd name="connsiteX80" fmla="*/ 1340789 w 3334491"/>
                <a:gd name="connsiteY80" fmla="*/ 1404625 h 1784684"/>
                <a:gd name="connsiteX81" fmla="*/ 1359865 w 3334491"/>
                <a:gd name="connsiteY81" fmla="*/ 1381565 h 1784684"/>
                <a:gd name="connsiteX82" fmla="*/ 1392005 w 3334491"/>
                <a:gd name="connsiteY82" fmla="*/ 1346537 h 1784684"/>
                <a:gd name="connsiteX83" fmla="*/ 1393262 w 3334491"/>
                <a:gd name="connsiteY83" fmla="*/ 1340854 h 1784684"/>
                <a:gd name="connsiteX84" fmla="*/ 1386976 w 3334491"/>
                <a:gd name="connsiteY84" fmla="*/ 1336100 h 1784684"/>
                <a:gd name="connsiteX85" fmla="*/ 1358990 w 3334491"/>
                <a:gd name="connsiteY85" fmla="*/ 1333641 h 1784684"/>
                <a:gd name="connsiteX86" fmla="*/ 1347457 w 3334491"/>
                <a:gd name="connsiteY86" fmla="*/ 1339379 h 1784684"/>
                <a:gd name="connsiteX87" fmla="*/ 1324336 w 3334491"/>
                <a:gd name="connsiteY87" fmla="*/ 1335226 h 1784684"/>
                <a:gd name="connsiteX88" fmla="*/ 1261969 w 3334491"/>
                <a:gd name="connsiteY88" fmla="*/ 1335226 h 1784684"/>
                <a:gd name="connsiteX89" fmla="*/ 1211955 w 3334491"/>
                <a:gd name="connsiteY89" fmla="*/ 1363150 h 1784684"/>
                <a:gd name="connsiteX90" fmla="*/ 1174950 w 3334491"/>
                <a:gd name="connsiteY90" fmla="*/ 1362494 h 1784684"/>
                <a:gd name="connsiteX91" fmla="*/ 1051419 w 3334491"/>
                <a:gd name="connsiteY91" fmla="*/ 1411401 h 1784684"/>
                <a:gd name="connsiteX92" fmla="*/ 935868 w 3334491"/>
                <a:gd name="connsiteY92" fmla="*/ 1451183 h 1784684"/>
                <a:gd name="connsiteX93" fmla="*/ 949806 w 3334491"/>
                <a:gd name="connsiteY93" fmla="*/ 1430473 h 1784684"/>
                <a:gd name="connsiteX94" fmla="*/ 927997 w 3334491"/>
                <a:gd name="connsiteY94" fmla="*/ 1420636 h 1784684"/>
                <a:gd name="connsiteX95" fmla="*/ 903892 w 3334491"/>
                <a:gd name="connsiteY95" fmla="*/ 1427522 h 1784684"/>
                <a:gd name="connsiteX96" fmla="*/ 818950 w 3334491"/>
                <a:gd name="connsiteY96" fmla="*/ 1441183 h 1784684"/>
                <a:gd name="connsiteX97" fmla="*/ 797797 w 3334491"/>
                <a:gd name="connsiteY97" fmla="*/ 1441511 h 1784684"/>
                <a:gd name="connsiteX98" fmla="*/ 776315 w 3334491"/>
                <a:gd name="connsiteY98" fmla="*/ 1449653 h 1784684"/>
                <a:gd name="connsiteX99" fmla="*/ 726465 w 3334491"/>
                <a:gd name="connsiteY99" fmla="*/ 1474080 h 1784684"/>
                <a:gd name="connsiteX100" fmla="*/ 624853 w 3334491"/>
                <a:gd name="connsiteY100" fmla="*/ 1514955 h 1784684"/>
                <a:gd name="connsiteX101" fmla="*/ 436330 w 3334491"/>
                <a:gd name="connsiteY101" fmla="*/ 1603480 h 1784684"/>
                <a:gd name="connsiteX102" fmla="*/ 399982 w 3334491"/>
                <a:gd name="connsiteY102" fmla="*/ 1615174 h 1784684"/>
                <a:gd name="connsiteX103" fmla="*/ 385060 w 3334491"/>
                <a:gd name="connsiteY103" fmla="*/ 1603863 h 1784684"/>
                <a:gd name="connsiteX104" fmla="*/ 365710 w 3334491"/>
                <a:gd name="connsiteY104" fmla="*/ 1609710 h 1784684"/>
                <a:gd name="connsiteX105" fmla="*/ 365655 w 3334491"/>
                <a:gd name="connsiteY105" fmla="*/ 1587414 h 1784684"/>
                <a:gd name="connsiteX106" fmla="*/ 290880 w 3334491"/>
                <a:gd name="connsiteY106" fmla="*/ 1600529 h 1784684"/>
                <a:gd name="connsiteX107" fmla="*/ 278855 w 3334491"/>
                <a:gd name="connsiteY107" fmla="*/ 1595393 h 1784684"/>
                <a:gd name="connsiteX108" fmla="*/ 263004 w 3334491"/>
                <a:gd name="connsiteY108" fmla="*/ 1597360 h 1784684"/>
                <a:gd name="connsiteX109" fmla="*/ 108644 w 3334491"/>
                <a:gd name="connsiteY109" fmla="*/ 1687962 h 1784684"/>
                <a:gd name="connsiteX110" fmla="*/ 87600 w 3334491"/>
                <a:gd name="connsiteY110" fmla="*/ 1732443 h 1784684"/>
                <a:gd name="connsiteX111" fmla="*/ 61473 w 3334491"/>
                <a:gd name="connsiteY111" fmla="*/ 1761078 h 1784684"/>
                <a:gd name="connsiteX112" fmla="*/ 16433 w 3334491"/>
                <a:gd name="connsiteY112" fmla="*/ 1784411 h 1784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3334491" h="1784684">
                  <a:moveTo>
                    <a:pt x="16214" y="1784684"/>
                  </a:moveTo>
                  <a:cubicBezTo>
                    <a:pt x="14684" y="1784466"/>
                    <a:pt x="13153" y="1784029"/>
                    <a:pt x="11623" y="1783427"/>
                  </a:cubicBezTo>
                  <a:cubicBezTo>
                    <a:pt x="-2370" y="1777635"/>
                    <a:pt x="-949" y="1751132"/>
                    <a:pt x="1784" y="1736760"/>
                  </a:cubicBezTo>
                  <a:cubicBezTo>
                    <a:pt x="4736" y="1721023"/>
                    <a:pt x="11240" y="1706213"/>
                    <a:pt x="17690" y="1691569"/>
                  </a:cubicBezTo>
                  <a:cubicBezTo>
                    <a:pt x="52344" y="1612825"/>
                    <a:pt x="33104" y="1518889"/>
                    <a:pt x="66009" y="1439435"/>
                  </a:cubicBezTo>
                  <a:cubicBezTo>
                    <a:pt x="76723" y="1413587"/>
                    <a:pt x="86726" y="1389106"/>
                    <a:pt x="100882" y="1364953"/>
                  </a:cubicBezTo>
                  <a:cubicBezTo>
                    <a:pt x="119084" y="1333914"/>
                    <a:pt x="125862" y="1295608"/>
                    <a:pt x="151388" y="1270198"/>
                  </a:cubicBezTo>
                  <a:cubicBezTo>
                    <a:pt x="199434" y="1222383"/>
                    <a:pt x="287054" y="1244514"/>
                    <a:pt x="339637" y="1201672"/>
                  </a:cubicBezTo>
                  <a:cubicBezTo>
                    <a:pt x="360845" y="1198722"/>
                    <a:pt x="378118" y="1183694"/>
                    <a:pt x="390526" y="1166262"/>
                  </a:cubicBezTo>
                  <a:cubicBezTo>
                    <a:pt x="402933" y="1148830"/>
                    <a:pt x="412881" y="1129267"/>
                    <a:pt x="428623" y="1114786"/>
                  </a:cubicBezTo>
                  <a:cubicBezTo>
                    <a:pt x="441359" y="1103092"/>
                    <a:pt x="457156" y="1095387"/>
                    <a:pt x="472242" y="1087026"/>
                  </a:cubicBezTo>
                  <a:cubicBezTo>
                    <a:pt x="521272" y="1059922"/>
                    <a:pt x="565546" y="1024239"/>
                    <a:pt x="602442" y="982053"/>
                  </a:cubicBezTo>
                  <a:cubicBezTo>
                    <a:pt x="611734" y="971451"/>
                    <a:pt x="615178" y="967790"/>
                    <a:pt x="628296" y="962599"/>
                  </a:cubicBezTo>
                  <a:cubicBezTo>
                    <a:pt x="639611" y="958118"/>
                    <a:pt x="651855" y="956041"/>
                    <a:pt x="662568" y="950249"/>
                  </a:cubicBezTo>
                  <a:cubicBezTo>
                    <a:pt x="673281" y="944457"/>
                    <a:pt x="682409" y="933200"/>
                    <a:pt x="680606" y="921178"/>
                  </a:cubicBezTo>
                  <a:cubicBezTo>
                    <a:pt x="679950" y="916860"/>
                    <a:pt x="677927" y="912762"/>
                    <a:pt x="678037" y="908445"/>
                  </a:cubicBezTo>
                  <a:cubicBezTo>
                    <a:pt x="678146" y="900849"/>
                    <a:pt x="684323" y="894893"/>
                    <a:pt x="690007" y="889920"/>
                  </a:cubicBezTo>
                  <a:cubicBezTo>
                    <a:pt x="736250" y="849592"/>
                    <a:pt x="783804" y="810739"/>
                    <a:pt x="832451" y="773362"/>
                  </a:cubicBezTo>
                  <a:cubicBezTo>
                    <a:pt x="913621" y="711066"/>
                    <a:pt x="1028571" y="687514"/>
                    <a:pt x="1098754" y="612322"/>
                  </a:cubicBezTo>
                  <a:cubicBezTo>
                    <a:pt x="1111982" y="598168"/>
                    <a:pt x="1128927" y="590737"/>
                    <a:pt x="1143029" y="578387"/>
                  </a:cubicBezTo>
                  <a:cubicBezTo>
                    <a:pt x="1157131" y="566037"/>
                    <a:pt x="1164565" y="549971"/>
                    <a:pt x="1180963" y="540354"/>
                  </a:cubicBezTo>
                  <a:cubicBezTo>
                    <a:pt x="1202554" y="527676"/>
                    <a:pt x="1229446" y="528878"/>
                    <a:pt x="1252950" y="520299"/>
                  </a:cubicBezTo>
                  <a:cubicBezTo>
                    <a:pt x="1280772" y="510135"/>
                    <a:pt x="1301543" y="487238"/>
                    <a:pt x="1323352" y="467238"/>
                  </a:cubicBezTo>
                  <a:cubicBezTo>
                    <a:pt x="1350791" y="442156"/>
                    <a:pt x="1381456" y="420625"/>
                    <a:pt x="1414415" y="403357"/>
                  </a:cubicBezTo>
                  <a:cubicBezTo>
                    <a:pt x="1552541" y="331062"/>
                    <a:pt x="1711547" y="314121"/>
                    <a:pt x="1853499" y="249585"/>
                  </a:cubicBezTo>
                  <a:cubicBezTo>
                    <a:pt x="1872083" y="241170"/>
                    <a:pt x="1890175" y="231771"/>
                    <a:pt x="1908323" y="222426"/>
                  </a:cubicBezTo>
                  <a:cubicBezTo>
                    <a:pt x="1951832" y="199967"/>
                    <a:pt x="1995396" y="177508"/>
                    <a:pt x="2038906" y="155103"/>
                  </a:cubicBezTo>
                  <a:cubicBezTo>
                    <a:pt x="2079245" y="134283"/>
                    <a:pt x="2116632" y="110403"/>
                    <a:pt x="2156588" y="88928"/>
                  </a:cubicBezTo>
                  <a:cubicBezTo>
                    <a:pt x="2178835" y="77015"/>
                    <a:pt x="2202776" y="68654"/>
                    <a:pt x="2226662" y="60348"/>
                  </a:cubicBezTo>
                  <a:cubicBezTo>
                    <a:pt x="2259294" y="48982"/>
                    <a:pt x="2294714" y="37561"/>
                    <a:pt x="2327674" y="47834"/>
                  </a:cubicBezTo>
                  <a:cubicBezTo>
                    <a:pt x="2353200" y="55813"/>
                    <a:pt x="2364023" y="40129"/>
                    <a:pt x="2390697" y="37834"/>
                  </a:cubicBezTo>
                  <a:cubicBezTo>
                    <a:pt x="2413217" y="35867"/>
                    <a:pt x="2435901" y="33900"/>
                    <a:pt x="2457546" y="27397"/>
                  </a:cubicBezTo>
                  <a:cubicBezTo>
                    <a:pt x="2476950" y="21550"/>
                    <a:pt x="2495152" y="12205"/>
                    <a:pt x="2514557" y="6577"/>
                  </a:cubicBezTo>
                  <a:cubicBezTo>
                    <a:pt x="2566155" y="-8341"/>
                    <a:pt x="2621745" y="4282"/>
                    <a:pt x="2672141" y="22861"/>
                  </a:cubicBezTo>
                  <a:cubicBezTo>
                    <a:pt x="2706139" y="35430"/>
                    <a:pt x="2723740" y="2260"/>
                    <a:pt x="2757902" y="14337"/>
                  </a:cubicBezTo>
                  <a:cubicBezTo>
                    <a:pt x="2776924" y="21058"/>
                    <a:pt x="2792448" y="37616"/>
                    <a:pt x="2812562" y="39364"/>
                  </a:cubicBezTo>
                  <a:cubicBezTo>
                    <a:pt x="2813710" y="45649"/>
                    <a:pt x="2810868" y="52534"/>
                    <a:pt x="2805675" y="56195"/>
                  </a:cubicBezTo>
                  <a:cubicBezTo>
                    <a:pt x="2821909" y="57069"/>
                    <a:pt x="2838143" y="57944"/>
                    <a:pt x="2854377" y="58818"/>
                  </a:cubicBezTo>
                  <a:cubicBezTo>
                    <a:pt x="2859242" y="59091"/>
                    <a:pt x="2864271" y="59419"/>
                    <a:pt x="2868534" y="61769"/>
                  </a:cubicBezTo>
                  <a:cubicBezTo>
                    <a:pt x="2875804" y="65813"/>
                    <a:pt x="2878974" y="74665"/>
                    <a:pt x="2885369" y="79966"/>
                  </a:cubicBezTo>
                  <a:cubicBezTo>
                    <a:pt x="2890344" y="84119"/>
                    <a:pt x="2896903" y="85758"/>
                    <a:pt x="2903189" y="87452"/>
                  </a:cubicBezTo>
                  <a:cubicBezTo>
                    <a:pt x="2949650" y="100021"/>
                    <a:pt x="2993815" y="121168"/>
                    <a:pt x="3032787" y="149475"/>
                  </a:cubicBezTo>
                  <a:cubicBezTo>
                    <a:pt x="3097504" y="196525"/>
                    <a:pt x="3156811" y="222426"/>
                    <a:pt x="3223987" y="265815"/>
                  </a:cubicBezTo>
                  <a:cubicBezTo>
                    <a:pt x="3265256" y="292482"/>
                    <a:pt x="3307836" y="321171"/>
                    <a:pt x="3331831" y="364013"/>
                  </a:cubicBezTo>
                  <a:cubicBezTo>
                    <a:pt x="3333800" y="367565"/>
                    <a:pt x="3335658" y="372046"/>
                    <a:pt x="3333581" y="375543"/>
                  </a:cubicBezTo>
                  <a:cubicBezTo>
                    <a:pt x="3331886" y="378439"/>
                    <a:pt x="3328224" y="379368"/>
                    <a:pt x="3325437" y="381226"/>
                  </a:cubicBezTo>
                  <a:cubicBezTo>
                    <a:pt x="3313520" y="389040"/>
                    <a:pt x="3320244" y="408603"/>
                    <a:pt x="3312865" y="420789"/>
                  </a:cubicBezTo>
                  <a:cubicBezTo>
                    <a:pt x="3304064" y="435325"/>
                    <a:pt x="3282583" y="431555"/>
                    <a:pt x="3265748" y="429369"/>
                  </a:cubicBezTo>
                  <a:cubicBezTo>
                    <a:pt x="3214149" y="422702"/>
                    <a:pt x="3156483" y="445544"/>
                    <a:pt x="3105102" y="452593"/>
                  </a:cubicBezTo>
                  <a:cubicBezTo>
                    <a:pt x="3044484" y="460954"/>
                    <a:pt x="2983266" y="465325"/>
                    <a:pt x="2922101" y="465599"/>
                  </a:cubicBezTo>
                  <a:cubicBezTo>
                    <a:pt x="2901111" y="465708"/>
                    <a:pt x="2879630" y="465380"/>
                    <a:pt x="2859625" y="471664"/>
                  </a:cubicBezTo>
                  <a:cubicBezTo>
                    <a:pt x="2839619" y="477948"/>
                    <a:pt x="2820761" y="492375"/>
                    <a:pt x="2815186" y="512594"/>
                  </a:cubicBezTo>
                  <a:cubicBezTo>
                    <a:pt x="2809611" y="532812"/>
                    <a:pt x="2821855" y="558004"/>
                    <a:pt x="2842625" y="561173"/>
                  </a:cubicBezTo>
                  <a:cubicBezTo>
                    <a:pt x="2849622" y="570354"/>
                    <a:pt x="2843883" y="584288"/>
                    <a:pt x="2834700" y="591228"/>
                  </a:cubicBezTo>
                  <a:cubicBezTo>
                    <a:pt x="2825516" y="598168"/>
                    <a:pt x="2813765" y="600627"/>
                    <a:pt x="2803379" y="605709"/>
                  </a:cubicBezTo>
                  <a:cubicBezTo>
                    <a:pt x="2792994" y="610791"/>
                    <a:pt x="2783046" y="620300"/>
                    <a:pt x="2783920" y="631775"/>
                  </a:cubicBezTo>
                  <a:cubicBezTo>
                    <a:pt x="2785014" y="646530"/>
                    <a:pt x="2802395" y="654125"/>
                    <a:pt x="2817154" y="655164"/>
                  </a:cubicBezTo>
                  <a:cubicBezTo>
                    <a:pt x="2831912" y="656202"/>
                    <a:pt x="2848146" y="654453"/>
                    <a:pt x="2860117" y="663142"/>
                  </a:cubicBezTo>
                  <a:cubicBezTo>
                    <a:pt x="2867386" y="668442"/>
                    <a:pt x="2872087" y="677076"/>
                    <a:pt x="2880176" y="681066"/>
                  </a:cubicBezTo>
                  <a:cubicBezTo>
                    <a:pt x="2886791" y="684344"/>
                    <a:pt x="2894552" y="683962"/>
                    <a:pt x="2901932" y="683470"/>
                  </a:cubicBezTo>
                  <a:cubicBezTo>
                    <a:pt x="2934836" y="681339"/>
                    <a:pt x="2967742" y="679207"/>
                    <a:pt x="3000592" y="677076"/>
                  </a:cubicBezTo>
                  <a:cubicBezTo>
                    <a:pt x="3006168" y="676694"/>
                    <a:pt x="3012016" y="676421"/>
                    <a:pt x="3017045" y="678770"/>
                  </a:cubicBezTo>
                  <a:cubicBezTo>
                    <a:pt x="3022074" y="681120"/>
                    <a:pt x="3025900" y="687186"/>
                    <a:pt x="3023823" y="692377"/>
                  </a:cubicBezTo>
                  <a:cubicBezTo>
                    <a:pt x="3022183" y="696475"/>
                    <a:pt x="3017756" y="698552"/>
                    <a:pt x="3013711" y="700246"/>
                  </a:cubicBezTo>
                  <a:cubicBezTo>
                    <a:pt x="2963916" y="721011"/>
                    <a:pt x="2913136" y="738607"/>
                    <a:pt x="2862576" y="757241"/>
                  </a:cubicBezTo>
                  <a:cubicBezTo>
                    <a:pt x="2816935" y="774072"/>
                    <a:pt x="2769982" y="777569"/>
                    <a:pt x="2726637" y="803744"/>
                  </a:cubicBezTo>
                  <a:cubicBezTo>
                    <a:pt x="2701056" y="819209"/>
                    <a:pt x="2675147" y="819919"/>
                    <a:pt x="2648145" y="831559"/>
                  </a:cubicBezTo>
                  <a:cubicBezTo>
                    <a:pt x="2616825" y="845056"/>
                    <a:pt x="2584904" y="857024"/>
                    <a:pt x="2552545" y="867789"/>
                  </a:cubicBezTo>
                  <a:cubicBezTo>
                    <a:pt x="2505428" y="883472"/>
                    <a:pt x="2457491" y="896587"/>
                    <a:pt x="2409227" y="908172"/>
                  </a:cubicBezTo>
                  <a:cubicBezTo>
                    <a:pt x="2364023" y="918992"/>
                    <a:pt x="2323247" y="921013"/>
                    <a:pt x="2282689" y="944566"/>
                  </a:cubicBezTo>
                  <a:cubicBezTo>
                    <a:pt x="2220705" y="980522"/>
                    <a:pt x="2148061" y="995605"/>
                    <a:pt x="2087225" y="1033474"/>
                  </a:cubicBezTo>
                  <a:cubicBezTo>
                    <a:pt x="2064486" y="1047627"/>
                    <a:pt x="2043716" y="1064731"/>
                    <a:pt x="2023054" y="1081781"/>
                  </a:cubicBezTo>
                  <a:cubicBezTo>
                    <a:pt x="1949099" y="1142819"/>
                    <a:pt x="1871810" y="1203913"/>
                    <a:pt x="1790312" y="1255061"/>
                  </a:cubicBezTo>
                  <a:cubicBezTo>
                    <a:pt x="1781184" y="1260799"/>
                    <a:pt x="1771892" y="1266482"/>
                    <a:pt x="1761779" y="1270253"/>
                  </a:cubicBezTo>
                  <a:cubicBezTo>
                    <a:pt x="1750520" y="1274515"/>
                    <a:pt x="1738494" y="1276373"/>
                    <a:pt x="1726797" y="1279160"/>
                  </a:cubicBezTo>
                  <a:cubicBezTo>
                    <a:pt x="1710235" y="1283149"/>
                    <a:pt x="1694165" y="1289051"/>
                    <a:pt x="1678205" y="1294952"/>
                  </a:cubicBezTo>
                  <a:cubicBezTo>
                    <a:pt x="1653334" y="1304132"/>
                    <a:pt x="1613924" y="1330035"/>
                    <a:pt x="1587032" y="1328395"/>
                  </a:cubicBezTo>
                  <a:cubicBezTo>
                    <a:pt x="1581456" y="1328067"/>
                    <a:pt x="1577302" y="1323149"/>
                    <a:pt x="1572000" y="1321455"/>
                  </a:cubicBezTo>
                  <a:cubicBezTo>
                    <a:pt x="1566206" y="1319652"/>
                    <a:pt x="1559975" y="1321892"/>
                    <a:pt x="1554345" y="1324078"/>
                  </a:cubicBezTo>
                  <a:cubicBezTo>
                    <a:pt x="1500997" y="1345007"/>
                    <a:pt x="1447649" y="1365991"/>
                    <a:pt x="1394301" y="1386920"/>
                  </a:cubicBezTo>
                  <a:cubicBezTo>
                    <a:pt x="1376810" y="1393806"/>
                    <a:pt x="1359209" y="1400691"/>
                    <a:pt x="1340789" y="1404625"/>
                  </a:cubicBezTo>
                  <a:cubicBezTo>
                    <a:pt x="1335104" y="1405828"/>
                    <a:pt x="1358772" y="1382439"/>
                    <a:pt x="1359865" y="1381565"/>
                  </a:cubicBezTo>
                  <a:cubicBezTo>
                    <a:pt x="1372983" y="1371510"/>
                    <a:pt x="1384243" y="1361565"/>
                    <a:pt x="1392005" y="1346537"/>
                  </a:cubicBezTo>
                  <a:cubicBezTo>
                    <a:pt x="1392934" y="1344789"/>
                    <a:pt x="1393809" y="1342767"/>
                    <a:pt x="1393262" y="1340854"/>
                  </a:cubicBezTo>
                  <a:cubicBezTo>
                    <a:pt x="1392551" y="1338231"/>
                    <a:pt x="1389600" y="1336974"/>
                    <a:pt x="1386976" y="1336100"/>
                  </a:cubicBezTo>
                  <a:cubicBezTo>
                    <a:pt x="1377903" y="1333040"/>
                    <a:pt x="1367900" y="1330035"/>
                    <a:pt x="1358990" y="1333641"/>
                  </a:cubicBezTo>
                  <a:cubicBezTo>
                    <a:pt x="1355000" y="1335280"/>
                    <a:pt x="1351556" y="1338122"/>
                    <a:pt x="1347457" y="1339379"/>
                  </a:cubicBezTo>
                  <a:cubicBezTo>
                    <a:pt x="1339805" y="1341674"/>
                    <a:pt x="1331879" y="1337958"/>
                    <a:pt x="1324336" y="1335226"/>
                  </a:cubicBezTo>
                  <a:cubicBezTo>
                    <a:pt x="1304057" y="1327903"/>
                    <a:pt x="1282139" y="1327958"/>
                    <a:pt x="1261969" y="1335226"/>
                  </a:cubicBezTo>
                  <a:cubicBezTo>
                    <a:pt x="1243822" y="1341838"/>
                    <a:pt x="1230540" y="1358177"/>
                    <a:pt x="1211955" y="1363150"/>
                  </a:cubicBezTo>
                  <a:cubicBezTo>
                    <a:pt x="1199985" y="1366374"/>
                    <a:pt x="1187303" y="1363313"/>
                    <a:pt x="1174950" y="1362494"/>
                  </a:cubicBezTo>
                  <a:cubicBezTo>
                    <a:pt x="1129856" y="1359379"/>
                    <a:pt x="1088369" y="1385390"/>
                    <a:pt x="1051419" y="1411401"/>
                  </a:cubicBezTo>
                  <a:cubicBezTo>
                    <a:pt x="1036442" y="1421948"/>
                    <a:pt x="945816" y="1491457"/>
                    <a:pt x="935868" y="1451183"/>
                  </a:cubicBezTo>
                  <a:cubicBezTo>
                    <a:pt x="933627" y="1442112"/>
                    <a:pt x="940514" y="1431839"/>
                    <a:pt x="949806" y="1430473"/>
                  </a:cubicBezTo>
                  <a:cubicBezTo>
                    <a:pt x="945597" y="1423205"/>
                    <a:pt x="936360" y="1420145"/>
                    <a:pt x="927997" y="1420636"/>
                  </a:cubicBezTo>
                  <a:cubicBezTo>
                    <a:pt x="919634" y="1421128"/>
                    <a:pt x="911763" y="1424571"/>
                    <a:pt x="903892" y="1427522"/>
                  </a:cubicBezTo>
                  <a:cubicBezTo>
                    <a:pt x="876835" y="1437577"/>
                    <a:pt x="847811" y="1442276"/>
                    <a:pt x="818950" y="1441183"/>
                  </a:cubicBezTo>
                  <a:cubicBezTo>
                    <a:pt x="811899" y="1440910"/>
                    <a:pt x="804793" y="1440309"/>
                    <a:pt x="797797" y="1441511"/>
                  </a:cubicBezTo>
                  <a:cubicBezTo>
                    <a:pt x="790199" y="1442823"/>
                    <a:pt x="783202" y="1446265"/>
                    <a:pt x="776315" y="1449653"/>
                  </a:cubicBezTo>
                  <a:cubicBezTo>
                    <a:pt x="759699" y="1457796"/>
                    <a:pt x="743082" y="1465938"/>
                    <a:pt x="726465" y="1474080"/>
                  </a:cubicBezTo>
                  <a:cubicBezTo>
                    <a:pt x="693669" y="1490146"/>
                    <a:pt x="657485" y="1498506"/>
                    <a:pt x="624853" y="1514955"/>
                  </a:cubicBezTo>
                  <a:cubicBezTo>
                    <a:pt x="562868" y="1546212"/>
                    <a:pt x="499955" y="1575720"/>
                    <a:pt x="436330" y="1603480"/>
                  </a:cubicBezTo>
                  <a:cubicBezTo>
                    <a:pt x="424633" y="1608562"/>
                    <a:pt x="412663" y="1613699"/>
                    <a:pt x="399982" y="1615174"/>
                  </a:cubicBezTo>
                  <a:cubicBezTo>
                    <a:pt x="399107" y="1608453"/>
                    <a:pt x="391837" y="1604026"/>
                    <a:pt x="385060" y="1603863"/>
                  </a:cubicBezTo>
                  <a:cubicBezTo>
                    <a:pt x="378281" y="1603699"/>
                    <a:pt x="371832" y="1606759"/>
                    <a:pt x="365710" y="1609710"/>
                  </a:cubicBezTo>
                  <a:cubicBezTo>
                    <a:pt x="361610" y="1603043"/>
                    <a:pt x="361556" y="1594081"/>
                    <a:pt x="365655" y="1587414"/>
                  </a:cubicBezTo>
                  <a:cubicBezTo>
                    <a:pt x="342425" y="1575283"/>
                    <a:pt x="315477" y="1609600"/>
                    <a:pt x="290880" y="1600529"/>
                  </a:cubicBezTo>
                  <a:cubicBezTo>
                    <a:pt x="286781" y="1598999"/>
                    <a:pt x="283119" y="1596322"/>
                    <a:pt x="278855" y="1595393"/>
                  </a:cubicBezTo>
                  <a:cubicBezTo>
                    <a:pt x="273608" y="1594190"/>
                    <a:pt x="268142" y="1595775"/>
                    <a:pt x="263004" y="1597360"/>
                  </a:cubicBezTo>
                  <a:cubicBezTo>
                    <a:pt x="207852" y="1614191"/>
                    <a:pt x="138598" y="1633371"/>
                    <a:pt x="108644" y="1687962"/>
                  </a:cubicBezTo>
                  <a:cubicBezTo>
                    <a:pt x="100718" y="1702334"/>
                    <a:pt x="96455" y="1718618"/>
                    <a:pt x="87600" y="1732443"/>
                  </a:cubicBezTo>
                  <a:cubicBezTo>
                    <a:pt x="80604" y="1743318"/>
                    <a:pt x="70983" y="1752280"/>
                    <a:pt x="61473" y="1761078"/>
                  </a:cubicBezTo>
                  <a:cubicBezTo>
                    <a:pt x="51415" y="1770422"/>
                    <a:pt x="32612" y="1786980"/>
                    <a:pt x="16433" y="1784411"/>
                  </a:cubicBezTo>
                  <a:close/>
                </a:path>
              </a:pathLst>
            </a:custGeom>
            <a:solidFill>
              <a:srgbClr val="DEE7CF"/>
            </a:solidFill>
            <a:ln w="0" cap="flat">
              <a:noFill/>
              <a:prstDash val="solid"/>
              <a:miter/>
            </a:ln>
          </p:spPr>
          <p:txBody>
            <a:bodyPr rtlCol="0" anchor="ctr"/>
            <a:lstStyle/>
            <a:p>
              <a:endParaRPr lang="en-US" sz="3600"/>
            </a:p>
          </p:txBody>
        </p:sp>
        <p:sp>
          <p:nvSpPr>
            <p:cNvPr id="210" name="Freeform 10">
              <a:extLst>
                <a:ext uri="{FF2B5EF4-FFF2-40B4-BE49-F238E27FC236}">
                  <a16:creationId xmlns:a16="http://schemas.microsoft.com/office/drawing/2014/main" id="{2661EB5A-6A99-F370-1B27-8ED37F70936A}"/>
                </a:ext>
              </a:extLst>
            </p:cNvPr>
            <p:cNvSpPr/>
            <p:nvPr/>
          </p:nvSpPr>
          <p:spPr>
            <a:xfrm>
              <a:off x="4350475" y="2067462"/>
              <a:ext cx="2589155" cy="1292756"/>
            </a:xfrm>
            <a:custGeom>
              <a:avLst/>
              <a:gdLst>
                <a:gd name="connsiteX0" fmla="*/ 136723 w 2589155"/>
                <a:gd name="connsiteY0" fmla="*/ 1222521 h 1292756"/>
                <a:gd name="connsiteX1" fmla="*/ 70202 w 2589155"/>
                <a:gd name="connsiteY1" fmla="*/ 1268477 h 1292756"/>
                <a:gd name="connsiteX2" fmla="*/ 10732 w 2589155"/>
                <a:gd name="connsiteY2" fmla="*/ 1292685 h 1292756"/>
                <a:gd name="connsiteX3" fmla="*/ 5156 w 2589155"/>
                <a:gd name="connsiteY3" fmla="*/ 1291265 h 1292756"/>
                <a:gd name="connsiteX4" fmla="*/ 1604 w 2589155"/>
                <a:gd name="connsiteY4" fmla="*/ 1285745 h 1292756"/>
                <a:gd name="connsiteX5" fmla="*/ 10677 w 2589155"/>
                <a:gd name="connsiteY5" fmla="*/ 1246947 h 1292756"/>
                <a:gd name="connsiteX6" fmla="*/ 73536 w 2589155"/>
                <a:gd name="connsiteY6" fmla="*/ 1195088 h 1292756"/>
                <a:gd name="connsiteX7" fmla="*/ 158532 w 2589155"/>
                <a:gd name="connsiteY7" fmla="*/ 1134159 h 1292756"/>
                <a:gd name="connsiteX8" fmla="*/ 317374 w 2589155"/>
                <a:gd name="connsiteY8" fmla="*/ 1002955 h 1292756"/>
                <a:gd name="connsiteX9" fmla="*/ 456484 w 2589155"/>
                <a:gd name="connsiteY9" fmla="*/ 888801 h 1292756"/>
                <a:gd name="connsiteX10" fmla="*/ 532570 w 2589155"/>
                <a:gd name="connsiteY10" fmla="*/ 824811 h 1292756"/>
                <a:gd name="connsiteX11" fmla="*/ 608056 w 2589155"/>
                <a:gd name="connsiteY11" fmla="*/ 743663 h 1292756"/>
                <a:gd name="connsiteX12" fmla="*/ 810571 w 2589155"/>
                <a:gd name="connsiteY12" fmla="*/ 637978 h 1292756"/>
                <a:gd name="connsiteX13" fmla="*/ 1044078 w 2589155"/>
                <a:gd name="connsiteY13" fmla="*/ 566830 h 1292756"/>
                <a:gd name="connsiteX14" fmla="*/ 1090156 w 2589155"/>
                <a:gd name="connsiteY14" fmla="*/ 536174 h 1292756"/>
                <a:gd name="connsiteX15" fmla="*/ 1174825 w 2589155"/>
                <a:gd name="connsiteY15" fmla="*/ 408632 h 1292756"/>
                <a:gd name="connsiteX16" fmla="*/ 1314481 w 2589155"/>
                <a:gd name="connsiteY16" fmla="*/ 299013 h 1292756"/>
                <a:gd name="connsiteX17" fmla="*/ 1544490 w 2589155"/>
                <a:gd name="connsiteY17" fmla="*/ 192017 h 1292756"/>
                <a:gd name="connsiteX18" fmla="*/ 1760178 w 2589155"/>
                <a:gd name="connsiteY18" fmla="*/ 113710 h 1292756"/>
                <a:gd name="connsiteX19" fmla="*/ 1807349 w 2589155"/>
                <a:gd name="connsiteY19" fmla="*/ 99284 h 1292756"/>
                <a:gd name="connsiteX20" fmla="*/ 1860370 w 2589155"/>
                <a:gd name="connsiteY20" fmla="*/ 75076 h 1292756"/>
                <a:gd name="connsiteX21" fmla="*/ 1966738 w 2589155"/>
                <a:gd name="connsiteY21" fmla="*/ 33928 h 1292756"/>
                <a:gd name="connsiteX22" fmla="*/ 2118092 w 2589155"/>
                <a:gd name="connsiteY22" fmla="*/ 3491 h 1292756"/>
                <a:gd name="connsiteX23" fmla="*/ 2287209 w 2589155"/>
                <a:gd name="connsiteY23" fmla="*/ 1960 h 1292756"/>
                <a:gd name="connsiteX24" fmla="*/ 2450314 w 2589155"/>
                <a:gd name="connsiteY24" fmla="*/ 23600 h 1292756"/>
                <a:gd name="connsiteX25" fmla="*/ 2581006 w 2589155"/>
                <a:gd name="connsiteY25" fmla="*/ 107590 h 1292756"/>
                <a:gd name="connsiteX26" fmla="*/ 2588167 w 2589155"/>
                <a:gd name="connsiteY26" fmla="*/ 122508 h 1292756"/>
                <a:gd name="connsiteX27" fmla="*/ 2508637 w 2589155"/>
                <a:gd name="connsiteY27" fmla="*/ 166061 h 1292756"/>
                <a:gd name="connsiteX28" fmla="*/ 2502460 w 2589155"/>
                <a:gd name="connsiteY28" fmla="*/ 176334 h 1292756"/>
                <a:gd name="connsiteX29" fmla="*/ 2509839 w 2589155"/>
                <a:gd name="connsiteY29" fmla="*/ 183547 h 1292756"/>
                <a:gd name="connsiteX30" fmla="*/ 2402050 w 2589155"/>
                <a:gd name="connsiteY30" fmla="*/ 306445 h 1292756"/>
                <a:gd name="connsiteX31" fmla="*/ 2370511 w 2589155"/>
                <a:gd name="connsiteY31" fmla="*/ 345188 h 1292756"/>
                <a:gd name="connsiteX32" fmla="*/ 2328805 w 2589155"/>
                <a:gd name="connsiteY32" fmla="*/ 413550 h 1292756"/>
                <a:gd name="connsiteX33" fmla="*/ 2255124 w 2589155"/>
                <a:gd name="connsiteY33" fmla="*/ 460818 h 1292756"/>
                <a:gd name="connsiteX34" fmla="*/ 2075456 w 2589155"/>
                <a:gd name="connsiteY34" fmla="*/ 561530 h 1292756"/>
                <a:gd name="connsiteX35" fmla="*/ 1955696 w 2589155"/>
                <a:gd name="connsiteY35" fmla="*/ 625465 h 1292756"/>
                <a:gd name="connsiteX36" fmla="*/ 1845393 w 2589155"/>
                <a:gd name="connsiteY36" fmla="*/ 677323 h 1292756"/>
                <a:gd name="connsiteX37" fmla="*/ 1675674 w 2589155"/>
                <a:gd name="connsiteY37" fmla="*/ 770876 h 1292756"/>
                <a:gd name="connsiteX38" fmla="*/ 1417515 w 2589155"/>
                <a:gd name="connsiteY38" fmla="*/ 888801 h 1292756"/>
                <a:gd name="connsiteX39" fmla="*/ 1356186 w 2589155"/>
                <a:gd name="connsiteY39" fmla="*/ 917326 h 1292756"/>
                <a:gd name="connsiteX40" fmla="*/ 1209698 w 2589155"/>
                <a:gd name="connsiteY40" fmla="*/ 978638 h 1292756"/>
                <a:gd name="connsiteX41" fmla="*/ 1118634 w 2589155"/>
                <a:gd name="connsiteY41" fmla="*/ 1004267 h 1292756"/>
                <a:gd name="connsiteX42" fmla="*/ 1037792 w 2589155"/>
                <a:gd name="connsiteY42" fmla="*/ 1016507 h 1292756"/>
                <a:gd name="connsiteX43" fmla="*/ 995923 w 2589155"/>
                <a:gd name="connsiteY43" fmla="*/ 1028857 h 1292756"/>
                <a:gd name="connsiteX44" fmla="*/ 763126 w 2589155"/>
                <a:gd name="connsiteY44" fmla="*/ 1106181 h 1292756"/>
                <a:gd name="connsiteX45" fmla="*/ 699994 w 2589155"/>
                <a:gd name="connsiteY45" fmla="*/ 1134924 h 1292756"/>
                <a:gd name="connsiteX46" fmla="*/ 559135 w 2589155"/>
                <a:gd name="connsiteY46" fmla="*/ 1180662 h 1292756"/>
                <a:gd name="connsiteX47" fmla="*/ 428771 w 2589155"/>
                <a:gd name="connsiteY47" fmla="*/ 1239297 h 1292756"/>
                <a:gd name="connsiteX48" fmla="*/ 405705 w 2589155"/>
                <a:gd name="connsiteY48" fmla="*/ 1198968 h 1292756"/>
                <a:gd name="connsiteX49" fmla="*/ 386737 w 2589155"/>
                <a:gd name="connsiteY49" fmla="*/ 1201701 h 1292756"/>
                <a:gd name="connsiteX50" fmla="*/ 368809 w 2589155"/>
                <a:gd name="connsiteY50" fmla="*/ 1210225 h 1292756"/>
                <a:gd name="connsiteX51" fmla="*/ 354652 w 2589155"/>
                <a:gd name="connsiteY51" fmla="*/ 1200007 h 1292756"/>
                <a:gd name="connsiteX52" fmla="*/ 361813 w 2589155"/>
                <a:gd name="connsiteY52" fmla="*/ 1181482 h 1292756"/>
                <a:gd name="connsiteX53" fmla="*/ 350061 w 2589155"/>
                <a:gd name="connsiteY53" fmla="*/ 1176728 h 1292756"/>
                <a:gd name="connsiteX54" fmla="*/ 338582 w 2589155"/>
                <a:gd name="connsiteY54" fmla="*/ 1184924 h 1292756"/>
                <a:gd name="connsiteX55" fmla="*/ 236915 w 2589155"/>
                <a:gd name="connsiteY55" fmla="*/ 1225745 h 1292756"/>
                <a:gd name="connsiteX56" fmla="*/ 154159 w 2589155"/>
                <a:gd name="connsiteY56" fmla="*/ 1268423 h 1292756"/>
                <a:gd name="connsiteX57" fmla="*/ 144047 w 2589155"/>
                <a:gd name="connsiteY57" fmla="*/ 1267439 h 1292756"/>
                <a:gd name="connsiteX58" fmla="*/ 141970 w 2589155"/>
                <a:gd name="connsiteY58" fmla="*/ 1251428 h 1292756"/>
                <a:gd name="connsiteX59" fmla="*/ 156182 w 2589155"/>
                <a:gd name="connsiteY59" fmla="*/ 1240608 h 1292756"/>
                <a:gd name="connsiteX60" fmla="*/ 233854 w 2589155"/>
                <a:gd name="connsiteY60" fmla="*/ 1177875 h 1292756"/>
                <a:gd name="connsiteX61" fmla="*/ 178975 w 2589155"/>
                <a:gd name="connsiteY61" fmla="*/ 1193121 h 1292756"/>
                <a:gd name="connsiteX62" fmla="*/ 136723 w 2589155"/>
                <a:gd name="connsiteY62" fmla="*/ 1222302 h 1292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589155" h="1292756">
                  <a:moveTo>
                    <a:pt x="136723" y="1222521"/>
                  </a:moveTo>
                  <a:cubicBezTo>
                    <a:pt x="114531" y="1237821"/>
                    <a:pt x="92394" y="1253177"/>
                    <a:pt x="70202" y="1268477"/>
                  </a:cubicBezTo>
                  <a:cubicBezTo>
                    <a:pt x="52273" y="1280882"/>
                    <a:pt x="32541" y="1293833"/>
                    <a:pt x="10732" y="1292685"/>
                  </a:cubicBezTo>
                  <a:cubicBezTo>
                    <a:pt x="8764" y="1292576"/>
                    <a:pt x="6742" y="1292358"/>
                    <a:pt x="5156" y="1291265"/>
                  </a:cubicBezTo>
                  <a:cubicBezTo>
                    <a:pt x="3298" y="1290007"/>
                    <a:pt x="2314" y="1287877"/>
                    <a:pt x="1604" y="1285745"/>
                  </a:cubicBezTo>
                  <a:cubicBezTo>
                    <a:pt x="-2715" y="1272630"/>
                    <a:pt x="2150" y="1257876"/>
                    <a:pt x="10677" y="1246947"/>
                  </a:cubicBezTo>
                  <a:cubicBezTo>
                    <a:pt x="26747" y="1226400"/>
                    <a:pt x="52219" y="1209624"/>
                    <a:pt x="73536" y="1195088"/>
                  </a:cubicBezTo>
                  <a:cubicBezTo>
                    <a:pt x="102342" y="1175471"/>
                    <a:pt x="130656" y="1155143"/>
                    <a:pt x="158532" y="1134159"/>
                  </a:cubicBezTo>
                  <a:cubicBezTo>
                    <a:pt x="213411" y="1092847"/>
                    <a:pt x="266431" y="1049076"/>
                    <a:pt x="317374" y="1002955"/>
                  </a:cubicBezTo>
                  <a:cubicBezTo>
                    <a:pt x="361758" y="962736"/>
                    <a:pt x="409148" y="925523"/>
                    <a:pt x="456484" y="888801"/>
                  </a:cubicBezTo>
                  <a:cubicBezTo>
                    <a:pt x="482666" y="868473"/>
                    <a:pt x="508957" y="848090"/>
                    <a:pt x="532570" y="824811"/>
                  </a:cubicBezTo>
                  <a:cubicBezTo>
                    <a:pt x="558862" y="798855"/>
                    <a:pt x="581600" y="769455"/>
                    <a:pt x="608056" y="743663"/>
                  </a:cubicBezTo>
                  <a:cubicBezTo>
                    <a:pt x="663372" y="689728"/>
                    <a:pt x="734703" y="652514"/>
                    <a:pt x="810571" y="637978"/>
                  </a:cubicBezTo>
                  <a:cubicBezTo>
                    <a:pt x="891085" y="622568"/>
                    <a:pt x="972146" y="607923"/>
                    <a:pt x="1044078" y="566830"/>
                  </a:cubicBezTo>
                  <a:cubicBezTo>
                    <a:pt x="1060093" y="557650"/>
                    <a:pt x="1076273" y="548415"/>
                    <a:pt x="1090156" y="536174"/>
                  </a:cubicBezTo>
                  <a:cubicBezTo>
                    <a:pt x="1129238" y="501693"/>
                    <a:pt x="1144707" y="449834"/>
                    <a:pt x="1174825" y="408632"/>
                  </a:cubicBezTo>
                  <a:cubicBezTo>
                    <a:pt x="1210026" y="360598"/>
                    <a:pt x="1263592" y="328139"/>
                    <a:pt x="1314481" y="299013"/>
                  </a:cubicBezTo>
                  <a:cubicBezTo>
                    <a:pt x="1387889" y="257045"/>
                    <a:pt x="1467200" y="225569"/>
                    <a:pt x="1544490" y="192017"/>
                  </a:cubicBezTo>
                  <a:cubicBezTo>
                    <a:pt x="1614728" y="161525"/>
                    <a:pt x="1686879" y="135568"/>
                    <a:pt x="1760178" y="113710"/>
                  </a:cubicBezTo>
                  <a:cubicBezTo>
                    <a:pt x="1776139" y="108956"/>
                    <a:pt x="1792372" y="106279"/>
                    <a:pt x="1807349" y="99284"/>
                  </a:cubicBezTo>
                  <a:cubicBezTo>
                    <a:pt x="1824950" y="91087"/>
                    <a:pt x="1842605" y="82945"/>
                    <a:pt x="1860370" y="75076"/>
                  </a:cubicBezTo>
                  <a:cubicBezTo>
                    <a:pt x="1895133" y="59721"/>
                    <a:pt x="1930443" y="45403"/>
                    <a:pt x="1966738" y="33928"/>
                  </a:cubicBezTo>
                  <a:cubicBezTo>
                    <a:pt x="2015877" y="18409"/>
                    <a:pt x="2066711" y="8190"/>
                    <a:pt x="2118092" y="3491"/>
                  </a:cubicBezTo>
                  <a:cubicBezTo>
                    <a:pt x="2174336" y="-1646"/>
                    <a:pt x="2230855" y="-171"/>
                    <a:pt x="2287209" y="1960"/>
                  </a:cubicBezTo>
                  <a:cubicBezTo>
                    <a:pt x="2343236" y="4092"/>
                    <a:pt x="2398387" y="-553"/>
                    <a:pt x="2450314" y="23600"/>
                  </a:cubicBezTo>
                  <a:cubicBezTo>
                    <a:pt x="2498142" y="45841"/>
                    <a:pt x="2538590" y="76661"/>
                    <a:pt x="2581006" y="107590"/>
                  </a:cubicBezTo>
                  <a:cubicBezTo>
                    <a:pt x="2585926" y="111197"/>
                    <a:pt x="2591447" y="117317"/>
                    <a:pt x="2588167" y="122508"/>
                  </a:cubicBezTo>
                  <a:cubicBezTo>
                    <a:pt x="2558322" y="129230"/>
                    <a:pt x="2530391" y="144476"/>
                    <a:pt x="2508637" y="166061"/>
                  </a:cubicBezTo>
                  <a:cubicBezTo>
                    <a:pt x="2505739" y="168957"/>
                    <a:pt x="2502788" y="172235"/>
                    <a:pt x="2502460" y="176334"/>
                  </a:cubicBezTo>
                  <a:cubicBezTo>
                    <a:pt x="2502132" y="180432"/>
                    <a:pt x="2505958" y="184859"/>
                    <a:pt x="2509839" y="183547"/>
                  </a:cubicBezTo>
                  <a:cubicBezTo>
                    <a:pt x="2474638" y="225406"/>
                    <a:pt x="2438618" y="265843"/>
                    <a:pt x="2402050" y="306445"/>
                  </a:cubicBezTo>
                  <a:cubicBezTo>
                    <a:pt x="2390899" y="318849"/>
                    <a:pt x="2379694" y="331254"/>
                    <a:pt x="2370511" y="345188"/>
                  </a:cubicBezTo>
                  <a:cubicBezTo>
                    <a:pt x="2355862" y="367429"/>
                    <a:pt x="2346460" y="393331"/>
                    <a:pt x="2328805" y="413550"/>
                  </a:cubicBezTo>
                  <a:cubicBezTo>
                    <a:pt x="2310167" y="434971"/>
                    <a:pt x="2279447" y="446774"/>
                    <a:pt x="2255124" y="460818"/>
                  </a:cubicBezTo>
                  <a:cubicBezTo>
                    <a:pt x="2195654" y="495135"/>
                    <a:pt x="2135747" y="528688"/>
                    <a:pt x="2075456" y="561530"/>
                  </a:cubicBezTo>
                  <a:cubicBezTo>
                    <a:pt x="2035719" y="583169"/>
                    <a:pt x="1995763" y="604481"/>
                    <a:pt x="1955696" y="625465"/>
                  </a:cubicBezTo>
                  <a:cubicBezTo>
                    <a:pt x="1919621" y="644317"/>
                    <a:pt x="1881905" y="659072"/>
                    <a:pt x="1845393" y="677323"/>
                  </a:cubicBezTo>
                  <a:cubicBezTo>
                    <a:pt x="1787617" y="706285"/>
                    <a:pt x="1732138" y="739455"/>
                    <a:pt x="1675674" y="770876"/>
                  </a:cubicBezTo>
                  <a:cubicBezTo>
                    <a:pt x="1592700" y="816942"/>
                    <a:pt x="1505517" y="854265"/>
                    <a:pt x="1417515" y="888801"/>
                  </a:cubicBezTo>
                  <a:cubicBezTo>
                    <a:pt x="1396088" y="897216"/>
                    <a:pt x="1377340" y="908473"/>
                    <a:pt x="1356186" y="917326"/>
                  </a:cubicBezTo>
                  <a:cubicBezTo>
                    <a:pt x="1307375" y="937763"/>
                    <a:pt x="1259493" y="960550"/>
                    <a:pt x="1209698" y="978638"/>
                  </a:cubicBezTo>
                  <a:cubicBezTo>
                    <a:pt x="1180017" y="989403"/>
                    <a:pt x="1149681" y="998584"/>
                    <a:pt x="1118634" y="1004267"/>
                  </a:cubicBezTo>
                  <a:cubicBezTo>
                    <a:pt x="1091905" y="1009185"/>
                    <a:pt x="1064193" y="1010168"/>
                    <a:pt x="1037792" y="1016507"/>
                  </a:cubicBezTo>
                  <a:cubicBezTo>
                    <a:pt x="1023635" y="1019895"/>
                    <a:pt x="1009424" y="1023338"/>
                    <a:pt x="995923" y="1028857"/>
                  </a:cubicBezTo>
                  <a:cubicBezTo>
                    <a:pt x="920164" y="1059896"/>
                    <a:pt x="838283" y="1072738"/>
                    <a:pt x="763126" y="1106181"/>
                  </a:cubicBezTo>
                  <a:cubicBezTo>
                    <a:pt x="741972" y="1115579"/>
                    <a:pt x="721475" y="1126345"/>
                    <a:pt x="699994" y="1134924"/>
                  </a:cubicBezTo>
                  <a:cubicBezTo>
                    <a:pt x="654134" y="1153230"/>
                    <a:pt x="604503" y="1161154"/>
                    <a:pt x="559135" y="1180662"/>
                  </a:cubicBezTo>
                  <a:cubicBezTo>
                    <a:pt x="515899" y="1199242"/>
                    <a:pt x="477746" y="1237766"/>
                    <a:pt x="428771" y="1239297"/>
                  </a:cubicBezTo>
                  <a:cubicBezTo>
                    <a:pt x="401988" y="1240117"/>
                    <a:pt x="406361" y="1220389"/>
                    <a:pt x="405705" y="1198968"/>
                  </a:cubicBezTo>
                  <a:cubicBezTo>
                    <a:pt x="399747" y="1195908"/>
                    <a:pt x="392531" y="1198367"/>
                    <a:pt x="386737" y="1201701"/>
                  </a:cubicBezTo>
                  <a:cubicBezTo>
                    <a:pt x="380943" y="1205034"/>
                    <a:pt x="375423" y="1209351"/>
                    <a:pt x="368809" y="1210225"/>
                  </a:cubicBezTo>
                  <a:cubicBezTo>
                    <a:pt x="362195" y="1211099"/>
                    <a:pt x="354215" y="1206619"/>
                    <a:pt x="354652" y="1200007"/>
                  </a:cubicBezTo>
                  <a:cubicBezTo>
                    <a:pt x="355089" y="1193231"/>
                    <a:pt x="363671" y="1188039"/>
                    <a:pt x="361813" y="1181482"/>
                  </a:cubicBezTo>
                  <a:cubicBezTo>
                    <a:pt x="360555" y="1176946"/>
                    <a:pt x="354543" y="1175252"/>
                    <a:pt x="350061" y="1176728"/>
                  </a:cubicBezTo>
                  <a:cubicBezTo>
                    <a:pt x="345579" y="1178203"/>
                    <a:pt x="342135" y="1181755"/>
                    <a:pt x="338582" y="1184924"/>
                  </a:cubicBezTo>
                  <a:cubicBezTo>
                    <a:pt x="311034" y="1209296"/>
                    <a:pt x="270202" y="1210116"/>
                    <a:pt x="236915" y="1225745"/>
                  </a:cubicBezTo>
                  <a:cubicBezTo>
                    <a:pt x="208656" y="1239024"/>
                    <a:pt x="184988" y="1263395"/>
                    <a:pt x="154159" y="1268423"/>
                  </a:cubicBezTo>
                  <a:cubicBezTo>
                    <a:pt x="150771" y="1268969"/>
                    <a:pt x="146999" y="1269242"/>
                    <a:pt x="144047" y="1267439"/>
                  </a:cubicBezTo>
                  <a:cubicBezTo>
                    <a:pt x="138855" y="1264379"/>
                    <a:pt x="138691" y="1256455"/>
                    <a:pt x="141970" y="1251428"/>
                  </a:cubicBezTo>
                  <a:cubicBezTo>
                    <a:pt x="145250" y="1246401"/>
                    <a:pt x="150935" y="1243505"/>
                    <a:pt x="156182" y="1240608"/>
                  </a:cubicBezTo>
                  <a:cubicBezTo>
                    <a:pt x="185972" y="1224269"/>
                    <a:pt x="220079" y="1211919"/>
                    <a:pt x="233854" y="1177875"/>
                  </a:cubicBezTo>
                  <a:cubicBezTo>
                    <a:pt x="215597" y="1170061"/>
                    <a:pt x="195319" y="1181810"/>
                    <a:pt x="178975" y="1193121"/>
                  </a:cubicBezTo>
                  <a:cubicBezTo>
                    <a:pt x="164873" y="1202848"/>
                    <a:pt x="150825" y="1212575"/>
                    <a:pt x="136723" y="1222302"/>
                  </a:cubicBezTo>
                  <a:close/>
                </a:path>
              </a:pathLst>
            </a:custGeom>
            <a:solidFill>
              <a:srgbClr val="E5D8C9"/>
            </a:solidFill>
            <a:ln w="0" cap="flat">
              <a:noFill/>
              <a:prstDash val="solid"/>
              <a:miter/>
            </a:ln>
          </p:spPr>
          <p:txBody>
            <a:bodyPr rtlCol="0" anchor="ctr"/>
            <a:lstStyle/>
            <a:p>
              <a:endParaRPr lang="en-US" sz="3600"/>
            </a:p>
          </p:txBody>
        </p:sp>
      </p:grpSp>
      <p:grpSp>
        <p:nvGrpSpPr>
          <p:cNvPr id="211" name="Graphic 4">
            <a:extLst>
              <a:ext uri="{FF2B5EF4-FFF2-40B4-BE49-F238E27FC236}">
                <a16:creationId xmlns:a16="http://schemas.microsoft.com/office/drawing/2014/main" id="{AAEC5071-2786-F500-A5A0-AC8E9CB20558}"/>
              </a:ext>
            </a:extLst>
          </p:cNvPr>
          <p:cNvGrpSpPr/>
          <p:nvPr/>
        </p:nvGrpSpPr>
        <p:grpSpPr>
          <a:xfrm>
            <a:off x="4169577" y="10309532"/>
            <a:ext cx="4045381" cy="3323715"/>
            <a:chOff x="1573055" y="3860445"/>
            <a:chExt cx="2022691" cy="1661857"/>
          </a:xfrm>
          <a:solidFill>
            <a:srgbClr val="FF7601"/>
          </a:solidFill>
        </p:grpSpPr>
        <p:sp>
          <p:nvSpPr>
            <p:cNvPr id="212" name="Freeform 13">
              <a:extLst>
                <a:ext uri="{FF2B5EF4-FFF2-40B4-BE49-F238E27FC236}">
                  <a16:creationId xmlns:a16="http://schemas.microsoft.com/office/drawing/2014/main" id="{27CF2D9B-6802-45BB-1F12-80FA0E557A73}"/>
                </a:ext>
              </a:extLst>
            </p:cNvPr>
            <p:cNvSpPr/>
            <p:nvPr/>
          </p:nvSpPr>
          <p:spPr>
            <a:xfrm>
              <a:off x="1573055" y="3860445"/>
              <a:ext cx="2022691" cy="1390124"/>
            </a:xfrm>
            <a:custGeom>
              <a:avLst/>
              <a:gdLst>
                <a:gd name="connsiteX0" fmla="*/ 0 w 2022691"/>
                <a:gd name="connsiteY0" fmla="*/ 1390125 h 1390124"/>
                <a:gd name="connsiteX1" fmla="*/ 0 w 2022691"/>
                <a:gd name="connsiteY1" fmla="*/ 1217937 h 1390124"/>
                <a:gd name="connsiteX2" fmla="*/ 3662 w 2022691"/>
                <a:gd name="connsiteY2" fmla="*/ 1217937 h 1390124"/>
                <a:gd name="connsiteX3" fmla="*/ 3662 w 2022691"/>
                <a:gd name="connsiteY3" fmla="*/ 1138100 h 1390124"/>
                <a:gd name="connsiteX4" fmla="*/ 39301 w 2022691"/>
                <a:gd name="connsiteY4" fmla="*/ 1138100 h 1390124"/>
                <a:gd name="connsiteX5" fmla="*/ 39301 w 2022691"/>
                <a:gd name="connsiteY5" fmla="*/ 848972 h 1390124"/>
                <a:gd name="connsiteX6" fmla="*/ 264663 w 2022691"/>
                <a:gd name="connsiteY6" fmla="*/ 848972 h 1390124"/>
                <a:gd name="connsiteX7" fmla="*/ 264663 w 2022691"/>
                <a:gd name="connsiteY7" fmla="*/ 814381 h 1390124"/>
                <a:gd name="connsiteX8" fmla="*/ 302215 w 2022691"/>
                <a:gd name="connsiteY8" fmla="*/ 814381 h 1390124"/>
                <a:gd name="connsiteX9" fmla="*/ 302215 w 2022691"/>
                <a:gd name="connsiteY9" fmla="*/ 677002 h 1390124"/>
                <a:gd name="connsiteX10" fmla="*/ 268599 w 2022691"/>
                <a:gd name="connsiteY10" fmla="*/ 677002 h 1390124"/>
                <a:gd name="connsiteX11" fmla="*/ 268599 w 2022691"/>
                <a:gd name="connsiteY11" fmla="*/ 636455 h 1390124"/>
                <a:gd name="connsiteX12" fmla="*/ 302215 w 2022691"/>
                <a:gd name="connsiteY12" fmla="*/ 636455 h 1390124"/>
                <a:gd name="connsiteX13" fmla="*/ 302215 w 2022691"/>
                <a:gd name="connsiteY13" fmla="*/ 602848 h 1390124"/>
                <a:gd name="connsiteX14" fmla="*/ 345724 w 2022691"/>
                <a:gd name="connsiteY14" fmla="*/ 602848 h 1390124"/>
                <a:gd name="connsiteX15" fmla="*/ 345724 w 2022691"/>
                <a:gd name="connsiteY15" fmla="*/ 638423 h 1390124"/>
                <a:gd name="connsiteX16" fmla="*/ 380324 w 2022691"/>
                <a:gd name="connsiteY16" fmla="*/ 638423 h 1390124"/>
                <a:gd name="connsiteX17" fmla="*/ 380324 w 2022691"/>
                <a:gd name="connsiteY17" fmla="*/ 495142 h 1390124"/>
                <a:gd name="connsiteX18" fmla="*/ 308118 w 2022691"/>
                <a:gd name="connsiteY18" fmla="*/ 495142 h 1390124"/>
                <a:gd name="connsiteX19" fmla="*/ 308118 w 2022691"/>
                <a:gd name="connsiteY19" fmla="*/ 351807 h 1390124"/>
                <a:gd name="connsiteX20" fmla="*/ 493033 w 2022691"/>
                <a:gd name="connsiteY20" fmla="*/ 351807 h 1390124"/>
                <a:gd name="connsiteX21" fmla="*/ 493033 w 2022691"/>
                <a:gd name="connsiteY21" fmla="*/ 101804 h 1390124"/>
                <a:gd name="connsiteX22" fmla="*/ 685764 w 2022691"/>
                <a:gd name="connsiteY22" fmla="*/ 101804 h 1390124"/>
                <a:gd name="connsiteX23" fmla="*/ 685764 w 2022691"/>
                <a:gd name="connsiteY23" fmla="*/ 245085 h 1390124"/>
                <a:gd name="connsiteX24" fmla="*/ 719379 w 2022691"/>
                <a:gd name="connsiteY24" fmla="*/ 245085 h 1390124"/>
                <a:gd name="connsiteX25" fmla="*/ 719379 w 2022691"/>
                <a:gd name="connsiteY25" fmla="*/ 280659 h 1390124"/>
                <a:gd name="connsiteX26" fmla="*/ 756002 w 2022691"/>
                <a:gd name="connsiteY26" fmla="*/ 280659 h 1390124"/>
                <a:gd name="connsiteX27" fmla="*/ 756002 w 2022691"/>
                <a:gd name="connsiteY27" fmla="*/ 247052 h 1390124"/>
                <a:gd name="connsiteX28" fmla="*/ 904294 w 2022691"/>
                <a:gd name="connsiteY28" fmla="*/ 247052 h 1390124"/>
                <a:gd name="connsiteX29" fmla="*/ 904294 w 2022691"/>
                <a:gd name="connsiteY29" fmla="*/ 175904 h 1390124"/>
                <a:gd name="connsiteX30" fmla="*/ 1056522 w 2022691"/>
                <a:gd name="connsiteY30" fmla="*/ 175904 h 1390124"/>
                <a:gd name="connsiteX31" fmla="*/ 1056522 w 2022691"/>
                <a:gd name="connsiteY31" fmla="*/ 0 h 1390124"/>
                <a:gd name="connsiteX32" fmla="*/ 1167209 w 2022691"/>
                <a:gd name="connsiteY32" fmla="*/ 0 h 1390124"/>
                <a:gd name="connsiteX33" fmla="*/ 1167209 w 2022691"/>
                <a:gd name="connsiteY33" fmla="*/ 142297 h 1390124"/>
                <a:gd name="connsiteX34" fmla="*/ 1280901 w 2022691"/>
                <a:gd name="connsiteY34" fmla="*/ 142297 h 1390124"/>
                <a:gd name="connsiteX35" fmla="*/ 1280901 w 2022691"/>
                <a:gd name="connsiteY35" fmla="*/ 0 h 1390124"/>
                <a:gd name="connsiteX36" fmla="*/ 1578470 w 2022691"/>
                <a:gd name="connsiteY36" fmla="*/ 0 h 1390124"/>
                <a:gd name="connsiteX37" fmla="*/ 1578470 w 2022691"/>
                <a:gd name="connsiteY37" fmla="*/ 39509 h 1390124"/>
                <a:gd name="connsiteX38" fmla="*/ 1616076 w 2022691"/>
                <a:gd name="connsiteY38" fmla="*/ 39509 h 1390124"/>
                <a:gd name="connsiteX39" fmla="*/ 1616076 w 2022691"/>
                <a:gd name="connsiteY39" fmla="*/ 110657 h 1390124"/>
                <a:gd name="connsiteX40" fmla="*/ 1649692 w 2022691"/>
                <a:gd name="connsiteY40" fmla="*/ 110657 h 1390124"/>
                <a:gd name="connsiteX41" fmla="*/ 1649692 w 2022691"/>
                <a:gd name="connsiteY41" fmla="*/ 219401 h 1390124"/>
                <a:gd name="connsiteX42" fmla="*/ 1617060 w 2022691"/>
                <a:gd name="connsiteY42" fmla="*/ 219401 h 1390124"/>
                <a:gd name="connsiteX43" fmla="*/ 1617060 w 2022691"/>
                <a:gd name="connsiteY43" fmla="*/ 253992 h 1390124"/>
                <a:gd name="connsiteX44" fmla="*/ 1649692 w 2022691"/>
                <a:gd name="connsiteY44" fmla="*/ 253992 h 1390124"/>
                <a:gd name="connsiteX45" fmla="*/ 1649692 w 2022691"/>
                <a:gd name="connsiteY45" fmla="*/ 293501 h 1390124"/>
                <a:gd name="connsiteX46" fmla="*/ 1429194 w 2022691"/>
                <a:gd name="connsiteY46" fmla="*/ 293501 h 1390124"/>
                <a:gd name="connsiteX47" fmla="*/ 1429194 w 2022691"/>
                <a:gd name="connsiteY47" fmla="*/ 323173 h 1390124"/>
                <a:gd name="connsiteX48" fmla="*/ 1171199 w 2022691"/>
                <a:gd name="connsiteY48" fmla="*/ 323173 h 1390124"/>
                <a:gd name="connsiteX49" fmla="*/ 1171199 w 2022691"/>
                <a:gd name="connsiteY49" fmla="*/ 427928 h 1390124"/>
                <a:gd name="connsiteX50" fmla="*/ 1277950 w 2022691"/>
                <a:gd name="connsiteY50" fmla="*/ 427928 h 1390124"/>
                <a:gd name="connsiteX51" fmla="*/ 1277950 w 2022691"/>
                <a:gd name="connsiteY51" fmla="*/ 441754 h 1390124"/>
                <a:gd name="connsiteX52" fmla="*/ 1313533 w 2022691"/>
                <a:gd name="connsiteY52" fmla="*/ 441754 h 1390124"/>
                <a:gd name="connsiteX53" fmla="*/ 1313533 w 2022691"/>
                <a:gd name="connsiteY53" fmla="*/ 435852 h 1390124"/>
                <a:gd name="connsiteX54" fmla="*/ 1343815 w 2022691"/>
                <a:gd name="connsiteY54" fmla="*/ 435852 h 1390124"/>
                <a:gd name="connsiteX55" fmla="*/ 1343815 w 2022691"/>
                <a:gd name="connsiteY55" fmla="*/ 467546 h 1390124"/>
                <a:gd name="connsiteX56" fmla="*/ 1354419 w 2022691"/>
                <a:gd name="connsiteY56" fmla="*/ 467546 h 1390124"/>
                <a:gd name="connsiteX57" fmla="*/ 1354419 w 2022691"/>
                <a:gd name="connsiteY57" fmla="*/ 574105 h 1390124"/>
                <a:gd name="connsiteX58" fmla="*/ 1422853 w 2022691"/>
                <a:gd name="connsiteY58" fmla="*/ 574105 h 1390124"/>
                <a:gd name="connsiteX59" fmla="*/ 1422853 w 2022691"/>
                <a:gd name="connsiteY59" fmla="*/ 539241 h 1390124"/>
                <a:gd name="connsiteX60" fmla="*/ 1682706 w 2022691"/>
                <a:gd name="connsiteY60" fmla="*/ 539241 h 1390124"/>
                <a:gd name="connsiteX61" fmla="*/ 1682706 w 2022691"/>
                <a:gd name="connsiteY61" fmla="*/ 503722 h 1390124"/>
                <a:gd name="connsiteX62" fmla="*/ 1761034 w 2022691"/>
                <a:gd name="connsiteY62" fmla="*/ 503722 h 1390124"/>
                <a:gd name="connsiteX63" fmla="*/ 1761034 w 2022691"/>
                <a:gd name="connsiteY63" fmla="*/ 434267 h 1390124"/>
                <a:gd name="connsiteX64" fmla="*/ 1724685 w 2022691"/>
                <a:gd name="connsiteY64" fmla="*/ 434267 h 1390124"/>
                <a:gd name="connsiteX65" fmla="*/ 1724685 w 2022691"/>
                <a:gd name="connsiteY65" fmla="*/ 397983 h 1390124"/>
                <a:gd name="connsiteX66" fmla="*/ 1685931 w 2022691"/>
                <a:gd name="connsiteY66" fmla="*/ 397983 h 1390124"/>
                <a:gd name="connsiteX67" fmla="*/ 1685931 w 2022691"/>
                <a:gd name="connsiteY67" fmla="*/ 359239 h 1390124"/>
                <a:gd name="connsiteX68" fmla="*/ 1801373 w 2022691"/>
                <a:gd name="connsiteY68" fmla="*/ 359239 h 1390124"/>
                <a:gd name="connsiteX69" fmla="*/ 1801373 w 2022691"/>
                <a:gd name="connsiteY69" fmla="*/ 436726 h 1390124"/>
                <a:gd name="connsiteX70" fmla="*/ 1874071 w 2022691"/>
                <a:gd name="connsiteY70" fmla="*/ 436726 h 1390124"/>
                <a:gd name="connsiteX71" fmla="*/ 1874071 w 2022691"/>
                <a:gd name="connsiteY71" fmla="*/ 472246 h 1390124"/>
                <a:gd name="connsiteX72" fmla="*/ 1983937 w 2022691"/>
                <a:gd name="connsiteY72" fmla="*/ 472246 h 1390124"/>
                <a:gd name="connsiteX73" fmla="*/ 1983937 w 2022691"/>
                <a:gd name="connsiteY73" fmla="*/ 434267 h 1390124"/>
                <a:gd name="connsiteX74" fmla="*/ 2022691 w 2022691"/>
                <a:gd name="connsiteY74" fmla="*/ 434267 h 1390124"/>
                <a:gd name="connsiteX75" fmla="*/ 2022691 w 2022691"/>
                <a:gd name="connsiteY75" fmla="*/ 617603 h 1390124"/>
                <a:gd name="connsiteX76" fmla="*/ 1945347 w 2022691"/>
                <a:gd name="connsiteY76" fmla="*/ 617603 h 1390124"/>
                <a:gd name="connsiteX77" fmla="*/ 1945347 w 2022691"/>
                <a:gd name="connsiteY77" fmla="*/ 545744 h 1390124"/>
                <a:gd name="connsiteX78" fmla="*/ 1911240 w 2022691"/>
                <a:gd name="connsiteY78" fmla="*/ 545744 h 1390124"/>
                <a:gd name="connsiteX79" fmla="*/ 1911240 w 2022691"/>
                <a:gd name="connsiteY79" fmla="*/ 508585 h 1390124"/>
                <a:gd name="connsiteX80" fmla="*/ 1800608 w 2022691"/>
                <a:gd name="connsiteY80" fmla="*/ 508585 h 1390124"/>
                <a:gd name="connsiteX81" fmla="*/ 1800608 w 2022691"/>
                <a:gd name="connsiteY81" fmla="*/ 651920 h 1390124"/>
                <a:gd name="connsiteX82" fmla="*/ 1648762 w 2022691"/>
                <a:gd name="connsiteY82" fmla="*/ 651920 h 1390124"/>
                <a:gd name="connsiteX83" fmla="*/ 1648762 w 2022691"/>
                <a:gd name="connsiteY83" fmla="*/ 617603 h 1390124"/>
                <a:gd name="connsiteX84" fmla="*/ 1613234 w 2022691"/>
                <a:gd name="connsiteY84" fmla="*/ 617603 h 1390124"/>
                <a:gd name="connsiteX85" fmla="*/ 1613234 w 2022691"/>
                <a:gd name="connsiteY85" fmla="*/ 652302 h 1390124"/>
                <a:gd name="connsiteX86" fmla="*/ 1238977 w 2022691"/>
                <a:gd name="connsiteY86" fmla="*/ 652302 h 1390124"/>
                <a:gd name="connsiteX87" fmla="*/ 1238977 w 2022691"/>
                <a:gd name="connsiteY87" fmla="*/ 718751 h 1390124"/>
                <a:gd name="connsiteX88" fmla="*/ 1091778 w 2022691"/>
                <a:gd name="connsiteY88" fmla="*/ 718751 h 1390124"/>
                <a:gd name="connsiteX89" fmla="*/ 1091778 w 2022691"/>
                <a:gd name="connsiteY89" fmla="*/ 791375 h 1390124"/>
                <a:gd name="connsiteX90" fmla="*/ 1016566 w 2022691"/>
                <a:gd name="connsiteY90" fmla="*/ 791375 h 1390124"/>
                <a:gd name="connsiteX91" fmla="*/ 1016566 w 2022691"/>
                <a:gd name="connsiteY91" fmla="*/ 826840 h 1390124"/>
                <a:gd name="connsiteX92" fmla="*/ 905059 w 2022691"/>
                <a:gd name="connsiteY92" fmla="*/ 826840 h 1390124"/>
                <a:gd name="connsiteX93" fmla="*/ 905059 w 2022691"/>
                <a:gd name="connsiteY93" fmla="*/ 895256 h 1390124"/>
                <a:gd name="connsiteX94" fmla="*/ 792678 w 2022691"/>
                <a:gd name="connsiteY94" fmla="*/ 895256 h 1390124"/>
                <a:gd name="connsiteX95" fmla="*/ 792678 w 2022691"/>
                <a:gd name="connsiteY95" fmla="*/ 934983 h 1390124"/>
                <a:gd name="connsiteX96" fmla="*/ 749552 w 2022691"/>
                <a:gd name="connsiteY96" fmla="*/ 934983 h 1390124"/>
                <a:gd name="connsiteX97" fmla="*/ 749552 w 2022691"/>
                <a:gd name="connsiteY97" fmla="*/ 895256 h 1390124"/>
                <a:gd name="connsiteX98" fmla="*/ 641434 w 2022691"/>
                <a:gd name="connsiteY98" fmla="*/ 895256 h 1390124"/>
                <a:gd name="connsiteX99" fmla="*/ 641434 w 2022691"/>
                <a:gd name="connsiteY99" fmla="*/ 932470 h 1390124"/>
                <a:gd name="connsiteX100" fmla="*/ 602571 w 2022691"/>
                <a:gd name="connsiteY100" fmla="*/ 932470 h 1390124"/>
                <a:gd name="connsiteX101" fmla="*/ 602571 w 2022691"/>
                <a:gd name="connsiteY101" fmla="*/ 963727 h 1390124"/>
                <a:gd name="connsiteX102" fmla="*/ 712383 w 2022691"/>
                <a:gd name="connsiteY102" fmla="*/ 963727 h 1390124"/>
                <a:gd name="connsiteX103" fmla="*/ 712383 w 2022691"/>
                <a:gd name="connsiteY103" fmla="*/ 1181653 h 1390124"/>
                <a:gd name="connsiteX104" fmla="*/ 602571 w 2022691"/>
                <a:gd name="connsiteY104" fmla="*/ 1181653 h 1390124"/>
                <a:gd name="connsiteX105" fmla="*/ 599182 w 2022691"/>
                <a:gd name="connsiteY105" fmla="*/ 1252583 h 1390124"/>
                <a:gd name="connsiteX106" fmla="*/ 266249 w 2022691"/>
                <a:gd name="connsiteY106" fmla="*/ 1252583 h 1390124"/>
                <a:gd name="connsiteX107" fmla="*/ 266249 w 2022691"/>
                <a:gd name="connsiteY107" fmla="*/ 1287228 h 1390124"/>
                <a:gd name="connsiteX108" fmla="*/ 226511 w 2022691"/>
                <a:gd name="connsiteY108" fmla="*/ 1287228 h 1390124"/>
                <a:gd name="connsiteX109" fmla="*/ 226511 w 2022691"/>
                <a:gd name="connsiteY109" fmla="*/ 1360726 h 1390124"/>
                <a:gd name="connsiteX110" fmla="*/ 150479 w 2022691"/>
                <a:gd name="connsiteY110" fmla="*/ 1360726 h 1390124"/>
                <a:gd name="connsiteX111" fmla="*/ 150479 w 2022691"/>
                <a:gd name="connsiteY111" fmla="*/ 1390125 h 1390124"/>
                <a:gd name="connsiteX112" fmla="*/ 0 w 2022691"/>
                <a:gd name="connsiteY112" fmla="*/ 1390125 h 1390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2022691" h="1390124">
                  <a:moveTo>
                    <a:pt x="0" y="1390125"/>
                  </a:moveTo>
                  <a:lnTo>
                    <a:pt x="0" y="1217937"/>
                  </a:lnTo>
                  <a:lnTo>
                    <a:pt x="3662" y="1217937"/>
                  </a:lnTo>
                  <a:lnTo>
                    <a:pt x="3662" y="1138100"/>
                  </a:lnTo>
                  <a:lnTo>
                    <a:pt x="39301" y="1138100"/>
                  </a:lnTo>
                  <a:lnTo>
                    <a:pt x="39301" y="848972"/>
                  </a:lnTo>
                  <a:lnTo>
                    <a:pt x="264663" y="848972"/>
                  </a:lnTo>
                  <a:lnTo>
                    <a:pt x="264663" y="814381"/>
                  </a:lnTo>
                  <a:lnTo>
                    <a:pt x="302215" y="814381"/>
                  </a:lnTo>
                  <a:lnTo>
                    <a:pt x="302215" y="677002"/>
                  </a:lnTo>
                  <a:lnTo>
                    <a:pt x="268599" y="677002"/>
                  </a:lnTo>
                  <a:lnTo>
                    <a:pt x="268599" y="636455"/>
                  </a:lnTo>
                  <a:lnTo>
                    <a:pt x="302215" y="636455"/>
                  </a:lnTo>
                  <a:lnTo>
                    <a:pt x="302215" y="602848"/>
                  </a:lnTo>
                  <a:lnTo>
                    <a:pt x="345724" y="602848"/>
                  </a:lnTo>
                  <a:lnTo>
                    <a:pt x="345724" y="638423"/>
                  </a:lnTo>
                  <a:lnTo>
                    <a:pt x="380324" y="638423"/>
                  </a:lnTo>
                  <a:lnTo>
                    <a:pt x="380324" y="495142"/>
                  </a:lnTo>
                  <a:lnTo>
                    <a:pt x="308118" y="495142"/>
                  </a:lnTo>
                  <a:lnTo>
                    <a:pt x="308118" y="351807"/>
                  </a:lnTo>
                  <a:lnTo>
                    <a:pt x="493033" y="351807"/>
                  </a:lnTo>
                  <a:lnTo>
                    <a:pt x="493033" y="101804"/>
                  </a:lnTo>
                  <a:lnTo>
                    <a:pt x="685764" y="101804"/>
                  </a:lnTo>
                  <a:lnTo>
                    <a:pt x="685764" y="245085"/>
                  </a:lnTo>
                  <a:lnTo>
                    <a:pt x="719379" y="245085"/>
                  </a:lnTo>
                  <a:lnTo>
                    <a:pt x="719379" y="280659"/>
                  </a:lnTo>
                  <a:lnTo>
                    <a:pt x="756002" y="280659"/>
                  </a:lnTo>
                  <a:lnTo>
                    <a:pt x="756002" y="247052"/>
                  </a:lnTo>
                  <a:lnTo>
                    <a:pt x="904294" y="247052"/>
                  </a:lnTo>
                  <a:lnTo>
                    <a:pt x="904294" y="175904"/>
                  </a:lnTo>
                  <a:lnTo>
                    <a:pt x="1056522" y="175904"/>
                  </a:lnTo>
                  <a:lnTo>
                    <a:pt x="1056522" y="0"/>
                  </a:lnTo>
                  <a:lnTo>
                    <a:pt x="1167209" y="0"/>
                  </a:lnTo>
                  <a:lnTo>
                    <a:pt x="1167209" y="142297"/>
                  </a:lnTo>
                  <a:lnTo>
                    <a:pt x="1280901" y="142297"/>
                  </a:lnTo>
                  <a:lnTo>
                    <a:pt x="1280901" y="0"/>
                  </a:lnTo>
                  <a:lnTo>
                    <a:pt x="1578470" y="0"/>
                  </a:lnTo>
                  <a:lnTo>
                    <a:pt x="1578470" y="39509"/>
                  </a:lnTo>
                  <a:lnTo>
                    <a:pt x="1616076" y="39509"/>
                  </a:lnTo>
                  <a:lnTo>
                    <a:pt x="1616076" y="110657"/>
                  </a:lnTo>
                  <a:lnTo>
                    <a:pt x="1649692" y="110657"/>
                  </a:lnTo>
                  <a:lnTo>
                    <a:pt x="1649692" y="219401"/>
                  </a:lnTo>
                  <a:lnTo>
                    <a:pt x="1617060" y="219401"/>
                  </a:lnTo>
                  <a:lnTo>
                    <a:pt x="1617060" y="253992"/>
                  </a:lnTo>
                  <a:lnTo>
                    <a:pt x="1649692" y="253992"/>
                  </a:lnTo>
                  <a:lnTo>
                    <a:pt x="1649692" y="293501"/>
                  </a:lnTo>
                  <a:lnTo>
                    <a:pt x="1429194" y="293501"/>
                  </a:lnTo>
                  <a:lnTo>
                    <a:pt x="1429194" y="323173"/>
                  </a:lnTo>
                  <a:lnTo>
                    <a:pt x="1171199" y="323173"/>
                  </a:lnTo>
                  <a:lnTo>
                    <a:pt x="1171199" y="427928"/>
                  </a:lnTo>
                  <a:lnTo>
                    <a:pt x="1277950" y="427928"/>
                  </a:lnTo>
                  <a:lnTo>
                    <a:pt x="1277950" y="441754"/>
                  </a:lnTo>
                  <a:lnTo>
                    <a:pt x="1313533" y="441754"/>
                  </a:lnTo>
                  <a:lnTo>
                    <a:pt x="1313533" y="435852"/>
                  </a:lnTo>
                  <a:lnTo>
                    <a:pt x="1343815" y="435852"/>
                  </a:lnTo>
                  <a:lnTo>
                    <a:pt x="1343815" y="467546"/>
                  </a:lnTo>
                  <a:lnTo>
                    <a:pt x="1354419" y="467546"/>
                  </a:lnTo>
                  <a:lnTo>
                    <a:pt x="1354419" y="574105"/>
                  </a:lnTo>
                  <a:lnTo>
                    <a:pt x="1422853" y="574105"/>
                  </a:lnTo>
                  <a:lnTo>
                    <a:pt x="1422853" y="539241"/>
                  </a:lnTo>
                  <a:lnTo>
                    <a:pt x="1682706" y="539241"/>
                  </a:lnTo>
                  <a:lnTo>
                    <a:pt x="1682706" y="503722"/>
                  </a:lnTo>
                  <a:lnTo>
                    <a:pt x="1761034" y="503722"/>
                  </a:lnTo>
                  <a:lnTo>
                    <a:pt x="1761034" y="434267"/>
                  </a:lnTo>
                  <a:lnTo>
                    <a:pt x="1724685" y="434267"/>
                  </a:lnTo>
                  <a:lnTo>
                    <a:pt x="1724685" y="397983"/>
                  </a:lnTo>
                  <a:lnTo>
                    <a:pt x="1685931" y="397983"/>
                  </a:lnTo>
                  <a:lnTo>
                    <a:pt x="1685931" y="359239"/>
                  </a:lnTo>
                  <a:lnTo>
                    <a:pt x="1801373" y="359239"/>
                  </a:lnTo>
                  <a:lnTo>
                    <a:pt x="1801373" y="436726"/>
                  </a:lnTo>
                  <a:lnTo>
                    <a:pt x="1874071" y="436726"/>
                  </a:lnTo>
                  <a:lnTo>
                    <a:pt x="1874071" y="472246"/>
                  </a:lnTo>
                  <a:lnTo>
                    <a:pt x="1983937" y="472246"/>
                  </a:lnTo>
                  <a:lnTo>
                    <a:pt x="1983937" y="434267"/>
                  </a:lnTo>
                  <a:lnTo>
                    <a:pt x="2022691" y="434267"/>
                  </a:lnTo>
                  <a:lnTo>
                    <a:pt x="2022691" y="617603"/>
                  </a:lnTo>
                  <a:lnTo>
                    <a:pt x="1945347" y="617603"/>
                  </a:lnTo>
                  <a:lnTo>
                    <a:pt x="1945347" y="545744"/>
                  </a:lnTo>
                  <a:lnTo>
                    <a:pt x="1911240" y="545744"/>
                  </a:lnTo>
                  <a:lnTo>
                    <a:pt x="1911240" y="508585"/>
                  </a:lnTo>
                  <a:lnTo>
                    <a:pt x="1800608" y="508585"/>
                  </a:lnTo>
                  <a:lnTo>
                    <a:pt x="1800608" y="651920"/>
                  </a:lnTo>
                  <a:lnTo>
                    <a:pt x="1648762" y="651920"/>
                  </a:lnTo>
                  <a:lnTo>
                    <a:pt x="1648762" y="617603"/>
                  </a:lnTo>
                  <a:lnTo>
                    <a:pt x="1613234" y="617603"/>
                  </a:lnTo>
                  <a:lnTo>
                    <a:pt x="1613234" y="652302"/>
                  </a:lnTo>
                  <a:lnTo>
                    <a:pt x="1238977" y="652302"/>
                  </a:lnTo>
                  <a:lnTo>
                    <a:pt x="1238977" y="718751"/>
                  </a:lnTo>
                  <a:lnTo>
                    <a:pt x="1091778" y="718751"/>
                  </a:lnTo>
                  <a:lnTo>
                    <a:pt x="1091778" y="791375"/>
                  </a:lnTo>
                  <a:lnTo>
                    <a:pt x="1016566" y="791375"/>
                  </a:lnTo>
                  <a:lnTo>
                    <a:pt x="1016566" y="826840"/>
                  </a:lnTo>
                  <a:lnTo>
                    <a:pt x="905059" y="826840"/>
                  </a:lnTo>
                  <a:lnTo>
                    <a:pt x="905059" y="895256"/>
                  </a:lnTo>
                  <a:lnTo>
                    <a:pt x="792678" y="895256"/>
                  </a:lnTo>
                  <a:lnTo>
                    <a:pt x="792678" y="934983"/>
                  </a:lnTo>
                  <a:lnTo>
                    <a:pt x="749552" y="934983"/>
                  </a:lnTo>
                  <a:lnTo>
                    <a:pt x="749552" y="895256"/>
                  </a:lnTo>
                  <a:lnTo>
                    <a:pt x="641434" y="895256"/>
                  </a:lnTo>
                  <a:lnTo>
                    <a:pt x="641434" y="932470"/>
                  </a:lnTo>
                  <a:lnTo>
                    <a:pt x="602571" y="932470"/>
                  </a:lnTo>
                  <a:lnTo>
                    <a:pt x="602571" y="963727"/>
                  </a:lnTo>
                  <a:lnTo>
                    <a:pt x="712383" y="963727"/>
                  </a:lnTo>
                  <a:lnTo>
                    <a:pt x="712383" y="1181653"/>
                  </a:lnTo>
                  <a:lnTo>
                    <a:pt x="602571" y="1181653"/>
                  </a:lnTo>
                  <a:lnTo>
                    <a:pt x="599182" y="1252583"/>
                  </a:lnTo>
                  <a:lnTo>
                    <a:pt x="266249" y="1252583"/>
                  </a:lnTo>
                  <a:lnTo>
                    <a:pt x="266249" y="1287228"/>
                  </a:lnTo>
                  <a:lnTo>
                    <a:pt x="226511" y="1287228"/>
                  </a:lnTo>
                  <a:lnTo>
                    <a:pt x="226511" y="1360726"/>
                  </a:lnTo>
                  <a:lnTo>
                    <a:pt x="150479" y="1360726"/>
                  </a:lnTo>
                  <a:lnTo>
                    <a:pt x="150479" y="1390125"/>
                  </a:lnTo>
                  <a:lnTo>
                    <a:pt x="0" y="1390125"/>
                  </a:lnTo>
                  <a:close/>
                </a:path>
              </a:pathLst>
            </a:custGeom>
            <a:solidFill>
              <a:schemeClr val="tx2">
                <a:lumMod val="75000"/>
                <a:lumOff val="25000"/>
              </a:schemeClr>
            </a:solidFill>
            <a:ln w="10924" cap="flat">
              <a:solidFill>
                <a:srgbClr val="011E41"/>
              </a:solidFill>
              <a:prstDash val="solid"/>
              <a:miter/>
            </a:ln>
          </p:spPr>
          <p:txBody>
            <a:bodyPr rtlCol="0" anchor="ctr"/>
            <a:lstStyle/>
            <a:p>
              <a:endParaRPr lang="en-US" sz="3600"/>
            </a:p>
          </p:txBody>
        </p:sp>
        <p:sp>
          <p:nvSpPr>
            <p:cNvPr id="213" name="Freeform 14">
              <a:extLst>
                <a:ext uri="{FF2B5EF4-FFF2-40B4-BE49-F238E27FC236}">
                  <a16:creationId xmlns:a16="http://schemas.microsoft.com/office/drawing/2014/main" id="{B134B83C-EEDB-FA0B-3C1F-91481909C6E4}"/>
                </a:ext>
              </a:extLst>
            </p:cNvPr>
            <p:cNvSpPr/>
            <p:nvPr/>
          </p:nvSpPr>
          <p:spPr>
            <a:xfrm>
              <a:off x="1729877" y="5336563"/>
              <a:ext cx="118174" cy="185739"/>
            </a:xfrm>
            <a:custGeom>
              <a:avLst/>
              <a:gdLst>
                <a:gd name="connsiteX0" fmla="*/ 0 w 118174"/>
                <a:gd name="connsiteY0" fmla="*/ 185740 h 185739"/>
                <a:gd name="connsiteX1" fmla="*/ 0 w 118174"/>
                <a:gd name="connsiteY1" fmla="*/ 38197 h 185739"/>
                <a:gd name="connsiteX2" fmla="*/ 39355 w 118174"/>
                <a:gd name="connsiteY2" fmla="*/ 38197 h 185739"/>
                <a:gd name="connsiteX3" fmla="*/ 39355 w 118174"/>
                <a:gd name="connsiteY3" fmla="*/ 0 h 185739"/>
                <a:gd name="connsiteX4" fmla="*/ 118175 w 118174"/>
                <a:gd name="connsiteY4" fmla="*/ 0 h 185739"/>
                <a:gd name="connsiteX5" fmla="*/ 118175 w 118174"/>
                <a:gd name="connsiteY5" fmla="*/ 111641 h 185739"/>
                <a:gd name="connsiteX6" fmla="*/ 43455 w 118174"/>
                <a:gd name="connsiteY6" fmla="*/ 111641 h 185739"/>
                <a:gd name="connsiteX7" fmla="*/ 43455 w 118174"/>
                <a:gd name="connsiteY7" fmla="*/ 185740 h 185739"/>
                <a:gd name="connsiteX8" fmla="*/ 0 w 118174"/>
                <a:gd name="connsiteY8" fmla="*/ 185740 h 185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174" h="185739">
                  <a:moveTo>
                    <a:pt x="0" y="185740"/>
                  </a:moveTo>
                  <a:lnTo>
                    <a:pt x="0" y="38197"/>
                  </a:lnTo>
                  <a:lnTo>
                    <a:pt x="39355" y="38197"/>
                  </a:lnTo>
                  <a:lnTo>
                    <a:pt x="39355" y="0"/>
                  </a:lnTo>
                  <a:lnTo>
                    <a:pt x="118175" y="0"/>
                  </a:lnTo>
                  <a:lnTo>
                    <a:pt x="118175" y="111641"/>
                  </a:lnTo>
                  <a:lnTo>
                    <a:pt x="43455" y="111641"/>
                  </a:lnTo>
                  <a:lnTo>
                    <a:pt x="43455" y="185740"/>
                  </a:lnTo>
                  <a:lnTo>
                    <a:pt x="0" y="185740"/>
                  </a:lnTo>
                  <a:close/>
                </a:path>
              </a:pathLst>
            </a:custGeom>
            <a:solidFill>
              <a:schemeClr val="tx2">
                <a:lumMod val="75000"/>
                <a:lumOff val="25000"/>
              </a:schemeClr>
            </a:solidFill>
            <a:ln w="10924" cap="flat">
              <a:solidFill>
                <a:srgbClr val="011E41"/>
              </a:solidFill>
              <a:prstDash val="solid"/>
              <a:miter/>
            </a:ln>
          </p:spPr>
          <p:txBody>
            <a:bodyPr rtlCol="0" anchor="ctr"/>
            <a:lstStyle/>
            <a:p>
              <a:endParaRPr lang="en-US" sz="3600"/>
            </a:p>
          </p:txBody>
        </p:sp>
      </p:grpSp>
      <p:grpSp>
        <p:nvGrpSpPr>
          <p:cNvPr id="214" name="Graphic 4">
            <a:extLst>
              <a:ext uri="{FF2B5EF4-FFF2-40B4-BE49-F238E27FC236}">
                <a16:creationId xmlns:a16="http://schemas.microsoft.com/office/drawing/2014/main" id="{A22FA722-669A-3247-60E0-05DA95AA58BE}"/>
              </a:ext>
            </a:extLst>
          </p:cNvPr>
          <p:cNvGrpSpPr/>
          <p:nvPr/>
        </p:nvGrpSpPr>
        <p:grpSpPr>
          <a:xfrm>
            <a:off x="1020519" y="2418807"/>
            <a:ext cx="21010296" cy="13897965"/>
            <a:chOff x="-1475" y="-84917"/>
            <a:chExt cx="10505149" cy="6948982"/>
          </a:xfrm>
        </p:grpSpPr>
        <p:grpSp>
          <p:nvGrpSpPr>
            <p:cNvPr id="215" name="Graphic 4">
              <a:extLst>
                <a:ext uri="{FF2B5EF4-FFF2-40B4-BE49-F238E27FC236}">
                  <a16:creationId xmlns:a16="http://schemas.microsoft.com/office/drawing/2014/main" id="{EB752659-EDD2-1985-40E0-A1E39D58F736}"/>
                </a:ext>
              </a:extLst>
            </p:cNvPr>
            <p:cNvGrpSpPr/>
            <p:nvPr/>
          </p:nvGrpSpPr>
          <p:grpSpPr>
            <a:xfrm>
              <a:off x="-1475" y="-84917"/>
              <a:ext cx="10505149" cy="6948982"/>
              <a:chOff x="-1475" y="-84917"/>
              <a:chExt cx="10505149" cy="6948982"/>
            </a:xfrm>
            <a:solidFill>
              <a:srgbClr val="6D6E71"/>
            </a:solidFill>
          </p:grpSpPr>
          <p:sp>
            <p:nvSpPr>
              <p:cNvPr id="239" name="Freeform 17">
                <a:extLst>
                  <a:ext uri="{FF2B5EF4-FFF2-40B4-BE49-F238E27FC236}">
                    <a16:creationId xmlns:a16="http://schemas.microsoft.com/office/drawing/2014/main" id="{642098DB-05BF-F557-347E-DA16FBB34186}"/>
                  </a:ext>
                </a:extLst>
              </p:cNvPr>
              <p:cNvSpPr/>
              <p:nvPr/>
            </p:nvSpPr>
            <p:spPr>
              <a:xfrm rot="-1983001">
                <a:off x="8208640" y="6098647"/>
                <a:ext cx="10931" cy="161531"/>
              </a:xfrm>
              <a:custGeom>
                <a:avLst/>
                <a:gdLst>
                  <a:gd name="connsiteX0" fmla="*/ 0 w 10931"/>
                  <a:gd name="connsiteY0" fmla="*/ 0 h 161531"/>
                  <a:gd name="connsiteX1" fmla="*/ 10932 w 10931"/>
                  <a:gd name="connsiteY1" fmla="*/ 0 h 161531"/>
                  <a:gd name="connsiteX2" fmla="*/ 10932 w 10931"/>
                  <a:gd name="connsiteY2" fmla="*/ 161533 h 161531"/>
                  <a:gd name="connsiteX3" fmla="*/ 0 w 10931"/>
                  <a:gd name="connsiteY3" fmla="*/ 161533 h 161531"/>
                </a:gdLst>
                <a:ahLst/>
                <a:cxnLst>
                  <a:cxn ang="0">
                    <a:pos x="connsiteX0" y="connsiteY0"/>
                  </a:cxn>
                  <a:cxn ang="0">
                    <a:pos x="connsiteX1" y="connsiteY1"/>
                  </a:cxn>
                  <a:cxn ang="0">
                    <a:pos x="connsiteX2" y="connsiteY2"/>
                  </a:cxn>
                  <a:cxn ang="0">
                    <a:pos x="connsiteX3" y="connsiteY3"/>
                  </a:cxn>
                </a:cxnLst>
                <a:rect l="l" t="t" r="r" b="b"/>
                <a:pathLst>
                  <a:path w="10931" h="161531">
                    <a:moveTo>
                      <a:pt x="0" y="0"/>
                    </a:moveTo>
                    <a:lnTo>
                      <a:pt x="10932" y="0"/>
                    </a:lnTo>
                    <a:lnTo>
                      <a:pt x="10932" y="161533"/>
                    </a:lnTo>
                    <a:lnTo>
                      <a:pt x="0" y="161533"/>
                    </a:lnTo>
                    <a:close/>
                  </a:path>
                </a:pathLst>
              </a:custGeom>
              <a:solidFill>
                <a:srgbClr val="6D6E71"/>
              </a:solidFill>
              <a:ln w="0" cap="flat">
                <a:noFill/>
                <a:prstDash val="solid"/>
                <a:miter/>
              </a:ln>
            </p:spPr>
            <p:txBody>
              <a:bodyPr rtlCol="0" anchor="ctr"/>
              <a:lstStyle/>
              <a:p>
                <a:endParaRPr lang="en-US" sz="3600"/>
              </a:p>
            </p:txBody>
          </p:sp>
          <p:grpSp>
            <p:nvGrpSpPr>
              <p:cNvPr id="240" name="Graphic 4">
                <a:extLst>
                  <a:ext uri="{FF2B5EF4-FFF2-40B4-BE49-F238E27FC236}">
                    <a16:creationId xmlns:a16="http://schemas.microsoft.com/office/drawing/2014/main" id="{827075D0-2A03-4B16-5F2C-847FC20B9584}"/>
                  </a:ext>
                </a:extLst>
              </p:cNvPr>
              <p:cNvGrpSpPr/>
              <p:nvPr/>
            </p:nvGrpSpPr>
            <p:grpSpPr>
              <a:xfrm>
                <a:off x="6677750" y="6052254"/>
                <a:ext cx="2021598" cy="811811"/>
                <a:chOff x="6677750" y="6052254"/>
                <a:chExt cx="2021598" cy="811811"/>
              </a:xfrm>
              <a:solidFill>
                <a:srgbClr val="6D6E71"/>
              </a:solidFill>
            </p:grpSpPr>
            <p:sp>
              <p:nvSpPr>
                <p:cNvPr id="258" name="Freeform 19">
                  <a:extLst>
                    <a:ext uri="{FF2B5EF4-FFF2-40B4-BE49-F238E27FC236}">
                      <a16:creationId xmlns:a16="http://schemas.microsoft.com/office/drawing/2014/main" id="{DE05A18D-8DA2-B44E-C41F-EEA1712737A4}"/>
                    </a:ext>
                  </a:extLst>
                </p:cNvPr>
                <p:cNvSpPr/>
                <p:nvPr/>
              </p:nvSpPr>
              <p:spPr>
                <a:xfrm>
                  <a:off x="8249060" y="6247884"/>
                  <a:ext cx="450288" cy="612028"/>
                </a:xfrm>
                <a:custGeom>
                  <a:avLst/>
                  <a:gdLst>
                    <a:gd name="connsiteX0" fmla="*/ 440285 w 450288"/>
                    <a:gd name="connsiteY0" fmla="*/ 612029 h 612028"/>
                    <a:gd name="connsiteX1" fmla="*/ 434984 w 450288"/>
                    <a:gd name="connsiteY1" fmla="*/ 599843 h 612028"/>
                    <a:gd name="connsiteX2" fmla="*/ 410222 w 450288"/>
                    <a:gd name="connsiteY2" fmla="*/ 557274 h 612028"/>
                    <a:gd name="connsiteX3" fmla="*/ 374584 w 450288"/>
                    <a:gd name="connsiteY3" fmla="*/ 505908 h 612028"/>
                    <a:gd name="connsiteX4" fmla="*/ 303909 w 450288"/>
                    <a:gd name="connsiteY4" fmla="*/ 406398 h 612028"/>
                    <a:gd name="connsiteX5" fmla="*/ 277180 w 450288"/>
                    <a:gd name="connsiteY5" fmla="*/ 369512 h 612028"/>
                    <a:gd name="connsiteX6" fmla="*/ 234327 w 450288"/>
                    <a:gd name="connsiteY6" fmla="*/ 289894 h 612028"/>
                    <a:gd name="connsiteX7" fmla="*/ 217219 w 450288"/>
                    <a:gd name="connsiteY7" fmla="*/ 212134 h 612028"/>
                    <a:gd name="connsiteX8" fmla="*/ 161903 w 450288"/>
                    <a:gd name="connsiteY8" fmla="*/ 148636 h 612028"/>
                    <a:gd name="connsiteX9" fmla="*/ 108609 w 450288"/>
                    <a:gd name="connsiteY9" fmla="*/ 116122 h 612028"/>
                    <a:gd name="connsiteX10" fmla="*/ 87674 w 450288"/>
                    <a:gd name="connsiteY10" fmla="*/ 97706 h 612028"/>
                    <a:gd name="connsiteX11" fmla="*/ 30336 w 450288"/>
                    <a:gd name="connsiteY11" fmla="*/ 43444 h 612028"/>
                    <a:gd name="connsiteX12" fmla="*/ 0 w 450288"/>
                    <a:gd name="connsiteY12" fmla="*/ 7049 h 612028"/>
                    <a:gd name="connsiteX13" fmla="*/ 8362 w 450288"/>
                    <a:gd name="connsiteY13" fmla="*/ 0 h 612028"/>
                    <a:gd name="connsiteX14" fmla="*/ 38535 w 450288"/>
                    <a:gd name="connsiteY14" fmla="*/ 36230 h 612028"/>
                    <a:gd name="connsiteX15" fmla="*/ 95054 w 450288"/>
                    <a:gd name="connsiteY15" fmla="*/ 89673 h 612028"/>
                    <a:gd name="connsiteX16" fmla="*/ 115442 w 450288"/>
                    <a:gd name="connsiteY16" fmla="*/ 107597 h 612028"/>
                    <a:gd name="connsiteX17" fmla="*/ 169609 w 450288"/>
                    <a:gd name="connsiteY17" fmla="*/ 140821 h 612028"/>
                    <a:gd name="connsiteX18" fmla="*/ 227276 w 450288"/>
                    <a:gd name="connsiteY18" fmla="*/ 207052 h 612028"/>
                    <a:gd name="connsiteX19" fmla="*/ 244876 w 450288"/>
                    <a:gd name="connsiteY19" fmla="*/ 286834 h 612028"/>
                    <a:gd name="connsiteX20" fmla="*/ 286636 w 450288"/>
                    <a:gd name="connsiteY20" fmla="*/ 363993 h 612028"/>
                    <a:gd name="connsiteX21" fmla="*/ 312819 w 450288"/>
                    <a:gd name="connsiteY21" fmla="*/ 400005 h 612028"/>
                    <a:gd name="connsiteX22" fmla="*/ 383548 w 450288"/>
                    <a:gd name="connsiteY22" fmla="*/ 499623 h 612028"/>
                    <a:gd name="connsiteX23" fmla="*/ 419460 w 450288"/>
                    <a:gd name="connsiteY23" fmla="*/ 551427 h 612028"/>
                    <a:gd name="connsiteX24" fmla="*/ 444823 w 450288"/>
                    <a:gd name="connsiteY24" fmla="*/ 595143 h 612028"/>
                    <a:gd name="connsiteX25" fmla="*/ 450289 w 450288"/>
                    <a:gd name="connsiteY25" fmla="*/ 607603 h 612028"/>
                    <a:gd name="connsiteX26" fmla="*/ 440285 w 450288"/>
                    <a:gd name="connsiteY26" fmla="*/ 612029 h 61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50288" h="612028">
                      <a:moveTo>
                        <a:pt x="440285" y="612029"/>
                      </a:moveTo>
                      <a:lnTo>
                        <a:pt x="434984" y="599843"/>
                      </a:lnTo>
                      <a:lnTo>
                        <a:pt x="410222" y="557274"/>
                      </a:lnTo>
                      <a:lnTo>
                        <a:pt x="374584" y="505908"/>
                      </a:lnTo>
                      <a:lnTo>
                        <a:pt x="303909" y="406398"/>
                      </a:lnTo>
                      <a:lnTo>
                        <a:pt x="277180" y="369512"/>
                      </a:lnTo>
                      <a:lnTo>
                        <a:pt x="234327" y="289894"/>
                      </a:lnTo>
                      <a:lnTo>
                        <a:pt x="217219" y="212134"/>
                      </a:lnTo>
                      <a:lnTo>
                        <a:pt x="161903" y="148636"/>
                      </a:lnTo>
                      <a:lnTo>
                        <a:pt x="108609" y="116122"/>
                      </a:lnTo>
                      <a:lnTo>
                        <a:pt x="87674" y="97706"/>
                      </a:lnTo>
                      <a:lnTo>
                        <a:pt x="30336" y="43444"/>
                      </a:lnTo>
                      <a:lnTo>
                        <a:pt x="0" y="7049"/>
                      </a:lnTo>
                      <a:lnTo>
                        <a:pt x="8362" y="0"/>
                      </a:lnTo>
                      <a:lnTo>
                        <a:pt x="38535" y="36230"/>
                      </a:lnTo>
                      <a:lnTo>
                        <a:pt x="95054" y="89673"/>
                      </a:lnTo>
                      <a:lnTo>
                        <a:pt x="115442" y="107597"/>
                      </a:lnTo>
                      <a:lnTo>
                        <a:pt x="169609" y="140821"/>
                      </a:lnTo>
                      <a:lnTo>
                        <a:pt x="227276" y="207052"/>
                      </a:lnTo>
                      <a:lnTo>
                        <a:pt x="244876" y="286834"/>
                      </a:lnTo>
                      <a:lnTo>
                        <a:pt x="286636" y="363993"/>
                      </a:lnTo>
                      <a:lnTo>
                        <a:pt x="312819" y="400005"/>
                      </a:lnTo>
                      <a:lnTo>
                        <a:pt x="383548" y="499623"/>
                      </a:lnTo>
                      <a:lnTo>
                        <a:pt x="419460" y="551427"/>
                      </a:lnTo>
                      <a:lnTo>
                        <a:pt x="444823" y="595143"/>
                      </a:lnTo>
                      <a:lnTo>
                        <a:pt x="450289" y="607603"/>
                      </a:lnTo>
                      <a:lnTo>
                        <a:pt x="440285" y="612029"/>
                      </a:lnTo>
                      <a:close/>
                    </a:path>
                  </a:pathLst>
                </a:custGeom>
                <a:solidFill>
                  <a:srgbClr val="6D6E71"/>
                </a:solidFill>
                <a:ln w="0" cap="flat">
                  <a:noFill/>
                  <a:prstDash val="solid"/>
                  <a:miter/>
                </a:ln>
              </p:spPr>
              <p:txBody>
                <a:bodyPr rtlCol="0" anchor="ctr"/>
                <a:lstStyle/>
                <a:p>
                  <a:endParaRPr lang="en-US" sz="3600"/>
                </a:p>
              </p:txBody>
            </p:sp>
            <p:sp>
              <p:nvSpPr>
                <p:cNvPr id="259" name="Freeform 20">
                  <a:extLst>
                    <a:ext uri="{FF2B5EF4-FFF2-40B4-BE49-F238E27FC236}">
                      <a16:creationId xmlns:a16="http://schemas.microsoft.com/office/drawing/2014/main" id="{A21A2BBD-F87C-0890-1414-00EE64406C81}"/>
                    </a:ext>
                  </a:extLst>
                </p:cNvPr>
                <p:cNvSpPr/>
                <p:nvPr/>
              </p:nvSpPr>
              <p:spPr>
                <a:xfrm>
                  <a:off x="6677750" y="6052254"/>
                  <a:ext cx="1419190" cy="811811"/>
                </a:xfrm>
                <a:custGeom>
                  <a:avLst/>
                  <a:gdLst>
                    <a:gd name="connsiteX0" fmla="*/ 5248 w 1419190"/>
                    <a:gd name="connsiteY0" fmla="*/ 811812 h 811811"/>
                    <a:gd name="connsiteX1" fmla="*/ 0 w 1419190"/>
                    <a:gd name="connsiteY1" fmla="*/ 802249 h 811811"/>
                    <a:gd name="connsiteX2" fmla="*/ 87402 w 1419190"/>
                    <a:gd name="connsiteY2" fmla="*/ 754653 h 811811"/>
                    <a:gd name="connsiteX3" fmla="*/ 244986 w 1419190"/>
                    <a:gd name="connsiteY3" fmla="*/ 689625 h 811811"/>
                    <a:gd name="connsiteX4" fmla="*/ 339165 w 1419190"/>
                    <a:gd name="connsiteY4" fmla="*/ 622794 h 811811"/>
                    <a:gd name="connsiteX5" fmla="*/ 411644 w 1419190"/>
                    <a:gd name="connsiteY5" fmla="*/ 590662 h 811811"/>
                    <a:gd name="connsiteX6" fmla="*/ 531677 w 1419190"/>
                    <a:gd name="connsiteY6" fmla="*/ 577438 h 811811"/>
                    <a:gd name="connsiteX7" fmla="*/ 604540 w 1419190"/>
                    <a:gd name="connsiteY7" fmla="*/ 545962 h 811811"/>
                    <a:gd name="connsiteX8" fmla="*/ 640396 w 1419190"/>
                    <a:gd name="connsiteY8" fmla="*/ 512410 h 811811"/>
                    <a:gd name="connsiteX9" fmla="*/ 706043 w 1419190"/>
                    <a:gd name="connsiteY9" fmla="*/ 483612 h 811811"/>
                    <a:gd name="connsiteX10" fmla="*/ 785354 w 1419190"/>
                    <a:gd name="connsiteY10" fmla="*/ 478584 h 811811"/>
                    <a:gd name="connsiteX11" fmla="*/ 1049143 w 1419190"/>
                    <a:gd name="connsiteY11" fmla="*/ 283664 h 811811"/>
                    <a:gd name="connsiteX12" fmla="*/ 1050018 w 1419190"/>
                    <a:gd name="connsiteY12" fmla="*/ 283391 h 811811"/>
                    <a:gd name="connsiteX13" fmla="*/ 1241328 w 1419190"/>
                    <a:gd name="connsiteY13" fmla="*/ 225139 h 811811"/>
                    <a:gd name="connsiteX14" fmla="*/ 1254829 w 1419190"/>
                    <a:gd name="connsiteY14" fmla="*/ 177105 h 811811"/>
                    <a:gd name="connsiteX15" fmla="*/ 1258874 w 1419190"/>
                    <a:gd name="connsiteY15" fmla="*/ 121094 h 811811"/>
                    <a:gd name="connsiteX16" fmla="*/ 1301454 w 1419190"/>
                    <a:gd name="connsiteY16" fmla="*/ 69181 h 811811"/>
                    <a:gd name="connsiteX17" fmla="*/ 1413452 w 1419190"/>
                    <a:gd name="connsiteY17" fmla="*/ 0 h 811811"/>
                    <a:gd name="connsiteX18" fmla="*/ 1419191 w 1419190"/>
                    <a:gd name="connsiteY18" fmla="*/ 9289 h 811811"/>
                    <a:gd name="connsiteX19" fmla="*/ 1308778 w 1419190"/>
                    <a:gd name="connsiteY19" fmla="*/ 77542 h 811811"/>
                    <a:gd name="connsiteX20" fmla="*/ 1269532 w 1419190"/>
                    <a:gd name="connsiteY20" fmla="*/ 125356 h 811811"/>
                    <a:gd name="connsiteX21" fmla="*/ 1265487 w 1419190"/>
                    <a:gd name="connsiteY21" fmla="*/ 179565 h 811811"/>
                    <a:gd name="connsiteX22" fmla="*/ 1250237 w 1419190"/>
                    <a:gd name="connsiteY22" fmla="*/ 233827 h 811811"/>
                    <a:gd name="connsiteX23" fmla="*/ 1054118 w 1419190"/>
                    <a:gd name="connsiteY23" fmla="*/ 293610 h 811811"/>
                    <a:gd name="connsiteX24" fmla="*/ 789290 w 1419190"/>
                    <a:gd name="connsiteY24" fmla="*/ 489295 h 811811"/>
                    <a:gd name="connsiteX25" fmla="*/ 708612 w 1419190"/>
                    <a:gd name="connsiteY25" fmla="*/ 494432 h 811811"/>
                    <a:gd name="connsiteX26" fmla="*/ 646463 w 1419190"/>
                    <a:gd name="connsiteY26" fmla="*/ 521645 h 811811"/>
                    <a:gd name="connsiteX27" fmla="*/ 610607 w 1419190"/>
                    <a:gd name="connsiteY27" fmla="*/ 555252 h 811811"/>
                    <a:gd name="connsiteX28" fmla="*/ 533700 w 1419190"/>
                    <a:gd name="connsiteY28" fmla="*/ 588203 h 811811"/>
                    <a:gd name="connsiteX29" fmla="*/ 413667 w 1419190"/>
                    <a:gd name="connsiteY29" fmla="*/ 601427 h 811811"/>
                    <a:gd name="connsiteX30" fmla="*/ 344139 w 1419190"/>
                    <a:gd name="connsiteY30" fmla="*/ 632575 h 811811"/>
                    <a:gd name="connsiteX31" fmla="*/ 249742 w 1419190"/>
                    <a:gd name="connsiteY31" fmla="*/ 699516 h 811811"/>
                    <a:gd name="connsiteX32" fmla="*/ 211589 w 1419190"/>
                    <a:gd name="connsiteY32" fmla="*/ 715145 h 811811"/>
                    <a:gd name="connsiteX33" fmla="*/ 91884 w 1419190"/>
                    <a:gd name="connsiteY33" fmla="*/ 764598 h 811811"/>
                    <a:gd name="connsiteX34" fmla="*/ 5248 w 1419190"/>
                    <a:gd name="connsiteY34" fmla="*/ 811812 h 811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19190" h="811811">
                      <a:moveTo>
                        <a:pt x="5248" y="811812"/>
                      </a:moveTo>
                      <a:lnTo>
                        <a:pt x="0" y="802249"/>
                      </a:lnTo>
                      <a:lnTo>
                        <a:pt x="87402" y="754653"/>
                      </a:lnTo>
                      <a:lnTo>
                        <a:pt x="244986" y="689625"/>
                      </a:lnTo>
                      <a:lnTo>
                        <a:pt x="339165" y="622794"/>
                      </a:lnTo>
                      <a:lnTo>
                        <a:pt x="411644" y="590662"/>
                      </a:lnTo>
                      <a:lnTo>
                        <a:pt x="531677" y="577438"/>
                      </a:lnTo>
                      <a:lnTo>
                        <a:pt x="604540" y="545962"/>
                      </a:lnTo>
                      <a:lnTo>
                        <a:pt x="640396" y="512410"/>
                      </a:lnTo>
                      <a:lnTo>
                        <a:pt x="706043" y="483612"/>
                      </a:lnTo>
                      <a:lnTo>
                        <a:pt x="785354" y="478584"/>
                      </a:lnTo>
                      <a:lnTo>
                        <a:pt x="1049143" y="283664"/>
                      </a:lnTo>
                      <a:lnTo>
                        <a:pt x="1050018" y="283391"/>
                      </a:lnTo>
                      <a:lnTo>
                        <a:pt x="1241328" y="225139"/>
                      </a:lnTo>
                      <a:lnTo>
                        <a:pt x="1254829" y="177105"/>
                      </a:lnTo>
                      <a:lnTo>
                        <a:pt x="1258874" y="121094"/>
                      </a:lnTo>
                      <a:lnTo>
                        <a:pt x="1301454" y="69181"/>
                      </a:lnTo>
                      <a:lnTo>
                        <a:pt x="1413452" y="0"/>
                      </a:lnTo>
                      <a:lnTo>
                        <a:pt x="1419191" y="9289"/>
                      </a:lnTo>
                      <a:lnTo>
                        <a:pt x="1308778" y="77542"/>
                      </a:lnTo>
                      <a:lnTo>
                        <a:pt x="1269532" y="125356"/>
                      </a:lnTo>
                      <a:lnTo>
                        <a:pt x="1265487" y="179565"/>
                      </a:lnTo>
                      <a:lnTo>
                        <a:pt x="1250237" y="233827"/>
                      </a:lnTo>
                      <a:lnTo>
                        <a:pt x="1054118" y="293610"/>
                      </a:lnTo>
                      <a:lnTo>
                        <a:pt x="789290" y="489295"/>
                      </a:lnTo>
                      <a:lnTo>
                        <a:pt x="708612" y="494432"/>
                      </a:lnTo>
                      <a:lnTo>
                        <a:pt x="646463" y="521645"/>
                      </a:lnTo>
                      <a:lnTo>
                        <a:pt x="610607" y="555252"/>
                      </a:lnTo>
                      <a:lnTo>
                        <a:pt x="533700" y="588203"/>
                      </a:lnTo>
                      <a:lnTo>
                        <a:pt x="413667" y="601427"/>
                      </a:lnTo>
                      <a:lnTo>
                        <a:pt x="344139" y="632575"/>
                      </a:lnTo>
                      <a:lnTo>
                        <a:pt x="249742" y="699516"/>
                      </a:lnTo>
                      <a:lnTo>
                        <a:pt x="211589" y="715145"/>
                      </a:lnTo>
                      <a:lnTo>
                        <a:pt x="91884" y="764598"/>
                      </a:lnTo>
                      <a:lnTo>
                        <a:pt x="5248" y="811812"/>
                      </a:lnTo>
                      <a:close/>
                    </a:path>
                  </a:pathLst>
                </a:custGeom>
                <a:solidFill>
                  <a:srgbClr val="6D6E71"/>
                </a:solidFill>
                <a:ln w="0" cap="flat">
                  <a:noFill/>
                  <a:prstDash val="solid"/>
                  <a:miter/>
                </a:ln>
              </p:spPr>
              <p:txBody>
                <a:bodyPr rtlCol="0" anchor="ctr"/>
                <a:lstStyle/>
                <a:p>
                  <a:endParaRPr lang="en-US" sz="3600"/>
                </a:p>
              </p:txBody>
            </p:sp>
          </p:grpSp>
          <p:grpSp>
            <p:nvGrpSpPr>
              <p:cNvPr id="241" name="Graphic 4">
                <a:extLst>
                  <a:ext uri="{FF2B5EF4-FFF2-40B4-BE49-F238E27FC236}">
                    <a16:creationId xmlns:a16="http://schemas.microsoft.com/office/drawing/2014/main" id="{B9329186-7DA1-4861-F092-761D80C006AB}"/>
                  </a:ext>
                </a:extLst>
              </p:cNvPr>
              <p:cNvGrpSpPr/>
              <p:nvPr/>
            </p:nvGrpSpPr>
            <p:grpSpPr>
              <a:xfrm>
                <a:off x="-1475" y="-84917"/>
                <a:ext cx="10505149" cy="6943955"/>
                <a:chOff x="-1475" y="-84917"/>
                <a:chExt cx="10505149" cy="6943955"/>
              </a:xfrm>
              <a:solidFill>
                <a:srgbClr val="6D6E71"/>
              </a:solidFill>
            </p:grpSpPr>
            <p:sp>
              <p:nvSpPr>
                <p:cNvPr id="242" name="Freeform 22">
                  <a:extLst>
                    <a:ext uri="{FF2B5EF4-FFF2-40B4-BE49-F238E27FC236}">
                      <a16:creationId xmlns:a16="http://schemas.microsoft.com/office/drawing/2014/main" id="{3BB33A5F-2D70-5459-A1F5-AE17E1D50BF0}"/>
                    </a:ext>
                  </a:extLst>
                </p:cNvPr>
                <p:cNvSpPr/>
                <p:nvPr/>
              </p:nvSpPr>
              <p:spPr>
                <a:xfrm>
                  <a:off x="6069111" y="3654140"/>
                  <a:ext cx="1051329" cy="654487"/>
                </a:xfrm>
                <a:custGeom>
                  <a:avLst/>
                  <a:gdLst>
                    <a:gd name="connsiteX0" fmla="*/ 7270 w 1051329"/>
                    <a:gd name="connsiteY0" fmla="*/ 654488 h 654487"/>
                    <a:gd name="connsiteX1" fmla="*/ 0 w 1051329"/>
                    <a:gd name="connsiteY1" fmla="*/ 646291 h 654487"/>
                    <a:gd name="connsiteX2" fmla="*/ 91774 w 1051329"/>
                    <a:gd name="connsiteY2" fmla="*/ 565689 h 654487"/>
                    <a:gd name="connsiteX3" fmla="*/ 141843 w 1051329"/>
                    <a:gd name="connsiteY3" fmla="*/ 510279 h 654487"/>
                    <a:gd name="connsiteX4" fmla="*/ 245860 w 1051329"/>
                    <a:gd name="connsiteY4" fmla="*/ 388966 h 654487"/>
                    <a:gd name="connsiteX5" fmla="*/ 276252 w 1051329"/>
                    <a:gd name="connsiteY5" fmla="*/ 359731 h 654487"/>
                    <a:gd name="connsiteX6" fmla="*/ 408857 w 1051329"/>
                    <a:gd name="connsiteY6" fmla="*/ 302735 h 654487"/>
                    <a:gd name="connsiteX7" fmla="*/ 511235 w 1051329"/>
                    <a:gd name="connsiteY7" fmla="*/ 284921 h 654487"/>
                    <a:gd name="connsiteX8" fmla="*/ 555017 w 1051329"/>
                    <a:gd name="connsiteY8" fmla="*/ 266834 h 654487"/>
                    <a:gd name="connsiteX9" fmla="*/ 663298 w 1051329"/>
                    <a:gd name="connsiteY9" fmla="*/ 193117 h 654487"/>
                    <a:gd name="connsiteX10" fmla="*/ 674559 w 1051329"/>
                    <a:gd name="connsiteY10" fmla="*/ 115520 h 654487"/>
                    <a:gd name="connsiteX11" fmla="*/ 724354 w 1051329"/>
                    <a:gd name="connsiteY11" fmla="*/ 126122 h 654487"/>
                    <a:gd name="connsiteX12" fmla="*/ 768519 w 1051329"/>
                    <a:gd name="connsiteY12" fmla="*/ 122078 h 654487"/>
                    <a:gd name="connsiteX13" fmla="*/ 834494 w 1051329"/>
                    <a:gd name="connsiteY13" fmla="*/ 104974 h 654487"/>
                    <a:gd name="connsiteX14" fmla="*/ 891340 w 1051329"/>
                    <a:gd name="connsiteY14" fmla="*/ 73607 h 654487"/>
                    <a:gd name="connsiteX15" fmla="*/ 964311 w 1051329"/>
                    <a:gd name="connsiteY15" fmla="*/ 31039 h 654487"/>
                    <a:gd name="connsiteX16" fmla="*/ 1012575 w 1051329"/>
                    <a:gd name="connsiteY16" fmla="*/ 31039 h 654487"/>
                    <a:gd name="connsiteX17" fmla="*/ 1043568 w 1051329"/>
                    <a:gd name="connsiteY17" fmla="*/ 0 h 654487"/>
                    <a:gd name="connsiteX18" fmla="*/ 1051330 w 1051329"/>
                    <a:gd name="connsiteY18" fmla="*/ 7705 h 654487"/>
                    <a:gd name="connsiteX19" fmla="*/ 1017113 w 1051329"/>
                    <a:gd name="connsiteY19" fmla="*/ 41968 h 654487"/>
                    <a:gd name="connsiteX20" fmla="*/ 967263 w 1051329"/>
                    <a:gd name="connsiteY20" fmla="*/ 41968 h 654487"/>
                    <a:gd name="connsiteX21" fmla="*/ 896697 w 1051329"/>
                    <a:gd name="connsiteY21" fmla="*/ 83115 h 654487"/>
                    <a:gd name="connsiteX22" fmla="*/ 837883 w 1051329"/>
                    <a:gd name="connsiteY22" fmla="*/ 115411 h 654487"/>
                    <a:gd name="connsiteX23" fmla="*/ 769995 w 1051329"/>
                    <a:gd name="connsiteY23" fmla="*/ 132898 h 654487"/>
                    <a:gd name="connsiteX24" fmla="*/ 723698 w 1051329"/>
                    <a:gd name="connsiteY24" fmla="*/ 137160 h 654487"/>
                    <a:gd name="connsiteX25" fmla="*/ 683687 w 1051329"/>
                    <a:gd name="connsiteY25" fmla="*/ 128635 h 654487"/>
                    <a:gd name="connsiteX26" fmla="*/ 673411 w 1051329"/>
                    <a:gd name="connsiteY26" fmla="*/ 199401 h 654487"/>
                    <a:gd name="connsiteX27" fmla="*/ 559718 w 1051329"/>
                    <a:gd name="connsiteY27" fmla="*/ 276670 h 654487"/>
                    <a:gd name="connsiteX28" fmla="*/ 513694 w 1051329"/>
                    <a:gd name="connsiteY28" fmla="*/ 295577 h 654487"/>
                    <a:gd name="connsiteX29" fmla="*/ 411371 w 1051329"/>
                    <a:gd name="connsiteY29" fmla="*/ 313391 h 654487"/>
                    <a:gd name="connsiteX30" fmla="*/ 282428 w 1051329"/>
                    <a:gd name="connsiteY30" fmla="*/ 369020 h 654487"/>
                    <a:gd name="connsiteX31" fmla="*/ 253786 w 1051329"/>
                    <a:gd name="connsiteY31" fmla="*/ 396452 h 654487"/>
                    <a:gd name="connsiteX32" fmla="*/ 150042 w 1051329"/>
                    <a:gd name="connsiteY32" fmla="*/ 517492 h 654487"/>
                    <a:gd name="connsiteX33" fmla="*/ 99208 w 1051329"/>
                    <a:gd name="connsiteY33" fmla="*/ 573722 h 654487"/>
                    <a:gd name="connsiteX34" fmla="*/ 7270 w 1051329"/>
                    <a:gd name="connsiteY34" fmla="*/ 654488 h 654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51329" h="654487">
                      <a:moveTo>
                        <a:pt x="7270" y="654488"/>
                      </a:moveTo>
                      <a:lnTo>
                        <a:pt x="0" y="646291"/>
                      </a:lnTo>
                      <a:lnTo>
                        <a:pt x="91774" y="565689"/>
                      </a:lnTo>
                      <a:lnTo>
                        <a:pt x="141843" y="510279"/>
                      </a:lnTo>
                      <a:lnTo>
                        <a:pt x="245860" y="388966"/>
                      </a:lnTo>
                      <a:lnTo>
                        <a:pt x="276252" y="359731"/>
                      </a:lnTo>
                      <a:lnTo>
                        <a:pt x="408857" y="302735"/>
                      </a:lnTo>
                      <a:lnTo>
                        <a:pt x="511235" y="284921"/>
                      </a:lnTo>
                      <a:lnTo>
                        <a:pt x="555017" y="266834"/>
                      </a:lnTo>
                      <a:lnTo>
                        <a:pt x="663298" y="193117"/>
                      </a:lnTo>
                      <a:lnTo>
                        <a:pt x="674559" y="115520"/>
                      </a:lnTo>
                      <a:lnTo>
                        <a:pt x="724354" y="126122"/>
                      </a:lnTo>
                      <a:lnTo>
                        <a:pt x="768519" y="122078"/>
                      </a:lnTo>
                      <a:lnTo>
                        <a:pt x="834494" y="104974"/>
                      </a:lnTo>
                      <a:lnTo>
                        <a:pt x="891340" y="73607"/>
                      </a:lnTo>
                      <a:lnTo>
                        <a:pt x="964311" y="31039"/>
                      </a:lnTo>
                      <a:lnTo>
                        <a:pt x="1012575" y="31039"/>
                      </a:lnTo>
                      <a:lnTo>
                        <a:pt x="1043568" y="0"/>
                      </a:lnTo>
                      <a:lnTo>
                        <a:pt x="1051330" y="7705"/>
                      </a:lnTo>
                      <a:lnTo>
                        <a:pt x="1017113" y="41968"/>
                      </a:lnTo>
                      <a:lnTo>
                        <a:pt x="967263" y="41968"/>
                      </a:lnTo>
                      <a:lnTo>
                        <a:pt x="896697" y="83115"/>
                      </a:lnTo>
                      <a:lnTo>
                        <a:pt x="837883" y="115411"/>
                      </a:lnTo>
                      <a:lnTo>
                        <a:pt x="769995" y="132898"/>
                      </a:lnTo>
                      <a:lnTo>
                        <a:pt x="723698" y="137160"/>
                      </a:lnTo>
                      <a:lnTo>
                        <a:pt x="683687" y="128635"/>
                      </a:lnTo>
                      <a:lnTo>
                        <a:pt x="673411" y="199401"/>
                      </a:lnTo>
                      <a:lnTo>
                        <a:pt x="559718" y="276670"/>
                      </a:lnTo>
                      <a:lnTo>
                        <a:pt x="513694" y="295577"/>
                      </a:lnTo>
                      <a:lnTo>
                        <a:pt x="411371" y="313391"/>
                      </a:lnTo>
                      <a:lnTo>
                        <a:pt x="282428" y="369020"/>
                      </a:lnTo>
                      <a:lnTo>
                        <a:pt x="253786" y="396452"/>
                      </a:lnTo>
                      <a:lnTo>
                        <a:pt x="150042" y="517492"/>
                      </a:lnTo>
                      <a:lnTo>
                        <a:pt x="99208" y="573722"/>
                      </a:lnTo>
                      <a:lnTo>
                        <a:pt x="7270" y="654488"/>
                      </a:lnTo>
                      <a:close/>
                    </a:path>
                  </a:pathLst>
                </a:custGeom>
                <a:solidFill>
                  <a:srgbClr val="6D6E71"/>
                </a:solidFill>
                <a:ln w="0" cap="flat">
                  <a:noFill/>
                  <a:prstDash val="solid"/>
                  <a:miter/>
                </a:ln>
              </p:spPr>
              <p:txBody>
                <a:bodyPr rtlCol="0" anchor="ctr"/>
                <a:lstStyle/>
                <a:p>
                  <a:endParaRPr lang="en-US" sz="3600"/>
                </a:p>
              </p:txBody>
            </p:sp>
            <p:grpSp>
              <p:nvGrpSpPr>
                <p:cNvPr id="243" name="Graphic 4">
                  <a:extLst>
                    <a:ext uri="{FF2B5EF4-FFF2-40B4-BE49-F238E27FC236}">
                      <a16:creationId xmlns:a16="http://schemas.microsoft.com/office/drawing/2014/main" id="{1F384DE3-9B64-C358-6D9A-DDF9B413BEAB}"/>
                    </a:ext>
                  </a:extLst>
                </p:cNvPr>
                <p:cNvGrpSpPr/>
                <p:nvPr/>
              </p:nvGrpSpPr>
              <p:grpSpPr>
                <a:xfrm>
                  <a:off x="-1475" y="-84917"/>
                  <a:ext cx="10505149" cy="6943955"/>
                  <a:chOff x="-1475" y="-84917"/>
                  <a:chExt cx="10505149" cy="6943955"/>
                </a:xfrm>
                <a:solidFill>
                  <a:srgbClr val="6D6E71"/>
                </a:solidFill>
              </p:grpSpPr>
              <p:grpSp>
                <p:nvGrpSpPr>
                  <p:cNvPr id="244" name="Graphic 4">
                    <a:extLst>
                      <a:ext uri="{FF2B5EF4-FFF2-40B4-BE49-F238E27FC236}">
                        <a16:creationId xmlns:a16="http://schemas.microsoft.com/office/drawing/2014/main" id="{F3D7E105-12D6-75A2-0713-0DB86ED6BD23}"/>
                      </a:ext>
                    </a:extLst>
                  </p:cNvPr>
                  <p:cNvGrpSpPr/>
                  <p:nvPr/>
                </p:nvGrpSpPr>
                <p:grpSpPr>
                  <a:xfrm>
                    <a:off x="-1475" y="-84917"/>
                    <a:ext cx="10505149" cy="6943955"/>
                    <a:chOff x="-1475" y="-84917"/>
                    <a:chExt cx="10505149" cy="6943955"/>
                  </a:xfrm>
                  <a:solidFill>
                    <a:srgbClr val="6D6E71"/>
                  </a:solidFill>
                </p:grpSpPr>
                <p:sp>
                  <p:nvSpPr>
                    <p:cNvPr id="246" name="Freeform 25">
                      <a:extLst>
                        <a:ext uri="{FF2B5EF4-FFF2-40B4-BE49-F238E27FC236}">
                          <a16:creationId xmlns:a16="http://schemas.microsoft.com/office/drawing/2014/main" id="{66D24191-9470-3D67-4FB1-682F33CCD25C}"/>
                        </a:ext>
                      </a:extLst>
                    </p:cNvPr>
                    <p:cNvSpPr/>
                    <p:nvPr/>
                  </p:nvSpPr>
                  <p:spPr>
                    <a:xfrm>
                      <a:off x="4379190" y="4193381"/>
                      <a:ext cx="3787770" cy="1923792"/>
                    </a:xfrm>
                    <a:custGeom>
                      <a:avLst/>
                      <a:gdLst>
                        <a:gd name="connsiteX0" fmla="*/ 3777111 w 3787770"/>
                        <a:gd name="connsiteY0" fmla="*/ 1923792 h 1923792"/>
                        <a:gd name="connsiteX1" fmla="*/ 3766453 w 3787770"/>
                        <a:gd name="connsiteY1" fmla="*/ 1875322 h 1923792"/>
                        <a:gd name="connsiteX2" fmla="*/ 3710863 w 3787770"/>
                        <a:gd name="connsiteY2" fmla="*/ 1868545 h 1923792"/>
                        <a:gd name="connsiteX3" fmla="*/ 3690913 w 3787770"/>
                        <a:gd name="connsiteY3" fmla="*/ 1813736 h 1923792"/>
                        <a:gd name="connsiteX4" fmla="*/ 3600833 w 3787770"/>
                        <a:gd name="connsiteY4" fmla="*/ 1744063 h 1923792"/>
                        <a:gd name="connsiteX5" fmla="*/ 3541418 w 3787770"/>
                        <a:gd name="connsiteY5" fmla="*/ 1668325 h 1923792"/>
                        <a:gd name="connsiteX6" fmla="*/ 3515564 w 3787770"/>
                        <a:gd name="connsiteY6" fmla="*/ 1607450 h 1923792"/>
                        <a:gd name="connsiteX7" fmla="*/ 3513377 w 3787770"/>
                        <a:gd name="connsiteY7" fmla="*/ 1573460 h 1923792"/>
                        <a:gd name="connsiteX8" fmla="*/ 3522451 w 3787770"/>
                        <a:gd name="connsiteY8" fmla="*/ 1522421 h 1923792"/>
                        <a:gd name="connsiteX9" fmla="*/ 3560166 w 3787770"/>
                        <a:gd name="connsiteY9" fmla="*/ 1380343 h 1923792"/>
                        <a:gd name="connsiteX10" fmla="*/ 3576291 w 3787770"/>
                        <a:gd name="connsiteY10" fmla="*/ 1345425 h 1923792"/>
                        <a:gd name="connsiteX11" fmla="*/ 3583068 w 3787770"/>
                        <a:gd name="connsiteY11" fmla="*/ 1214167 h 1923792"/>
                        <a:gd name="connsiteX12" fmla="*/ 3565195 w 3787770"/>
                        <a:gd name="connsiteY12" fmla="*/ 1140833 h 1923792"/>
                        <a:gd name="connsiteX13" fmla="*/ 3550054 w 3787770"/>
                        <a:gd name="connsiteY13" fmla="*/ 906404 h 1923792"/>
                        <a:gd name="connsiteX14" fmla="*/ 3522178 w 3787770"/>
                        <a:gd name="connsiteY14" fmla="*/ 831703 h 1923792"/>
                        <a:gd name="connsiteX15" fmla="*/ 3495011 w 3787770"/>
                        <a:gd name="connsiteY15" fmla="*/ 786184 h 1923792"/>
                        <a:gd name="connsiteX16" fmla="*/ 3393344 w 3787770"/>
                        <a:gd name="connsiteY16" fmla="*/ 651592 h 1923792"/>
                        <a:gd name="connsiteX17" fmla="*/ 3265440 w 3787770"/>
                        <a:gd name="connsiteY17" fmla="*/ 536782 h 1923792"/>
                        <a:gd name="connsiteX18" fmla="*/ 3225429 w 3787770"/>
                        <a:gd name="connsiteY18" fmla="*/ 486399 h 1923792"/>
                        <a:gd name="connsiteX19" fmla="*/ 3160493 w 3787770"/>
                        <a:gd name="connsiteY19" fmla="*/ 388584 h 1923792"/>
                        <a:gd name="connsiteX20" fmla="*/ 3075989 w 3787770"/>
                        <a:gd name="connsiteY20" fmla="*/ 192133 h 1923792"/>
                        <a:gd name="connsiteX21" fmla="*/ 3041061 w 3787770"/>
                        <a:gd name="connsiteY21" fmla="*/ 155029 h 1923792"/>
                        <a:gd name="connsiteX22" fmla="*/ 3044450 w 3787770"/>
                        <a:gd name="connsiteY22" fmla="*/ 132406 h 1923792"/>
                        <a:gd name="connsiteX23" fmla="*/ 3024225 w 3787770"/>
                        <a:gd name="connsiteY23" fmla="*/ 112788 h 1923792"/>
                        <a:gd name="connsiteX24" fmla="*/ 2977108 w 3787770"/>
                        <a:gd name="connsiteY24" fmla="*/ 86558 h 1923792"/>
                        <a:gd name="connsiteX25" fmla="*/ 2897852 w 3787770"/>
                        <a:gd name="connsiteY25" fmla="*/ 64208 h 1923792"/>
                        <a:gd name="connsiteX26" fmla="*/ 2804219 w 3787770"/>
                        <a:gd name="connsiteY26" fmla="*/ 68962 h 1923792"/>
                        <a:gd name="connsiteX27" fmla="*/ 2681781 w 3787770"/>
                        <a:gd name="connsiteY27" fmla="*/ 64700 h 1923792"/>
                        <a:gd name="connsiteX28" fmla="*/ 2521901 w 3787770"/>
                        <a:gd name="connsiteY28" fmla="*/ 23388 h 1923792"/>
                        <a:gd name="connsiteX29" fmla="*/ 2515123 w 3787770"/>
                        <a:gd name="connsiteY29" fmla="*/ 61421 h 1923792"/>
                        <a:gd name="connsiteX30" fmla="*/ 2497905 w 3787770"/>
                        <a:gd name="connsiteY30" fmla="*/ 87651 h 1923792"/>
                        <a:gd name="connsiteX31" fmla="*/ 2464234 w 3787770"/>
                        <a:gd name="connsiteY31" fmla="*/ 106668 h 1923792"/>
                        <a:gd name="connsiteX32" fmla="*/ 2416298 w 3787770"/>
                        <a:gd name="connsiteY32" fmla="*/ 115957 h 1923792"/>
                        <a:gd name="connsiteX33" fmla="*/ 2371258 w 3787770"/>
                        <a:gd name="connsiteY33" fmla="*/ 110548 h 1923792"/>
                        <a:gd name="connsiteX34" fmla="*/ 2289268 w 3787770"/>
                        <a:gd name="connsiteY34" fmla="*/ 95356 h 1923792"/>
                        <a:gd name="connsiteX35" fmla="*/ 2264397 w 3787770"/>
                        <a:gd name="connsiteY35" fmla="*/ 101531 h 1923792"/>
                        <a:gd name="connsiteX36" fmla="*/ 2199516 w 3787770"/>
                        <a:gd name="connsiteY36" fmla="*/ 88635 h 1923792"/>
                        <a:gd name="connsiteX37" fmla="*/ 2155515 w 3787770"/>
                        <a:gd name="connsiteY37" fmla="*/ 71422 h 1923792"/>
                        <a:gd name="connsiteX38" fmla="*/ 2071558 w 3787770"/>
                        <a:gd name="connsiteY38" fmla="*/ 11202 h 1923792"/>
                        <a:gd name="connsiteX39" fmla="*/ 2021544 w 3787770"/>
                        <a:gd name="connsiteY39" fmla="*/ 15082 h 1923792"/>
                        <a:gd name="connsiteX40" fmla="*/ 1977542 w 3787770"/>
                        <a:gd name="connsiteY40" fmla="*/ 38416 h 1923792"/>
                        <a:gd name="connsiteX41" fmla="*/ 1908288 w 3787770"/>
                        <a:gd name="connsiteY41" fmla="*/ 97378 h 1923792"/>
                        <a:gd name="connsiteX42" fmla="*/ 1875383 w 3787770"/>
                        <a:gd name="connsiteY42" fmla="*/ 126395 h 1923792"/>
                        <a:gd name="connsiteX43" fmla="*/ 1830453 w 3787770"/>
                        <a:gd name="connsiteY43" fmla="*/ 148253 h 1923792"/>
                        <a:gd name="connsiteX44" fmla="*/ 1778853 w 3787770"/>
                        <a:gd name="connsiteY44" fmla="*/ 157433 h 1923792"/>
                        <a:gd name="connsiteX45" fmla="*/ 1719164 w 3787770"/>
                        <a:gd name="connsiteY45" fmla="*/ 140930 h 1923792"/>
                        <a:gd name="connsiteX46" fmla="*/ 1691507 w 3787770"/>
                        <a:gd name="connsiteY46" fmla="*/ 116613 h 1923792"/>
                        <a:gd name="connsiteX47" fmla="*/ 1661061 w 3787770"/>
                        <a:gd name="connsiteY47" fmla="*/ 116613 h 1923792"/>
                        <a:gd name="connsiteX48" fmla="*/ 1603012 w 3787770"/>
                        <a:gd name="connsiteY48" fmla="*/ 83717 h 1923792"/>
                        <a:gd name="connsiteX49" fmla="*/ 1553272 w 3787770"/>
                        <a:gd name="connsiteY49" fmla="*/ 67596 h 1923792"/>
                        <a:gd name="connsiteX50" fmla="*/ 1500853 w 3787770"/>
                        <a:gd name="connsiteY50" fmla="*/ 67596 h 1923792"/>
                        <a:gd name="connsiteX51" fmla="*/ 1468166 w 3787770"/>
                        <a:gd name="connsiteY51" fmla="*/ 73607 h 1923792"/>
                        <a:gd name="connsiteX52" fmla="*/ 1432200 w 3787770"/>
                        <a:gd name="connsiteY52" fmla="*/ 92296 h 1923792"/>
                        <a:gd name="connsiteX53" fmla="*/ 1246356 w 3787770"/>
                        <a:gd name="connsiteY53" fmla="*/ 233882 h 1923792"/>
                        <a:gd name="connsiteX54" fmla="*/ 1190876 w 3787770"/>
                        <a:gd name="connsiteY54" fmla="*/ 257325 h 1923792"/>
                        <a:gd name="connsiteX55" fmla="*/ 1078933 w 3787770"/>
                        <a:gd name="connsiteY55" fmla="*/ 257325 h 1923792"/>
                        <a:gd name="connsiteX56" fmla="*/ 1018534 w 3787770"/>
                        <a:gd name="connsiteY56" fmla="*/ 263446 h 1923792"/>
                        <a:gd name="connsiteX57" fmla="*/ 972127 w 3787770"/>
                        <a:gd name="connsiteY57" fmla="*/ 280932 h 1923792"/>
                        <a:gd name="connsiteX58" fmla="*/ 942283 w 3787770"/>
                        <a:gd name="connsiteY58" fmla="*/ 300277 h 1923792"/>
                        <a:gd name="connsiteX59" fmla="*/ 776499 w 3787770"/>
                        <a:gd name="connsiteY59" fmla="*/ 378638 h 1923792"/>
                        <a:gd name="connsiteX60" fmla="*/ 707190 w 3787770"/>
                        <a:gd name="connsiteY60" fmla="*/ 384977 h 1923792"/>
                        <a:gd name="connsiteX61" fmla="*/ 660128 w 3787770"/>
                        <a:gd name="connsiteY61" fmla="*/ 384977 h 1923792"/>
                        <a:gd name="connsiteX62" fmla="*/ 632689 w 3787770"/>
                        <a:gd name="connsiteY62" fmla="*/ 395414 h 1923792"/>
                        <a:gd name="connsiteX63" fmla="*/ 506315 w 3787770"/>
                        <a:gd name="connsiteY63" fmla="*/ 484705 h 1923792"/>
                        <a:gd name="connsiteX64" fmla="*/ 409513 w 3787770"/>
                        <a:gd name="connsiteY64" fmla="*/ 551427 h 1923792"/>
                        <a:gd name="connsiteX65" fmla="*/ 257121 w 3787770"/>
                        <a:gd name="connsiteY65" fmla="*/ 622685 h 1923792"/>
                        <a:gd name="connsiteX66" fmla="*/ 192950 w 3787770"/>
                        <a:gd name="connsiteY66" fmla="*/ 644106 h 1923792"/>
                        <a:gd name="connsiteX67" fmla="*/ 90954 w 3787770"/>
                        <a:gd name="connsiteY67" fmla="*/ 667111 h 1923792"/>
                        <a:gd name="connsiteX68" fmla="*/ 26947 w 3787770"/>
                        <a:gd name="connsiteY68" fmla="*/ 672794 h 1923792"/>
                        <a:gd name="connsiteX69" fmla="*/ 0 w 3787770"/>
                        <a:gd name="connsiteY69" fmla="*/ 654925 h 1923792"/>
                        <a:gd name="connsiteX70" fmla="*/ 6013 w 3787770"/>
                        <a:gd name="connsiteY70" fmla="*/ 645854 h 1923792"/>
                        <a:gd name="connsiteX71" fmla="*/ 29790 w 3787770"/>
                        <a:gd name="connsiteY71" fmla="*/ 661592 h 1923792"/>
                        <a:gd name="connsiteX72" fmla="*/ 89588 w 3787770"/>
                        <a:gd name="connsiteY72" fmla="*/ 656291 h 1923792"/>
                        <a:gd name="connsiteX73" fmla="*/ 189998 w 3787770"/>
                        <a:gd name="connsiteY73" fmla="*/ 633614 h 1923792"/>
                        <a:gd name="connsiteX74" fmla="*/ 253349 w 3787770"/>
                        <a:gd name="connsiteY74" fmla="*/ 612466 h 1923792"/>
                        <a:gd name="connsiteX75" fmla="*/ 404484 w 3787770"/>
                        <a:gd name="connsiteY75" fmla="*/ 541700 h 1923792"/>
                        <a:gd name="connsiteX76" fmla="*/ 500029 w 3787770"/>
                        <a:gd name="connsiteY76" fmla="*/ 475743 h 1923792"/>
                        <a:gd name="connsiteX77" fmla="*/ 628152 w 3787770"/>
                        <a:gd name="connsiteY77" fmla="*/ 385469 h 1923792"/>
                        <a:gd name="connsiteX78" fmla="*/ 658106 w 3787770"/>
                        <a:gd name="connsiteY78" fmla="*/ 374048 h 1923792"/>
                        <a:gd name="connsiteX79" fmla="*/ 706699 w 3787770"/>
                        <a:gd name="connsiteY79" fmla="*/ 374048 h 1923792"/>
                        <a:gd name="connsiteX80" fmla="*/ 773548 w 3787770"/>
                        <a:gd name="connsiteY80" fmla="*/ 367928 h 1923792"/>
                        <a:gd name="connsiteX81" fmla="*/ 937309 w 3787770"/>
                        <a:gd name="connsiteY81" fmla="*/ 290550 h 1923792"/>
                        <a:gd name="connsiteX82" fmla="*/ 967700 w 3787770"/>
                        <a:gd name="connsiteY82" fmla="*/ 270932 h 1923792"/>
                        <a:gd name="connsiteX83" fmla="*/ 1016730 w 3787770"/>
                        <a:gd name="connsiteY83" fmla="*/ 252626 h 1923792"/>
                        <a:gd name="connsiteX84" fmla="*/ 1078660 w 3787770"/>
                        <a:gd name="connsiteY84" fmla="*/ 246396 h 1923792"/>
                        <a:gd name="connsiteX85" fmla="*/ 1188690 w 3787770"/>
                        <a:gd name="connsiteY85" fmla="*/ 246396 h 1923792"/>
                        <a:gd name="connsiteX86" fmla="*/ 1240836 w 3787770"/>
                        <a:gd name="connsiteY86" fmla="*/ 224319 h 1923792"/>
                        <a:gd name="connsiteX87" fmla="*/ 1426734 w 3787770"/>
                        <a:gd name="connsiteY87" fmla="*/ 82842 h 1923792"/>
                        <a:gd name="connsiteX88" fmla="*/ 1465379 w 3787770"/>
                        <a:gd name="connsiteY88" fmla="*/ 63006 h 1923792"/>
                        <a:gd name="connsiteX89" fmla="*/ 1500306 w 3787770"/>
                        <a:gd name="connsiteY89" fmla="*/ 56667 h 1923792"/>
                        <a:gd name="connsiteX90" fmla="*/ 1555841 w 3787770"/>
                        <a:gd name="connsiteY90" fmla="*/ 56940 h 1923792"/>
                        <a:gd name="connsiteX91" fmla="*/ 1607932 w 3787770"/>
                        <a:gd name="connsiteY91" fmla="*/ 73935 h 1923792"/>
                        <a:gd name="connsiteX92" fmla="*/ 1663958 w 3787770"/>
                        <a:gd name="connsiteY92" fmla="*/ 105684 h 1923792"/>
                        <a:gd name="connsiteX93" fmla="*/ 1695606 w 3787770"/>
                        <a:gd name="connsiteY93" fmla="*/ 105684 h 1923792"/>
                        <a:gd name="connsiteX94" fmla="*/ 1724522 w 3787770"/>
                        <a:gd name="connsiteY94" fmla="*/ 131040 h 1923792"/>
                        <a:gd name="connsiteX95" fmla="*/ 1779400 w 3787770"/>
                        <a:gd name="connsiteY95" fmla="*/ 146231 h 1923792"/>
                        <a:gd name="connsiteX96" fmla="*/ 1827774 w 3787770"/>
                        <a:gd name="connsiteY96" fmla="*/ 137597 h 1923792"/>
                        <a:gd name="connsiteX97" fmla="*/ 1869917 w 3787770"/>
                        <a:gd name="connsiteY97" fmla="*/ 116887 h 1923792"/>
                        <a:gd name="connsiteX98" fmla="*/ 1901073 w 3787770"/>
                        <a:gd name="connsiteY98" fmla="*/ 89127 h 1923792"/>
                        <a:gd name="connsiteX99" fmla="*/ 1971858 w 3787770"/>
                        <a:gd name="connsiteY99" fmla="*/ 29017 h 1923792"/>
                        <a:gd name="connsiteX100" fmla="*/ 2018428 w 3787770"/>
                        <a:gd name="connsiteY100" fmla="*/ 4372 h 1923792"/>
                        <a:gd name="connsiteX101" fmla="*/ 2074673 w 3787770"/>
                        <a:gd name="connsiteY101" fmla="*/ 0 h 1923792"/>
                        <a:gd name="connsiteX102" fmla="*/ 2161309 w 3787770"/>
                        <a:gd name="connsiteY102" fmla="*/ 62132 h 1923792"/>
                        <a:gd name="connsiteX103" fmla="*/ 2203014 w 3787770"/>
                        <a:gd name="connsiteY103" fmla="*/ 78252 h 1923792"/>
                        <a:gd name="connsiteX104" fmla="*/ 2264124 w 3787770"/>
                        <a:gd name="connsiteY104" fmla="*/ 90383 h 1923792"/>
                        <a:gd name="connsiteX105" fmla="*/ 2288940 w 3787770"/>
                        <a:gd name="connsiteY105" fmla="*/ 84154 h 1923792"/>
                        <a:gd name="connsiteX106" fmla="*/ 2372898 w 3787770"/>
                        <a:gd name="connsiteY106" fmla="*/ 99783 h 1923792"/>
                        <a:gd name="connsiteX107" fmla="*/ 2415915 w 3787770"/>
                        <a:gd name="connsiteY107" fmla="*/ 104919 h 1923792"/>
                        <a:gd name="connsiteX108" fmla="*/ 2460408 w 3787770"/>
                        <a:gd name="connsiteY108" fmla="*/ 96285 h 1923792"/>
                        <a:gd name="connsiteX109" fmla="*/ 2490253 w 3787770"/>
                        <a:gd name="connsiteY109" fmla="*/ 79454 h 1923792"/>
                        <a:gd name="connsiteX110" fmla="*/ 2504738 w 3787770"/>
                        <a:gd name="connsiteY110" fmla="*/ 57323 h 1923792"/>
                        <a:gd name="connsiteX111" fmla="*/ 2513210 w 3787770"/>
                        <a:gd name="connsiteY111" fmla="*/ 9836 h 1923792"/>
                        <a:gd name="connsiteX112" fmla="*/ 2683967 w 3787770"/>
                        <a:gd name="connsiteY112" fmla="*/ 53935 h 1923792"/>
                        <a:gd name="connsiteX113" fmla="*/ 2804110 w 3787770"/>
                        <a:gd name="connsiteY113" fmla="*/ 58088 h 1923792"/>
                        <a:gd name="connsiteX114" fmla="*/ 2899109 w 3787770"/>
                        <a:gd name="connsiteY114" fmla="*/ 53225 h 1923792"/>
                        <a:gd name="connsiteX115" fmla="*/ 2899929 w 3787770"/>
                        <a:gd name="connsiteY115" fmla="*/ 53443 h 1923792"/>
                        <a:gd name="connsiteX116" fmla="*/ 2981864 w 3787770"/>
                        <a:gd name="connsiteY116" fmla="*/ 76667 h 1923792"/>
                        <a:gd name="connsiteX117" fmla="*/ 3031331 w 3787770"/>
                        <a:gd name="connsiteY117" fmla="*/ 104427 h 1923792"/>
                        <a:gd name="connsiteX118" fmla="*/ 3056147 w 3787770"/>
                        <a:gd name="connsiteY118" fmla="*/ 128471 h 1923792"/>
                        <a:gd name="connsiteX119" fmla="*/ 3052649 w 3787770"/>
                        <a:gd name="connsiteY119" fmla="*/ 151423 h 1923792"/>
                        <a:gd name="connsiteX120" fmla="*/ 3085281 w 3787770"/>
                        <a:gd name="connsiteY120" fmla="*/ 186068 h 1923792"/>
                        <a:gd name="connsiteX121" fmla="*/ 3085663 w 3787770"/>
                        <a:gd name="connsiteY121" fmla="*/ 186942 h 1923792"/>
                        <a:gd name="connsiteX122" fmla="*/ 3170386 w 3787770"/>
                        <a:gd name="connsiteY122" fmla="*/ 383775 h 1923792"/>
                        <a:gd name="connsiteX123" fmla="*/ 3234284 w 3787770"/>
                        <a:gd name="connsiteY123" fmla="*/ 479951 h 1923792"/>
                        <a:gd name="connsiteX124" fmla="*/ 3273748 w 3787770"/>
                        <a:gd name="connsiteY124" fmla="*/ 529623 h 1923792"/>
                        <a:gd name="connsiteX125" fmla="*/ 3401762 w 3787770"/>
                        <a:gd name="connsiteY125" fmla="*/ 644598 h 1923792"/>
                        <a:gd name="connsiteX126" fmla="*/ 3504249 w 3787770"/>
                        <a:gd name="connsiteY126" fmla="*/ 780282 h 1923792"/>
                        <a:gd name="connsiteX127" fmla="*/ 3532290 w 3787770"/>
                        <a:gd name="connsiteY127" fmla="*/ 827441 h 1923792"/>
                        <a:gd name="connsiteX128" fmla="*/ 3560877 w 3787770"/>
                        <a:gd name="connsiteY128" fmla="*/ 904873 h 1923792"/>
                        <a:gd name="connsiteX129" fmla="*/ 3576072 w 3787770"/>
                        <a:gd name="connsiteY129" fmla="*/ 1139630 h 1923792"/>
                        <a:gd name="connsiteX130" fmla="*/ 3594055 w 3787770"/>
                        <a:gd name="connsiteY130" fmla="*/ 1213074 h 1923792"/>
                        <a:gd name="connsiteX131" fmla="*/ 3594055 w 3787770"/>
                        <a:gd name="connsiteY131" fmla="*/ 1213893 h 1923792"/>
                        <a:gd name="connsiteX132" fmla="*/ 3587059 w 3787770"/>
                        <a:gd name="connsiteY132" fmla="*/ 1348103 h 1923792"/>
                        <a:gd name="connsiteX133" fmla="*/ 3570278 w 3787770"/>
                        <a:gd name="connsiteY133" fmla="*/ 1384496 h 1923792"/>
                        <a:gd name="connsiteX134" fmla="*/ 3533110 w 3787770"/>
                        <a:gd name="connsiteY134" fmla="*/ 1524771 h 1923792"/>
                        <a:gd name="connsiteX135" fmla="*/ 3524364 w 3787770"/>
                        <a:gd name="connsiteY135" fmla="*/ 1574062 h 1923792"/>
                        <a:gd name="connsiteX136" fmla="*/ 3526332 w 3787770"/>
                        <a:gd name="connsiteY136" fmla="*/ 1604881 h 1923792"/>
                        <a:gd name="connsiteX137" fmla="*/ 3551202 w 3787770"/>
                        <a:gd name="connsiteY137" fmla="*/ 1663407 h 1923792"/>
                        <a:gd name="connsiteX138" fmla="*/ 3609032 w 3787770"/>
                        <a:gd name="connsiteY138" fmla="*/ 1736795 h 1923792"/>
                        <a:gd name="connsiteX139" fmla="*/ 3700150 w 3787770"/>
                        <a:gd name="connsiteY139" fmla="*/ 1807015 h 1923792"/>
                        <a:gd name="connsiteX140" fmla="*/ 3718844 w 3787770"/>
                        <a:gd name="connsiteY140" fmla="*/ 1858491 h 1923792"/>
                        <a:gd name="connsiteX141" fmla="*/ 3775472 w 3787770"/>
                        <a:gd name="connsiteY141" fmla="*/ 1865431 h 1923792"/>
                        <a:gd name="connsiteX142" fmla="*/ 3787770 w 3787770"/>
                        <a:gd name="connsiteY142" fmla="*/ 1921442 h 1923792"/>
                        <a:gd name="connsiteX143" fmla="*/ 3777111 w 3787770"/>
                        <a:gd name="connsiteY143" fmla="*/ 1923792 h 1923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3787770" h="1923792">
                          <a:moveTo>
                            <a:pt x="3777111" y="1923792"/>
                          </a:moveTo>
                          <a:lnTo>
                            <a:pt x="3766453" y="1875322"/>
                          </a:lnTo>
                          <a:lnTo>
                            <a:pt x="3710863" y="1868545"/>
                          </a:lnTo>
                          <a:lnTo>
                            <a:pt x="3690913" y="1813736"/>
                          </a:lnTo>
                          <a:lnTo>
                            <a:pt x="3600833" y="1744063"/>
                          </a:lnTo>
                          <a:lnTo>
                            <a:pt x="3541418" y="1668325"/>
                          </a:lnTo>
                          <a:lnTo>
                            <a:pt x="3515564" y="1607450"/>
                          </a:lnTo>
                          <a:lnTo>
                            <a:pt x="3513377" y="1573460"/>
                          </a:lnTo>
                          <a:lnTo>
                            <a:pt x="3522451" y="1522421"/>
                          </a:lnTo>
                          <a:lnTo>
                            <a:pt x="3560166" y="1380343"/>
                          </a:lnTo>
                          <a:lnTo>
                            <a:pt x="3576291" y="1345425"/>
                          </a:lnTo>
                          <a:lnTo>
                            <a:pt x="3583068" y="1214167"/>
                          </a:lnTo>
                          <a:lnTo>
                            <a:pt x="3565195" y="1140833"/>
                          </a:lnTo>
                          <a:lnTo>
                            <a:pt x="3550054" y="906404"/>
                          </a:lnTo>
                          <a:lnTo>
                            <a:pt x="3522178" y="831703"/>
                          </a:lnTo>
                          <a:lnTo>
                            <a:pt x="3495011" y="786184"/>
                          </a:lnTo>
                          <a:lnTo>
                            <a:pt x="3393344" y="651592"/>
                          </a:lnTo>
                          <a:lnTo>
                            <a:pt x="3265440" y="536782"/>
                          </a:lnTo>
                          <a:lnTo>
                            <a:pt x="3225429" y="486399"/>
                          </a:lnTo>
                          <a:lnTo>
                            <a:pt x="3160493" y="388584"/>
                          </a:lnTo>
                          <a:lnTo>
                            <a:pt x="3075989" y="192133"/>
                          </a:lnTo>
                          <a:lnTo>
                            <a:pt x="3041061" y="155029"/>
                          </a:lnTo>
                          <a:lnTo>
                            <a:pt x="3044450" y="132406"/>
                          </a:lnTo>
                          <a:lnTo>
                            <a:pt x="3024225" y="112788"/>
                          </a:lnTo>
                          <a:lnTo>
                            <a:pt x="2977108" y="86558"/>
                          </a:lnTo>
                          <a:lnTo>
                            <a:pt x="2897852" y="64208"/>
                          </a:lnTo>
                          <a:lnTo>
                            <a:pt x="2804219" y="68962"/>
                          </a:lnTo>
                          <a:lnTo>
                            <a:pt x="2681781" y="64700"/>
                          </a:lnTo>
                          <a:lnTo>
                            <a:pt x="2521901" y="23388"/>
                          </a:lnTo>
                          <a:lnTo>
                            <a:pt x="2515123" y="61421"/>
                          </a:lnTo>
                          <a:lnTo>
                            <a:pt x="2497905" y="87651"/>
                          </a:lnTo>
                          <a:lnTo>
                            <a:pt x="2464234" y="106668"/>
                          </a:lnTo>
                          <a:lnTo>
                            <a:pt x="2416298" y="115957"/>
                          </a:lnTo>
                          <a:lnTo>
                            <a:pt x="2371258" y="110548"/>
                          </a:lnTo>
                          <a:lnTo>
                            <a:pt x="2289268" y="95356"/>
                          </a:lnTo>
                          <a:lnTo>
                            <a:pt x="2264397" y="101531"/>
                          </a:lnTo>
                          <a:lnTo>
                            <a:pt x="2199516" y="88635"/>
                          </a:lnTo>
                          <a:lnTo>
                            <a:pt x="2155515" y="71422"/>
                          </a:lnTo>
                          <a:lnTo>
                            <a:pt x="2071558" y="11202"/>
                          </a:lnTo>
                          <a:lnTo>
                            <a:pt x="2021544" y="15082"/>
                          </a:lnTo>
                          <a:lnTo>
                            <a:pt x="1977542" y="38416"/>
                          </a:lnTo>
                          <a:lnTo>
                            <a:pt x="1908288" y="97378"/>
                          </a:lnTo>
                          <a:lnTo>
                            <a:pt x="1875383" y="126395"/>
                          </a:lnTo>
                          <a:lnTo>
                            <a:pt x="1830453" y="148253"/>
                          </a:lnTo>
                          <a:lnTo>
                            <a:pt x="1778853" y="157433"/>
                          </a:lnTo>
                          <a:lnTo>
                            <a:pt x="1719164" y="140930"/>
                          </a:lnTo>
                          <a:lnTo>
                            <a:pt x="1691507" y="116613"/>
                          </a:lnTo>
                          <a:lnTo>
                            <a:pt x="1661061" y="116613"/>
                          </a:lnTo>
                          <a:lnTo>
                            <a:pt x="1603012" y="83717"/>
                          </a:lnTo>
                          <a:lnTo>
                            <a:pt x="1553272" y="67596"/>
                          </a:lnTo>
                          <a:lnTo>
                            <a:pt x="1500853" y="67596"/>
                          </a:lnTo>
                          <a:lnTo>
                            <a:pt x="1468166" y="73607"/>
                          </a:lnTo>
                          <a:lnTo>
                            <a:pt x="1432200" y="92296"/>
                          </a:lnTo>
                          <a:lnTo>
                            <a:pt x="1246356" y="233882"/>
                          </a:lnTo>
                          <a:lnTo>
                            <a:pt x="1190876" y="257325"/>
                          </a:lnTo>
                          <a:lnTo>
                            <a:pt x="1078933" y="257325"/>
                          </a:lnTo>
                          <a:lnTo>
                            <a:pt x="1018534" y="263446"/>
                          </a:lnTo>
                          <a:lnTo>
                            <a:pt x="972127" y="280932"/>
                          </a:lnTo>
                          <a:lnTo>
                            <a:pt x="942283" y="300277"/>
                          </a:lnTo>
                          <a:lnTo>
                            <a:pt x="776499" y="378638"/>
                          </a:lnTo>
                          <a:lnTo>
                            <a:pt x="707190" y="384977"/>
                          </a:lnTo>
                          <a:lnTo>
                            <a:pt x="660128" y="384977"/>
                          </a:lnTo>
                          <a:lnTo>
                            <a:pt x="632689" y="395414"/>
                          </a:lnTo>
                          <a:lnTo>
                            <a:pt x="506315" y="484705"/>
                          </a:lnTo>
                          <a:lnTo>
                            <a:pt x="409513" y="551427"/>
                          </a:lnTo>
                          <a:lnTo>
                            <a:pt x="257121" y="622685"/>
                          </a:lnTo>
                          <a:lnTo>
                            <a:pt x="192950" y="644106"/>
                          </a:lnTo>
                          <a:lnTo>
                            <a:pt x="90954" y="667111"/>
                          </a:lnTo>
                          <a:lnTo>
                            <a:pt x="26947" y="672794"/>
                          </a:lnTo>
                          <a:lnTo>
                            <a:pt x="0" y="654925"/>
                          </a:lnTo>
                          <a:lnTo>
                            <a:pt x="6013" y="645854"/>
                          </a:lnTo>
                          <a:lnTo>
                            <a:pt x="29790" y="661592"/>
                          </a:lnTo>
                          <a:lnTo>
                            <a:pt x="89588" y="656291"/>
                          </a:lnTo>
                          <a:lnTo>
                            <a:pt x="189998" y="633614"/>
                          </a:lnTo>
                          <a:lnTo>
                            <a:pt x="253349" y="612466"/>
                          </a:lnTo>
                          <a:lnTo>
                            <a:pt x="404484" y="541700"/>
                          </a:lnTo>
                          <a:lnTo>
                            <a:pt x="500029" y="475743"/>
                          </a:lnTo>
                          <a:lnTo>
                            <a:pt x="628152" y="385469"/>
                          </a:lnTo>
                          <a:lnTo>
                            <a:pt x="658106" y="374048"/>
                          </a:lnTo>
                          <a:lnTo>
                            <a:pt x="706699" y="374048"/>
                          </a:lnTo>
                          <a:lnTo>
                            <a:pt x="773548" y="367928"/>
                          </a:lnTo>
                          <a:lnTo>
                            <a:pt x="937309" y="290550"/>
                          </a:lnTo>
                          <a:lnTo>
                            <a:pt x="967700" y="270932"/>
                          </a:lnTo>
                          <a:lnTo>
                            <a:pt x="1016730" y="252626"/>
                          </a:lnTo>
                          <a:lnTo>
                            <a:pt x="1078660" y="246396"/>
                          </a:lnTo>
                          <a:lnTo>
                            <a:pt x="1188690" y="246396"/>
                          </a:lnTo>
                          <a:lnTo>
                            <a:pt x="1240836" y="224319"/>
                          </a:lnTo>
                          <a:lnTo>
                            <a:pt x="1426734" y="82842"/>
                          </a:lnTo>
                          <a:lnTo>
                            <a:pt x="1465379" y="63006"/>
                          </a:lnTo>
                          <a:lnTo>
                            <a:pt x="1500306" y="56667"/>
                          </a:lnTo>
                          <a:lnTo>
                            <a:pt x="1555841" y="56940"/>
                          </a:lnTo>
                          <a:lnTo>
                            <a:pt x="1607932" y="73935"/>
                          </a:lnTo>
                          <a:lnTo>
                            <a:pt x="1663958" y="105684"/>
                          </a:lnTo>
                          <a:lnTo>
                            <a:pt x="1695606" y="105684"/>
                          </a:lnTo>
                          <a:lnTo>
                            <a:pt x="1724522" y="131040"/>
                          </a:lnTo>
                          <a:lnTo>
                            <a:pt x="1779400" y="146231"/>
                          </a:lnTo>
                          <a:lnTo>
                            <a:pt x="1827774" y="137597"/>
                          </a:lnTo>
                          <a:lnTo>
                            <a:pt x="1869917" y="116887"/>
                          </a:lnTo>
                          <a:lnTo>
                            <a:pt x="1901073" y="89127"/>
                          </a:lnTo>
                          <a:lnTo>
                            <a:pt x="1971858" y="29017"/>
                          </a:lnTo>
                          <a:lnTo>
                            <a:pt x="2018428" y="4372"/>
                          </a:lnTo>
                          <a:lnTo>
                            <a:pt x="2074673" y="0"/>
                          </a:lnTo>
                          <a:lnTo>
                            <a:pt x="2161309" y="62132"/>
                          </a:lnTo>
                          <a:lnTo>
                            <a:pt x="2203014" y="78252"/>
                          </a:lnTo>
                          <a:lnTo>
                            <a:pt x="2264124" y="90383"/>
                          </a:lnTo>
                          <a:lnTo>
                            <a:pt x="2288940" y="84154"/>
                          </a:lnTo>
                          <a:lnTo>
                            <a:pt x="2372898" y="99783"/>
                          </a:lnTo>
                          <a:lnTo>
                            <a:pt x="2415915" y="104919"/>
                          </a:lnTo>
                          <a:lnTo>
                            <a:pt x="2460408" y="96285"/>
                          </a:lnTo>
                          <a:lnTo>
                            <a:pt x="2490253" y="79454"/>
                          </a:lnTo>
                          <a:lnTo>
                            <a:pt x="2504738" y="57323"/>
                          </a:lnTo>
                          <a:lnTo>
                            <a:pt x="2513210" y="9836"/>
                          </a:lnTo>
                          <a:lnTo>
                            <a:pt x="2683967" y="53935"/>
                          </a:lnTo>
                          <a:lnTo>
                            <a:pt x="2804110" y="58088"/>
                          </a:lnTo>
                          <a:lnTo>
                            <a:pt x="2899109" y="53225"/>
                          </a:lnTo>
                          <a:lnTo>
                            <a:pt x="2899929" y="53443"/>
                          </a:lnTo>
                          <a:lnTo>
                            <a:pt x="2981864" y="76667"/>
                          </a:lnTo>
                          <a:lnTo>
                            <a:pt x="3031331" y="104427"/>
                          </a:lnTo>
                          <a:lnTo>
                            <a:pt x="3056147" y="128471"/>
                          </a:lnTo>
                          <a:lnTo>
                            <a:pt x="3052649" y="151423"/>
                          </a:lnTo>
                          <a:lnTo>
                            <a:pt x="3085281" y="186068"/>
                          </a:lnTo>
                          <a:lnTo>
                            <a:pt x="3085663" y="186942"/>
                          </a:lnTo>
                          <a:lnTo>
                            <a:pt x="3170386" y="383775"/>
                          </a:lnTo>
                          <a:lnTo>
                            <a:pt x="3234284" y="479951"/>
                          </a:lnTo>
                          <a:lnTo>
                            <a:pt x="3273748" y="529623"/>
                          </a:lnTo>
                          <a:lnTo>
                            <a:pt x="3401762" y="644598"/>
                          </a:lnTo>
                          <a:lnTo>
                            <a:pt x="3504249" y="780282"/>
                          </a:lnTo>
                          <a:lnTo>
                            <a:pt x="3532290" y="827441"/>
                          </a:lnTo>
                          <a:lnTo>
                            <a:pt x="3560877" y="904873"/>
                          </a:lnTo>
                          <a:lnTo>
                            <a:pt x="3576072" y="1139630"/>
                          </a:lnTo>
                          <a:lnTo>
                            <a:pt x="3594055" y="1213074"/>
                          </a:lnTo>
                          <a:lnTo>
                            <a:pt x="3594055" y="1213893"/>
                          </a:lnTo>
                          <a:lnTo>
                            <a:pt x="3587059" y="1348103"/>
                          </a:lnTo>
                          <a:lnTo>
                            <a:pt x="3570278" y="1384496"/>
                          </a:lnTo>
                          <a:lnTo>
                            <a:pt x="3533110" y="1524771"/>
                          </a:lnTo>
                          <a:lnTo>
                            <a:pt x="3524364" y="1574062"/>
                          </a:lnTo>
                          <a:lnTo>
                            <a:pt x="3526332" y="1604881"/>
                          </a:lnTo>
                          <a:lnTo>
                            <a:pt x="3551202" y="1663407"/>
                          </a:lnTo>
                          <a:lnTo>
                            <a:pt x="3609032" y="1736795"/>
                          </a:lnTo>
                          <a:lnTo>
                            <a:pt x="3700150" y="1807015"/>
                          </a:lnTo>
                          <a:lnTo>
                            <a:pt x="3718844" y="1858491"/>
                          </a:lnTo>
                          <a:lnTo>
                            <a:pt x="3775472" y="1865431"/>
                          </a:lnTo>
                          <a:lnTo>
                            <a:pt x="3787770" y="1921442"/>
                          </a:lnTo>
                          <a:lnTo>
                            <a:pt x="3777111" y="1923792"/>
                          </a:lnTo>
                          <a:close/>
                        </a:path>
                      </a:pathLst>
                    </a:custGeom>
                    <a:solidFill>
                      <a:srgbClr val="6D6E71"/>
                    </a:solidFill>
                    <a:ln w="0" cap="flat">
                      <a:noFill/>
                      <a:prstDash val="solid"/>
                      <a:miter/>
                    </a:ln>
                  </p:spPr>
                  <p:txBody>
                    <a:bodyPr rtlCol="0" anchor="ctr"/>
                    <a:lstStyle/>
                    <a:p>
                      <a:endParaRPr lang="en-US" sz="3600"/>
                    </a:p>
                  </p:txBody>
                </p:sp>
                <p:grpSp>
                  <p:nvGrpSpPr>
                    <p:cNvPr id="247" name="Graphic 4">
                      <a:extLst>
                        <a:ext uri="{FF2B5EF4-FFF2-40B4-BE49-F238E27FC236}">
                          <a16:creationId xmlns:a16="http://schemas.microsoft.com/office/drawing/2014/main" id="{1CCF39CD-5540-EEFD-98B5-FC358185F252}"/>
                        </a:ext>
                      </a:extLst>
                    </p:cNvPr>
                    <p:cNvGrpSpPr/>
                    <p:nvPr/>
                  </p:nvGrpSpPr>
                  <p:grpSpPr>
                    <a:xfrm>
                      <a:off x="-1475" y="-84917"/>
                      <a:ext cx="10505149" cy="6943955"/>
                      <a:chOff x="-1475" y="-84917"/>
                      <a:chExt cx="10505149" cy="6943955"/>
                    </a:xfrm>
                    <a:solidFill>
                      <a:srgbClr val="6D6E71"/>
                    </a:solidFill>
                  </p:grpSpPr>
                  <p:grpSp>
                    <p:nvGrpSpPr>
                      <p:cNvPr id="248" name="Graphic 4">
                        <a:extLst>
                          <a:ext uri="{FF2B5EF4-FFF2-40B4-BE49-F238E27FC236}">
                            <a16:creationId xmlns:a16="http://schemas.microsoft.com/office/drawing/2014/main" id="{7125EF1E-CA51-9998-A2C9-36AC179D2DB0}"/>
                          </a:ext>
                        </a:extLst>
                      </p:cNvPr>
                      <p:cNvGrpSpPr/>
                      <p:nvPr/>
                    </p:nvGrpSpPr>
                    <p:grpSpPr>
                      <a:xfrm>
                        <a:off x="-1475" y="-84917"/>
                        <a:ext cx="10505149" cy="6275368"/>
                        <a:chOff x="-1475" y="-84917"/>
                        <a:chExt cx="10505149" cy="6275368"/>
                      </a:xfrm>
                      <a:solidFill>
                        <a:srgbClr val="6D6E71"/>
                      </a:solidFill>
                    </p:grpSpPr>
                    <p:sp>
                      <p:nvSpPr>
                        <p:cNvPr id="255" name="Freeform 28">
                          <a:extLst>
                            <a:ext uri="{FF2B5EF4-FFF2-40B4-BE49-F238E27FC236}">
                              <a16:creationId xmlns:a16="http://schemas.microsoft.com/office/drawing/2014/main" id="{63D366AB-4E41-59D0-338D-B5B1CDAF4BB3}"/>
                            </a:ext>
                          </a:extLst>
                        </p:cNvPr>
                        <p:cNvSpPr/>
                        <p:nvPr/>
                      </p:nvSpPr>
                      <p:spPr>
                        <a:xfrm>
                          <a:off x="2929772" y="-84917"/>
                          <a:ext cx="2766831" cy="4401688"/>
                        </a:xfrm>
                        <a:custGeom>
                          <a:avLst/>
                          <a:gdLst>
                            <a:gd name="connsiteX0" fmla="*/ 2744421 w 2766831"/>
                            <a:gd name="connsiteY0" fmla="*/ 4401689 h 4401688"/>
                            <a:gd name="connsiteX1" fmla="*/ 2724525 w 2766831"/>
                            <a:gd name="connsiteY1" fmla="*/ 4263272 h 4401688"/>
                            <a:gd name="connsiteX2" fmla="*/ 2635976 w 2766831"/>
                            <a:gd name="connsiteY2" fmla="*/ 4023050 h 4401688"/>
                            <a:gd name="connsiteX3" fmla="*/ 2635921 w 2766831"/>
                            <a:gd name="connsiteY3" fmla="*/ 4022231 h 4401688"/>
                            <a:gd name="connsiteX4" fmla="*/ 2612691 w 2766831"/>
                            <a:gd name="connsiteY4" fmla="*/ 3707364 h 4401688"/>
                            <a:gd name="connsiteX5" fmla="*/ 2613019 w 2766831"/>
                            <a:gd name="connsiteY5" fmla="*/ 3706326 h 4401688"/>
                            <a:gd name="connsiteX6" fmla="*/ 2680305 w 2766831"/>
                            <a:gd name="connsiteY6" fmla="*/ 3505613 h 4401688"/>
                            <a:gd name="connsiteX7" fmla="*/ 2693861 w 2766831"/>
                            <a:gd name="connsiteY7" fmla="*/ 3427525 h 4401688"/>
                            <a:gd name="connsiteX8" fmla="*/ 2693861 w 2766831"/>
                            <a:gd name="connsiteY8" fmla="*/ 3354464 h 4401688"/>
                            <a:gd name="connsiteX9" fmla="*/ 2694134 w 2766831"/>
                            <a:gd name="connsiteY9" fmla="*/ 3353589 h 4401688"/>
                            <a:gd name="connsiteX10" fmla="*/ 2751855 w 2766831"/>
                            <a:gd name="connsiteY10" fmla="*/ 3182549 h 4401688"/>
                            <a:gd name="connsiteX11" fmla="*/ 2217609 w 2766831"/>
                            <a:gd name="connsiteY11" fmla="*/ 3159653 h 4401688"/>
                            <a:gd name="connsiteX12" fmla="*/ 2166392 w 2766831"/>
                            <a:gd name="connsiteY12" fmla="*/ 3133423 h 4401688"/>
                            <a:gd name="connsiteX13" fmla="*/ 2108562 w 2766831"/>
                            <a:gd name="connsiteY13" fmla="*/ 3092548 h 4401688"/>
                            <a:gd name="connsiteX14" fmla="*/ 2037504 w 2766831"/>
                            <a:gd name="connsiteY14" fmla="*/ 3011236 h 4401688"/>
                            <a:gd name="connsiteX15" fmla="*/ 2014383 w 2766831"/>
                            <a:gd name="connsiteY15" fmla="*/ 3011236 h 4401688"/>
                            <a:gd name="connsiteX16" fmla="*/ 1962073 w 2766831"/>
                            <a:gd name="connsiteY16" fmla="*/ 3024952 h 4401688"/>
                            <a:gd name="connsiteX17" fmla="*/ 1860461 w 2766831"/>
                            <a:gd name="connsiteY17" fmla="*/ 3024952 h 4401688"/>
                            <a:gd name="connsiteX18" fmla="*/ 1784429 w 2766831"/>
                            <a:gd name="connsiteY18" fmla="*/ 3073204 h 4401688"/>
                            <a:gd name="connsiteX19" fmla="*/ 1763603 w 2766831"/>
                            <a:gd name="connsiteY19" fmla="*/ 3095062 h 4401688"/>
                            <a:gd name="connsiteX20" fmla="*/ 1695387 w 2766831"/>
                            <a:gd name="connsiteY20" fmla="*/ 3107193 h 4401688"/>
                            <a:gd name="connsiteX21" fmla="*/ 1645264 w 2766831"/>
                            <a:gd name="connsiteY21" fmla="*/ 3093587 h 4401688"/>
                            <a:gd name="connsiteX22" fmla="*/ 1624220 w 2766831"/>
                            <a:gd name="connsiteY22" fmla="*/ 3080308 h 4401688"/>
                            <a:gd name="connsiteX23" fmla="*/ 1590550 w 2766831"/>
                            <a:gd name="connsiteY23" fmla="*/ 3026919 h 4401688"/>
                            <a:gd name="connsiteX24" fmla="*/ 1563767 w 2766831"/>
                            <a:gd name="connsiteY24" fmla="*/ 2965880 h 4401688"/>
                            <a:gd name="connsiteX25" fmla="*/ 1563767 w 2766831"/>
                            <a:gd name="connsiteY25" fmla="*/ 2891890 h 4401688"/>
                            <a:gd name="connsiteX26" fmla="*/ 1533977 w 2766831"/>
                            <a:gd name="connsiteY26" fmla="*/ 2855387 h 4401688"/>
                            <a:gd name="connsiteX27" fmla="*/ 1434659 w 2766831"/>
                            <a:gd name="connsiteY27" fmla="*/ 2855387 h 4401688"/>
                            <a:gd name="connsiteX28" fmla="*/ 1408314 w 2766831"/>
                            <a:gd name="connsiteY28" fmla="*/ 2816425 h 4401688"/>
                            <a:gd name="connsiteX29" fmla="*/ 1395906 w 2766831"/>
                            <a:gd name="connsiteY29" fmla="*/ 2769976 h 4401688"/>
                            <a:gd name="connsiteX30" fmla="*/ 1377431 w 2766831"/>
                            <a:gd name="connsiteY30" fmla="*/ 2756151 h 4401688"/>
                            <a:gd name="connsiteX31" fmla="*/ 1323044 w 2766831"/>
                            <a:gd name="connsiteY31" fmla="*/ 2746697 h 4401688"/>
                            <a:gd name="connsiteX32" fmla="*/ 1278988 w 2766831"/>
                            <a:gd name="connsiteY32" fmla="*/ 2722490 h 4401688"/>
                            <a:gd name="connsiteX33" fmla="*/ 1256195 w 2766831"/>
                            <a:gd name="connsiteY33" fmla="*/ 2689374 h 4401688"/>
                            <a:gd name="connsiteX34" fmla="*/ 1120747 w 2766831"/>
                            <a:gd name="connsiteY34" fmla="*/ 2652653 h 4401688"/>
                            <a:gd name="connsiteX35" fmla="*/ 1063682 w 2766831"/>
                            <a:gd name="connsiteY35" fmla="*/ 2590302 h 4401688"/>
                            <a:gd name="connsiteX36" fmla="*/ 964639 w 2766831"/>
                            <a:gd name="connsiteY36" fmla="*/ 2553471 h 4401688"/>
                            <a:gd name="connsiteX37" fmla="*/ 911455 w 2766831"/>
                            <a:gd name="connsiteY37" fmla="*/ 2493853 h 4401688"/>
                            <a:gd name="connsiteX38" fmla="*/ 801588 w 2766831"/>
                            <a:gd name="connsiteY38" fmla="*/ 2410191 h 4401688"/>
                            <a:gd name="connsiteX39" fmla="*/ 721019 w 2766831"/>
                            <a:gd name="connsiteY39" fmla="*/ 2366584 h 4401688"/>
                            <a:gd name="connsiteX40" fmla="*/ 657832 w 2766831"/>
                            <a:gd name="connsiteY40" fmla="*/ 2312922 h 4401688"/>
                            <a:gd name="connsiteX41" fmla="*/ 573711 w 2766831"/>
                            <a:gd name="connsiteY41" fmla="*/ 2239479 h 4401688"/>
                            <a:gd name="connsiteX42" fmla="*/ 573219 w 2766831"/>
                            <a:gd name="connsiteY42" fmla="*/ 2238440 h 4401688"/>
                            <a:gd name="connsiteX43" fmla="*/ 493962 w 2766831"/>
                            <a:gd name="connsiteY43" fmla="*/ 2071389 h 4401688"/>
                            <a:gd name="connsiteX44" fmla="*/ 418422 w 2766831"/>
                            <a:gd name="connsiteY44" fmla="*/ 1832316 h 4401688"/>
                            <a:gd name="connsiteX45" fmla="*/ 360373 w 2766831"/>
                            <a:gd name="connsiteY45" fmla="*/ 1761823 h 4401688"/>
                            <a:gd name="connsiteX46" fmla="*/ 314513 w 2766831"/>
                            <a:gd name="connsiteY46" fmla="*/ 1720292 h 4401688"/>
                            <a:gd name="connsiteX47" fmla="*/ 253349 w 2766831"/>
                            <a:gd name="connsiteY47" fmla="*/ 1584990 h 4401688"/>
                            <a:gd name="connsiteX48" fmla="*/ 268107 w 2766831"/>
                            <a:gd name="connsiteY48" fmla="*/ 1504826 h 4401688"/>
                            <a:gd name="connsiteX49" fmla="*/ 210496 w 2766831"/>
                            <a:gd name="connsiteY49" fmla="*/ 1359032 h 4401688"/>
                            <a:gd name="connsiteX50" fmla="*/ 197760 w 2766831"/>
                            <a:gd name="connsiteY50" fmla="*/ 1294769 h 4401688"/>
                            <a:gd name="connsiteX51" fmla="*/ 197760 w 2766831"/>
                            <a:gd name="connsiteY51" fmla="*/ 1100449 h 4401688"/>
                            <a:gd name="connsiteX52" fmla="*/ 165018 w 2766831"/>
                            <a:gd name="connsiteY52" fmla="*/ 912524 h 4401688"/>
                            <a:gd name="connsiteX53" fmla="*/ 181799 w 2766831"/>
                            <a:gd name="connsiteY53" fmla="*/ 821211 h 4401688"/>
                            <a:gd name="connsiteX54" fmla="*/ 162559 w 2766831"/>
                            <a:gd name="connsiteY54" fmla="*/ 753396 h 4401688"/>
                            <a:gd name="connsiteX55" fmla="*/ 86855 w 2766831"/>
                            <a:gd name="connsiteY55" fmla="*/ 684051 h 4401688"/>
                            <a:gd name="connsiteX56" fmla="*/ 66084 w 2766831"/>
                            <a:gd name="connsiteY56" fmla="*/ 626018 h 4401688"/>
                            <a:gd name="connsiteX57" fmla="*/ 67123 w 2766831"/>
                            <a:gd name="connsiteY57" fmla="*/ 560771 h 4401688"/>
                            <a:gd name="connsiteX58" fmla="*/ 74502 w 2766831"/>
                            <a:gd name="connsiteY58" fmla="*/ 222680 h 4401688"/>
                            <a:gd name="connsiteX59" fmla="*/ 0 w 2766831"/>
                            <a:gd name="connsiteY59" fmla="*/ 3497 h 4401688"/>
                            <a:gd name="connsiteX60" fmla="*/ 10386 w 2766831"/>
                            <a:gd name="connsiteY60" fmla="*/ 0 h 4401688"/>
                            <a:gd name="connsiteX61" fmla="*/ 85434 w 2766831"/>
                            <a:gd name="connsiteY61" fmla="*/ 220986 h 4401688"/>
                            <a:gd name="connsiteX62" fmla="*/ 78055 w 2766831"/>
                            <a:gd name="connsiteY62" fmla="*/ 560990 h 4401688"/>
                            <a:gd name="connsiteX63" fmla="*/ 77016 w 2766831"/>
                            <a:gd name="connsiteY63" fmla="*/ 624215 h 4401688"/>
                            <a:gd name="connsiteX64" fmla="*/ 96256 w 2766831"/>
                            <a:gd name="connsiteY64" fmla="*/ 677767 h 4401688"/>
                            <a:gd name="connsiteX65" fmla="*/ 172234 w 2766831"/>
                            <a:gd name="connsiteY65" fmla="*/ 747440 h 4401688"/>
                            <a:gd name="connsiteX66" fmla="*/ 193004 w 2766831"/>
                            <a:gd name="connsiteY66" fmla="*/ 820665 h 4401688"/>
                            <a:gd name="connsiteX67" fmla="*/ 176114 w 2766831"/>
                            <a:gd name="connsiteY67" fmla="*/ 912579 h 4401688"/>
                            <a:gd name="connsiteX68" fmla="*/ 208692 w 2766831"/>
                            <a:gd name="connsiteY68" fmla="*/ 1099958 h 4401688"/>
                            <a:gd name="connsiteX69" fmla="*/ 208692 w 2766831"/>
                            <a:gd name="connsiteY69" fmla="*/ 1294222 h 4401688"/>
                            <a:gd name="connsiteX70" fmla="*/ 221100 w 2766831"/>
                            <a:gd name="connsiteY70" fmla="*/ 1356409 h 4401688"/>
                            <a:gd name="connsiteX71" fmla="*/ 279422 w 2766831"/>
                            <a:gd name="connsiteY71" fmla="*/ 1503733 h 4401688"/>
                            <a:gd name="connsiteX72" fmla="*/ 264718 w 2766831"/>
                            <a:gd name="connsiteY72" fmla="*/ 1583624 h 4401688"/>
                            <a:gd name="connsiteX73" fmla="*/ 323587 w 2766831"/>
                            <a:gd name="connsiteY73" fmla="*/ 1713680 h 4401688"/>
                            <a:gd name="connsiteX74" fmla="*/ 368572 w 2766831"/>
                            <a:gd name="connsiteY74" fmla="*/ 1754555 h 4401688"/>
                            <a:gd name="connsiteX75" fmla="*/ 428206 w 2766831"/>
                            <a:gd name="connsiteY75" fmla="*/ 1827015 h 4401688"/>
                            <a:gd name="connsiteX76" fmla="*/ 428534 w 2766831"/>
                            <a:gd name="connsiteY76" fmla="*/ 1827999 h 4401688"/>
                            <a:gd name="connsiteX77" fmla="*/ 504238 w 2766831"/>
                            <a:gd name="connsiteY77" fmla="*/ 2067728 h 4401688"/>
                            <a:gd name="connsiteX78" fmla="*/ 582621 w 2766831"/>
                            <a:gd name="connsiteY78" fmla="*/ 2232703 h 4401688"/>
                            <a:gd name="connsiteX79" fmla="*/ 664938 w 2766831"/>
                            <a:gd name="connsiteY79" fmla="*/ 2304616 h 4401688"/>
                            <a:gd name="connsiteX80" fmla="*/ 727633 w 2766831"/>
                            <a:gd name="connsiteY80" fmla="*/ 2357895 h 4401688"/>
                            <a:gd name="connsiteX81" fmla="*/ 807874 w 2766831"/>
                            <a:gd name="connsiteY81" fmla="*/ 2401284 h 4401688"/>
                            <a:gd name="connsiteX82" fmla="*/ 919271 w 2766831"/>
                            <a:gd name="connsiteY82" fmla="*/ 2486203 h 4401688"/>
                            <a:gd name="connsiteX83" fmla="*/ 971034 w 2766831"/>
                            <a:gd name="connsiteY83" fmla="*/ 2544182 h 4401688"/>
                            <a:gd name="connsiteX84" fmla="*/ 1069968 w 2766831"/>
                            <a:gd name="connsiteY84" fmla="*/ 2581013 h 4401688"/>
                            <a:gd name="connsiteX85" fmla="*/ 1126651 w 2766831"/>
                            <a:gd name="connsiteY85" fmla="*/ 2642926 h 4401688"/>
                            <a:gd name="connsiteX86" fmla="*/ 1262918 w 2766831"/>
                            <a:gd name="connsiteY86" fmla="*/ 2679866 h 4401688"/>
                            <a:gd name="connsiteX87" fmla="*/ 1286531 w 2766831"/>
                            <a:gd name="connsiteY87" fmla="*/ 2714183 h 4401688"/>
                            <a:gd name="connsiteX88" fmla="*/ 1326706 w 2766831"/>
                            <a:gd name="connsiteY88" fmla="*/ 2736260 h 4401688"/>
                            <a:gd name="connsiteX89" fmla="*/ 1381858 w 2766831"/>
                            <a:gd name="connsiteY89" fmla="*/ 2745823 h 4401688"/>
                            <a:gd name="connsiteX90" fmla="*/ 1405471 w 2766831"/>
                            <a:gd name="connsiteY90" fmla="*/ 2763528 h 4401688"/>
                            <a:gd name="connsiteX91" fmla="*/ 1418371 w 2766831"/>
                            <a:gd name="connsiteY91" fmla="*/ 2811835 h 4401688"/>
                            <a:gd name="connsiteX92" fmla="*/ 1440454 w 2766831"/>
                            <a:gd name="connsiteY92" fmla="*/ 2844458 h 4401688"/>
                            <a:gd name="connsiteX93" fmla="*/ 1539170 w 2766831"/>
                            <a:gd name="connsiteY93" fmla="*/ 2844458 h 4401688"/>
                            <a:gd name="connsiteX94" fmla="*/ 1574698 w 2766831"/>
                            <a:gd name="connsiteY94" fmla="*/ 2888011 h 4401688"/>
                            <a:gd name="connsiteX95" fmla="*/ 1574698 w 2766831"/>
                            <a:gd name="connsiteY95" fmla="*/ 2963585 h 4401688"/>
                            <a:gd name="connsiteX96" fmla="*/ 1600388 w 2766831"/>
                            <a:gd name="connsiteY96" fmla="*/ 3022165 h 4401688"/>
                            <a:gd name="connsiteX97" fmla="*/ 1632146 w 2766831"/>
                            <a:gd name="connsiteY97" fmla="*/ 3072384 h 4401688"/>
                            <a:gd name="connsiteX98" fmla="*/ 1650402 w 2766831"/>
                            <a:gd name="connsiteY98" fmla="*/ 3083914 h 4401688"/>
                            <a:gd name="connsiteX99" fmla="*/ 1695825 w 2766831"/>
                            <a:gd name="connsiteY99" fmla="*/ 3095991 h 4401688"/>
                            <a:gd name="connsiteX100" fmla="*/ 1758192 w 2766831"/>
                            <a:gd name="connsiteY100" fmla="*/ 3084953 h 4401688"/>
                            <a:gd name="connsiteX101" fmla="*/ 1777979 w 2766831"/>
                            <a:gd name="connsiteY101" fmla="*/ 3064351 h 4401688"/>
                            <a:gd name="connsiteX102" fmla="*/ 1857236 w 2766831"/>
                            <a:gd name="connsiteY102" fmla="*/ 3014023 h 4401688"/>
                            <a:gd name="connsiteX103" fmla="*/ 1961363 w 2766831"/>
                            <a:gd name="connsiteY103" fmla="*/ 3014023 h 4401688"/>
                            <a:gd name="connsiteX104" fmla="*/ 2013672 w 2766831"/>
                            <a:gd name="connsiteY104" fmla="*/ 3000307 h 4401688"/>
                            <a:gd name="connsiteX105" fmla="*/ 2042478 w 2766831"/>
                            <a:gd name="connsiteY105" fmla="*/ 3000307 h 4401688"/>
                            <a:gd name="connsiteX106" fmla="*/ 2116378 w 2766831"/>
                            <a:gd name="connsiteY106" fmla="*/ 3084843 h 4401688"/>
                            <a:gd name="connsiteX107" fmla="*/ 2172350 w 2766831"/>
                            <a:gd name="connsiteY107" fmla="*/ 3124297 h 4401688"/>
                            <a:gd name="connsiteX108" fmla="*/ 2220451 w 2766831"/>
                            <a:gd name="connsiteY108" fmla="*/ 3148833 h 4401688"/>
                            <a:gd name="connsiteX109" fmla="*/ 2766831 w 2766831"/>
                            <a:gd name="connsiteY109" fmla="*/ 3172276 h 4401688"/>
                            <a:gd name="connsiteX110" fmla="*/ 2704793 w 2766831"/>
                            <a:gd name="connsiteY110" fmla="*/ 3356267 h 4401688"/>
                            <a:gd name="connsiteX111" fmla="*/ 2704683 w 2766831"/>
                            <a:gd name="connsiteY111" fmla="*/ 3428946 h 4401688"/>
                            <a:gd name="connsiteX112" fmla="*/ 2690800 w 2766831"/>
                            <a:gd name="connsiteY112" fmla="*/ 3508728 h 4401688"/>
                            <a:gd name="connsiteX113" fmla="*/ 2623732 w 2766831"/>
                            <a:gd name="connsiteY113" fmla="*/ 3708785 h 4401688"/>
                            <a:gd name="connsiteX114" fmla="*/ 2646798 w 2766831"/>
                            <a:gd name="connsiteY114" fmla="*/ 4020701 h 4401688"/>
                            <a:gd name="connsiteX115" fmla="*/ 2735184 w 2766831"/>
                            <a:gd name="connsiteY115" fmla="*/ 4260594 h 4401688"/>
                            <a:gd name="connsiteX116" fmla="*/ 2735239 w 2766831"/>
                            <a:gd name="connsiteY116" fmla="*/ 4261141 h 4401688"/>
                            <a:gd name="connsiteX117" fmla="*/ 2755298 w 2766831"/>
                            <a:gd name="connsiteY117" fmla="*/ 4400104 h 4401688"/>
                            <a:gd name="connsiteX118" fmla="*/ 2744421 w 2766831"/>
                            <a:gd name="connsiteY118" fmla="*/ 4401689 h 4401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2766831" h="4401688">
                              <a:moveTo>
                                <a:pt x="2744421" y="4401689"/>
                              </a:moveTo>
                              <a:lnTo>
                                <a:pt x="2724525" y="4263272"/>
                              </a:lnTo>
                              <a:lnTo>
                                <a:pt x="2635976" y="4023050"/>
                              </a:lnTo>
                              <a:lnTo>
                                <a:pt x="2635921" y="4022231"/>
                              </a:lnTo>
                              <a:lnTo>
                                <a:pt x="2612691" y="3707364"/>
                              </a:lnTo>
                              <a:lnTo>
                                <a:pt x="2613019" y="3706326"/>
                              </a:lnTo>
                              <a:lnTo>
                                <a:pt x="2680305" y="3505613"/>
                              </a:lnTo>
                              <a:lnTo>
                                <a:pt x="2693861" y="3427525"/>
                              </a:lnTo>
                              <a:lnTo>
                                <a:pt x="2693861" y="3354464"/>
                              </a:lnTo>
                              <a:lnTo>
                                <a:pt x="2694134" y="3353589"/>
                              </a:lnTo>
                              <a:lnTo>
                                <a:pt x="2751855" y="3182549"/>
                              </a:lnTo>
                              <a:lnTo>
                                <a:pt x="2217609" y="3159653"/>
                              </a:lnTo>
                              <a:lnTo>
                                <a:pt x="2166392" y="3133423"/>
                              </a:lnTo>
                              <a:lnTo>
                                <a:pt x="2108562" y="3092548"/>
                              </a:lnTo>
                              <a:lnTo>
                                <a:pt x="2037504" y="3011236"/>
                              </a:lnTo>
                              <a:lnTo>
                                <a:pt x="2014383" y="3011236"/>
                              </a:lnTo>
                              <a:lnTo>
                                <a:pt x="1962073" y="3024952"/>
                              </a:lnTo>
                              <a:lnTo>
                                <a:pt x="1860461" y="3024952"/>
                              </a:lnTo>
                              <a:lnTo>
                                <a:pt x="1784429" y="3073204"/>
                              </a:lnTo>
                              <a:lnTo>
                                <a:pt x="1763603" y="3095062"/>
                              </a:lnTo>
                              <a:lnTo>
                                <a:pt x="1695387" y="3107193"/>
                              </a:lnTo>
                              <a:lnTo>
                                <a:pt x="1645264" y="3093587"/>
                              </a:lnTo>
                              <a:lnTo>
                                <a:pt x="1624220" y="3080308"/>
                              </a:lnTo>
                              <a:lnTo>
                                <a:pt x="1590550" y="3026919"/>
                              </a:lnTo>
                              <a:lnTo>
                                <a:pt x="1563767" y="2965880"/>
                              </a:lnTo>
                              <a:lnTo>
                                <a:pt x="1563767" y="2891890"/>
                              </a:lnTo>
                              <a:lnTo>
                                <a:pt x="1533977" y="2855387"/>
                              </a:lnTo>
                              <a:lnTo>
                                <a:pt x="1434659" y="2855387"/>
                              </a:lnTo>
                              <a:lnTo>
                                <a:pt x="1408314" y="2816425"/>
                              </a:lnTo>
                              <a:lnTo>
                                <a:pt x="1395906" y="2769976"/>
                              </a:lnTo>
                              <a:lnTo>
                                <a:pt x="1377431" y="2756151"/>
                              </a:lnTo>
                              <a:lnTo>
                                <a:pt x="1323044" y="2746697"/>
                              </a:lnTo>
                              <a:lnTo>
                                <a:pt x="1278988" y="2722490"/>
                              </a:lnTo>
                              <a:lnTo>
                                <a:pt x="1256195" y="2689374"/>
                              </a:lnTo>
                              <a:lnTo>
                                <a:pt x="1120747" y="2652653"/>
                              </a:lnTo>
                              <a:lnTo>
                                <a:pt x="1063682" y="2590302"/>
                              </a:lnTo>
                              <a:lnTo>
                                <a:pt x="964639" y="2553471"/>
                              </a:lnTo>
                              <a:lnTo>
                                <a:pt x="911455" y="2493853"/>
                              </a:lnTo>
                              <a:lnTo>
                                <a:pt x="801588" y="2410191"/>
                              </a:lnTo>
                              <a:lnTo>
                                <a:pt x="721019" y="2366584"/>
                              </a:lnTo>
                              <a:lnTo>
                                <a:pt x="657832" y="2312922"/>
                              </a:lnTo>
                              <a:lnTo>
                                <a:pt x="573711" y="2239479"/>
                              </a:lnTo>
                              <a:lnTo>
                                <a:pt x="573219" y="2238440"/>
                              </a:lnTo>
                              <a:lnTo>
                                <a:pt x="493962" y="2071389"/>
                              </a:lnTo>
                              <a:lnTo>
                                <a:pt x="418422" y="1832316"/>
                              </a:lnTo>
                              <a:lnTo>
                                <a:pt x="360373" y="1761823"/>
                              </a:lnTo>
                              <a:lnTo>
                                <a:pt x="314513" y="1720292"/>
                              </a:lnTo>
                              <a:lnTo>
                                <a:pt x="253349" y="1584990"/>
                              </a:lnTo>
                              <a:lnTo>
                                <a:pt x="268107" y="1504826"/>
                              </a:lnTo>
                              <a:lnTo>
                                <a:pt x="210496" y="1359032"/>
                              </a:lnTo>
                              <a:lnTo>
                                <a:pt x="197760" y="1294769"/>
                              </a:lnTo>
                              <a:lnTo>
                                <a:pt x="197760" y="1100449"/>
                              </a:lnTo>
                              <a:lnTo>
                                <a:pt x="165018" y="912524"/>
                              </a:lnTo>
                              <a:lnTo>
                                <a:pt x="181799" y="821211"/>
                              </a:lnTo>
                              <a:lnTo>
                                <a:pt x="162559" y="753396"/>
                              </a:lnTo>
                              <a:lnTo>
                                <a:pt x="86855" y="684051"/>
                              </a:lnTo>
                              <a:lnTo>
                                <a:pt x="66084" y="626018"/>
                              </a:lnTo>
                              <a:lnTo>
                                <a:pt x="67123" y="560771"/>
                              </a:lnTo>
                              <a:lnTo>
                                <a:pt x="74502" y="222680"/>
                              </a:lnTo>
                              <a:lnTo>
                                <a:pt x="0" y="3497"/>
                              </a:lnTo>
                              <a:lnTo>
                                <a:pt x="10386" y="0"/>
                              </a:lnTo>
                              <a:lnTo>
                                <a:pt x="85434" y="220986"/>
                              </a:lnTo>
                              <a:lnTo>
                                <a:pt x="78055" y="560990"/>
                              </a:lnTo>
                              <a:lnTo>
                                <a:pt x="77016" y="624215"/>
                              </a:lnTo>
                              <a:lnTo>
                                <a:pt x="96256" y="677767"/>
                              </a:lnTo>
                              <a:lnTo>
                                <a:pt x="172234" y="747440"/>
                              </a:lnTo>
                              <a:lnTo>
                                <a:pt x="193004" y="820665"/>
                              </a:lnTo>
                              <a:lnTo>
                                <a:pt x="176114" y="912579"/>
                              </a:lnTo>
                              <a:lnTo>
                                <a:pt x="208692" y="1099958"/>
                              </a:lnTo>
                              <a:lnTo>
                                <a:pt x="208692" y="1294222"/>
                              </a:lnTo>
                              <a:lnTo>
                                <a:pt x="221100" y="1356409"/>
                              </a:lnTo>
                              <a:lnTo>
                                <a:pt x="279422" y="1503733"/>
                              </a:lnTo>
                              <a:lnTo>
                                <a:pt x="264718" y="1583624"/>
                              </a:lnTo>
                              <a:lnTo>
                                <a:pt x="323587" y="1713680"/>
                              </a:lnTo>
                              <a:lnTo>
                                <a:pt x="368572" y="1754555"/>
                              </a:lnTo>
                              <a:lnTo>
                                <a:pt x="428206" y="1827015"/>
                              </a:lnTo>
                              <a:lnTo>
                                <a:pt x="428534" y="1827999"/>
                              </a:lnTo>
                              <a:lnTo>
                                <a:pt x="504238" y="2067728"/>
                              </a:lnTo>
                              <a:lnTo>
                                <a:pt x="582621" y="2232703"/>
                              </a:lnTo>
                              <a:lnTo>
                                <a:pt x="664938" y="2304616"/>
                              </a:lnTo>
                              <a:lnTo>
                                <a:pt x="727633" y="2357895"/>
                              </a:lnTo>
                              <a:lnTo>
                                <a:pt x="807874" y="2401284"/>
                              </a:lnTo>
                              <a:lnTo>
                                <a:pt x="919271" y="2486203"/>
                              </a:lnTo>
                              <a:lnTo>
                                <a:pt x="971034" y="2544182"/>
                              </a:lnTo>
                              <a:lnTo>
                                <a:pt x="1069968" y="2581013"/>
                              </a:lnTo>
                              <a:lnTo>
                                <a:pt x="1126651" y="2642926"/>
                              </a:lnTo>
                              <a:lnTo>
                                <a:pt x="1262918" y="2679866"/>
                              </a:lnTo>
                              <a:lnTo>
                                <a:pt x="1286531" y="2714183"/>
                              </a:lnTo>
                              <a:lnTo>
                                <a:pt x="1326706" y="2736260"/>
                              </a:lnTo>
                              <a:lnTo>
                                <a:pt x="1381858" y="2745823"/>
                              </a:lnTo>
                              <a:lnTo>
                                <a:pt x="1405471" y="2763528"/>
                              </a:lnTo>
                              <a:lnTo>
                                <a:pt x="1418371" y="2811835"/>
                              </a:lnTo>
                              <a:lnTo>
                                <a:pt x="1440454" y="2844458"/>
                              </a:lnTo>
                              <a:lnTo>
                                <a:pt x="1539170" y="2844458"/>
                              </a:lnTo>
                              <a:lnTo>
                                <a:pt x="1574698" y="2888011"/>
                              </a:lnTo>
                              <a:lnTo>
                                <a:pt x="1574698" y="2963585"/>
                              </a:lnTo>
                              <a:lnTo>
                                <a:pt x="1600388" y="3022165"/>
                              </a:lnTo>
                              <a:lnTo>
                                <a:pt x="1632146" y="3072384"/>
                              </a:lnTo>
                              <a:lnTo>
                                <a:pt x="1650402" y="3083914"/>
                              </a:lnTo>
                              <a:lnTo>
                                <a:pt x="1695825" y="3095991"/>
                              </a:lnTo>
                              <a:lnTo>
                                <a:pt x="1758192" y="3084953"/>
                              </a:lnTo>
                              <a:lnTo>
                                <a:pt x="1777979" y="3064351"/>
                              </a:lnTo>
                              <a:lnTo>
                                <a:pt x="1857236" y="3014023"/>
                              </a:lnTo>
                              <a:lnTo>
                                <a:pt x="1961363" y="3014023"/>
                              </a:lnTo>
                              <a:lnTo>
                                <a:pt x="2013672" y="3000307"/>
                              </a:lnTo>
                              <a:lnTo>
                                <a:pt x="2042478" y="3000307"/>
                              </a:lnTo>
                              <a:lnTo>
                                <a:pt x="2116378" y="3084843"/>
                              </a:lnTo>
                              <a:lnTo>
                                <a:pt x="2172350" y="3124297"/>
                              </a:lnTo>
                              <a:lnTo>
                                <a:pt x="2220451" y="3148833"/>
                              </a:lnTo>
                              <a:lnTo>
                                <a:pt x="2766831" y="3172276"/>
                              </a:lnTo>
                              <a:lnTo>
                                <a:pt x="2704793" y="3356267"/>
                              </a:lnTo>
                              <a:lnTo>
                                <a:pt x="2704683" y="3428946"/>
                              </a:lnTo>
                              <a:lnTo>
                                <a:pt x="2690800" y="3508728"/>
                              </a:lnTo>
                              <a:lnTo>
                                <a:pt x="2623732" y="3708785"/>
                              </a:lnTo>
                              <a:lnTo>
                                <a:pt x="2646798" y="4020701"/>
                              </a:lnTo>
                              <a:lnTo>
                                <a:pt x="2735184" y="4260594"/>
                              </a:lnTo>
                              <a:lnTo>
                                <a:pt x="2735239" y="4261141"/>
                              </a:lnTo>
                              <a:lnTo>
                                <a:pt x="2755298" y="4400104"/>
                              </a:lnTo>
                              <a:lnTo>
                                <a:pt x="2744421" y="4401689"/>
                              </a:lnTo>
                              <a:close/>
                            </a:path>
                          </a:pathLst>
                        </a:custGeom>
                        <a:solidFill>
                          <a:srgbClr val="6D6E71"/>
                        </a:solidFill>
                        <a:ln w="0" cap="flat">
                          <a:noFill/>
                          <a:prstDash val="solid"/>
                          <a:miter/>
                        </a:ln>
                      </p:spPr>
                      <p:txBody>
                        <a:bodyPr rtlCol="0" anchor="ctr"/>
                        <a:lstStyle/>
                        <a:p>
                          <a:endParaRPr lang="en-US" sz="3600"/>
                        </a:p>
                      </p:txBody>
                    </p:sp>
                    <p:sp>
                      <p:nvSpPr>
                        <p:cNvPr id="256" name="Freeform 29">
                          <a:extLst>
                            <a:ext uri="{FF2B5EF4-FFF2-40B4-BE49-F238E27FC236}">
                              <a16:creationId xmlns:a16="http://schemas.microsoft.com/office/drawing/2014/main" id="{4B7D6047-9EF3-F77C-F944-13591B9F849F}"/>
                            </a:ext>
                          </a:extLst>
                        </p:cNvPr>
                        <p:cNvSpPr/>
                        <p:nvPr/>
                      </p:nvSpPr>
                      <p:spPr>
                        <a:xfrm>
                          <a:off x="-491" y="5742305"/>
                          <a:ext cx="363269" cy="382463"/>
                        </a:xfrm>
                        <a:custGeom>
                          <a:avLst/>
                          <a:gdLst>
                            <a:gd name="connsiteX0" fmla="*/ 353103 w 363269"/>
                            <a:gd name="connsiteY0" fmla="*/ 382463 h 382463"/>
                            <a:gd name="connsiteX1" fmla="*/ 319487 w 363269"/>
                            <a:gd name="connsiteY1" fmla="*/ 297818 h 382463"/>
                            <a:gd name="connsiteX2" fmla="*/ 291338 w 363269"/>
                            <a:gd name="connsiteY2" fmla="*/ 251096 h 382463"/>
                            <a:gd name="connsiteX3" fmla="*/ 251600 w 363269"/>
                            <a:gd name="connsiteY3" fmla="*/ 227325 h 382463"/>
                            <a:gd name="connsiteX4" fmla="*/ 158569 w 363269"/>
                            <a:gd name="connsiteY4" fmla="*/ 148144 h 382463"/>
                            <a:gd name="connsiteX5" fmla="*/ 138016 w 363269"/>
                            <a:gd name="connsiteY5" fmla="*/ 91640 h 382463"/>
                            <a:gd name="connsiteX6" fmla="*/ 115824 w 363269"/>
                            <a:gd name="connsiteY6" fmla="*/ 72023 h 382463"/>
                            <a:gd name="connsiteX7" fmla="*/ 104838 w 363269"/>
                            <a:gd name="connsiteY7" fmla="*/ 44481 h 382463"/>
                            <a:gd name="connsiteX8" fmla="*/ 81334 w 363269"/>
                            <a:gd name="connsiteY8" fmla="*/ 26995 h 382463"/>
                            <a:gd name="connsiteX9" fmla="*/ 43892 w 363269"/>
                            <a:gd name="connsiteY9" fmla="*/ 11093 h 382463"/>
                            <a:gd name="connsiteX10" fmla="*/ 984 w 363269"/>
                            <a:gd name="connsiteY10" fmla="*/ 14809 h 382463"/>
                            <a:gd name="connsiteX11" fmla="*/ 0 w 363269"/>
                            <a:gd name="connsiteY11" fmla="*/ 3935 h 382463"/>
                            <a:gd name="connsiteX12" fmla="*/ 45641 w 363269"/>
                            <a:gd name="connsiteY12" fmla="*/ 0 h 382463"/>
                            <a:gd name="connsiteX13" fmla="*/ 87347 w 363269"/>
                            <a:gd name="connsiteY13" fmla="*/ 17814 h 382463"/>
                            <a:gd name="connsiteX14" fmla="*/ 113802 w 363269"/>
                            <a:gd name="connsiteY14" fmla="*/ 37596 h 382463"/>
                            <a:gd name="connsiteX15" fmla="*/ 125007 w 363269"/>
                            <a:gd name="connsiteY15" fmla="*/ 65575 h 382463"/>
                            <a:gd name="connsiteX16" fmla="*/ 147363 w 363269"/>
                            <a:gd name="connsiteY16" fmla="*/ 85301 h 382463"/>
                            <a:gd name="connsiteX17" fmla="*/ 167861 w 363269"/>
                            <a:gd name="connsiteY17" fmla="*/ 141696 h 382463"/>
                            <a:gd name="connsiteX18" fmla="*/ 258323 w 363269"/>
                            <a:gd name="connsiteY18" fmla="*/ 218691 h 382463"/>
                            <a:gd name="connsiteX19" fmla="*/ 299318 w 363269"/>
                            <a:gd name="connsiteY19" fmla="*/ 243117 h 382463"/>
                            <a:gd name="connsiteX20" fmla="*/ 329490 w 363269"/>
                            <a:gd name="connsiteY20" fmla="*/ 293392 h 382463"/>
                            <a:gd name="connsiteX21" fmla="*/ 363270 w 363269"/>
                            <a:gd name="connsiteY21" fmla="*/ 378474 h 382463"/>
                            <a:gd name="connsiteX22" fmla="*/ 353103 w 363269"/>
                            <a:gd name="connsiteY22" fmla="*/ 382463 h 382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3269" h="382463">
                              <a:moveTo>
                                <a:pt x="353103" y="382463"/>
                              </a:moveTo>
                              <a:lnTo>
                                <a:pt x="319487" y="297818"/>
                              </a:lnTo>
                              <a:lnTo>
                                <a:pt x="291338" y="251096"/>
                              </a:lnTo>
                              <a:lnTo>
                                <a:pt x="251600" y="227325"/>
                              </a:lnTo>
                              <a:lnTo>
                                <a:pt x="158569" y="148144"/>
                              </a:lnTo>
                              <a:lnTo>
                                <a:pt x="138016" y="91640"/>
                              </a:lnTo>
                              <a:lnTo>
                                <a:pt x="115824" y="72023"/>
                              </a:lnTo>
                              <a:lnTo>
                                <a:pt x="104838" y="44481"/>
                              </a:lnTo>
                              <a:lnTo>
                                <a:pt x="81334" y="26995"/>
                              </a:lnTo>
                              <a:lnTo>
                                <a:pt x="43892" y="11093"/>
                              </a:lnTo>
                              <a:lnTo>
                                <a:pt x="984" y="14809"/>
                              </a:lnTo>
                              <a:lnTo>
                                <a:pt x="0" y="3935"/>
                              </a:lnTo>
                              <a:lnTo>
                                <a:pt x="45641" y="0"/>
                              </a:lnTo>
                              <a:lnTo>
                                <a:pt x="87347" y="17814"/>
                              </a:lnTo>
                              <a:lnTo>
                                <a:pt x="113802" y="37596"/>
                              </a:lnTo>
                              <a:lnTo>
                                <a:pt x="125007" y="65575"/>
                              </a:lnTo>
                              <a:lnTo>
                                <a:pt x="147363" y="85301"/>
                              </a:lnTo>
                              <a:lnTo>
                                <a:pt x="167861" y="141696"/>
                              </a:lnTo>
                              <a:lnTo>
                                <a:pt x="258323" y="218691"/>
                              </a:lnTo>
                              <a:lnTo>
                                <a:pt x="299318" y="243117"/>
                              </a:lnTo>
                              <a:lnTo>
                                <a:pt x="329490" y="293392"/>
                              </a:lnTo>
                              <a:lnTo>
                                <a:pt x="363270" y="378474"/>
                              </a:lnTo>
                              <a:lnTo>
                                <a:pt x="353103" y="382463"/>
                              </a:lnTo>
                              <a:close/>
                            </a:path>
                          </a:pathLst>
                        </a:custGeom>
                        <a:solidFill>
                          <a:srgbClr val="6D6E71"/>
                        </a:solidFill>
                        <a:ln w="0" cap="flat">
                          <a:noFill/>
                          <a:prstDash val="solid"/>
                          <a:miter/>
                        </a:ln>
                      </p:spPr>
                      <p:txBody>
                        <a:bodyPr rtlCol="0" anchor="ctr"/>
                        <a:lstStyle/>
                        <a:p>
                          <a:endParaRPr lang="en-US" sz="3600"/>
                        </a:p>
                      </p:txBody>
                    </p:sp>
                    <p:sp>
                      <p:nvSpPr>
                        <p:cNvPr id="257" name="Freeform 30">
                          <a:extLst>
                            <a:ext uri="{FF2B5EF4-FFF2-40B4-BE49-F238E27FC236}">
                              <a16:creationId xmlns:a16="http://schemas.microsoft.com/office/drawing/2014/main" id="{7BC4032D-E650-5AA3-9971-FF5CD7F8510D}"/>
                            </a:ext>
                          </a:extLst>
                        </p:cNvPr>
                        <p:cNvSpPr/>
                        <p:nvPr/>
                      </p:nvSpPr>
                      <p:spPr>
                        <a:xfrm>
                          <a:off x="-1475" y="3456159"/>
                          <a:ext cx="10505149" cy="2734292"/>
                        </a:xfrm>
                        <a:custGeom>
                          <a:avLst/>
                          <a:gdLst>
                            <a:gd name="connsiteX0" fmla="*/ 2952 w 10505149"/>
                            <a:gd name="connsiteY0" fmla="*/ 2734293 h 2734292"/>
                            <a:gd name="connsiteX1" fmla="*/ 0 w 10505149"/>
                            <a:gd name="connsiteY1" fmla="*/ 2723801 h 2734292"/>
                            <a:gd name="connsiteX2" fmla="*/ 60946 w 10505149"/>
                            <a:gd name="connsiteY2" fmla="*/ 2706697 h 2734292"/>
                            <a:gd name="connsiteX3" fmla="*/ 369009 w 10505149"/>
                            <a:gd name="connsiteY3" fmla="*/ 2661232 h 2734292"/>
                            <a:gd name="connsiteX4" fmla="*/ 626895 w 10505149"/>
                            <a:gd name="connsiteY4" fmla="*/ 2608062 h 2734292"/>
                            <a:gd name="connsiteX5" fmla="*/ 760702 w 10505149"/>
                            <a:gd name="connsiteY5" fmla="*/ 2559592 h 2734292"/>
                            <a:gd name="connsiteX6" fmla="*/ 779669 w 10505149"/>
                            <a:gd name="connsiteY6" fmla="*/ 2563799 h 2734292"/>
                            <a:gd name="connsiteX7" fmla="*/ 851547 w 10505149"/>
                            <a:gd name="connsiteY7" fmla="*/ 2555111 h 2734292"/>
                            <a:gd name="connsiteX8" fmla="*/ 945398 w 10505149"/>
                            <a:gd name="connsiteY8" fmla="*/ 2533690 h 2734292"/>
                            <a:gd name="connsiteX9" fmla="*/ 1241491 w 10505149"/>
                            <a:gd name="connsiteY9" fmla="*/ 2388060 h 2734292"/>
                            <a:gd name="connsiteX10" fmla="*/ 1318070 w 10505149"/>
                            <a:gd name="connsiteY10" fmla="*/ 2325491 h 2734292"/>
                            <a:gd name="connsiteX11" fmla="*/ 1348188 w 10505149"/>
                            <a:gd name="connsiteY11" fmla="*/ 2271774 h 2734292"/>
                            <a:gd name="connsiteX12" fmla="*/ 1387652 w 10505149"/>
                            <a:gd name="connsiteY12" fmla="*/ 2231118 h 2734292"/>
                            <a:gd name="connsiteX13" fmla="*/ 1473687 w 10505149"/>
                            <a:gd name="connsiteY13" fmla="*/ 2173576 h 2734292"/>
                            <a:gd name="connsiteX14" fmla="*/ 1574042 w 10505149"/>
                            <a:gd name="connsiteY14" fmla="*/ 2142265 h 2734292"/>
                            <a:gd name="connsiteX15" fmla="*/ 1793393 w 10505149"/>
                            <a:gd name="connsiteY15" fmla="*/ 2111117 h 2734292"/>
                            <a:gd name="connsiteX16" fmla="*/ 1887189 w 10505149"/>
                            <a:gd name="connsiteY16" fmla="*/ 2105051 h 2734292"/>
                            <a:gd name="connsiteX17" fmla="*/ 2018482 w 10505149"/>
                            <a:gd name="connsiteY17" fmla="*/ 2059641 h 2734292"/>
                            <a:gd name="connsiteX18" fmla="*/ 2274400 w 10505149"/>
                            <a:gd name="connsiteY18" fmla="*/ 2038056 h 2734292"/>
                            <a:gd name="connsiteX19" fmla="*/ 2368962 w 10505149"/>
                            <a:gd name="connsiteY19" fmla="*/ 2005542 h 2734292"/>
                            <a:gd name="connsiteX20" fmla="*/ 2550870 w 10505149"/>
                            <a:gd name="connsiteY20" fmla="*/ 1982645 h 2734292"/>
                            <a:gd name="connsiteX21" fmla="*/ 2822968 w 10505149"/>
                            <a:gd name="connsiteY21" fmla="*/ 1855376 h 2734292"/>
                            <a:gd name="connsiteX22" fmla="*/ 2927969 w 10505149"/>
                            <a:gd name="connsiteY22" fmla="*/ 1767069 h 2734292"/>
                            <a:gd name="connsiteX23" fmla="*/ 2965739 w 10505149"/>
                            <a:gd name="connsiteY23" fmla="*/ 1750238 h 2734292"/>
                            <a:gd name="connsiteX24" fmla="*/ 3135295 w 10505149"/>
                            <a:gd name="connsiteY24" fmla="*/ 1760457 h 2734292"/>
                            <a:gd name="connsiteX25" fmla="*/ 3312666 w 10505149"/>
                            <a:gd name="connsiteY25" fmla="*/ 1705702 h 2734292"/>
                            <a:gd name="connsiteX26" fmla="*/ 3369512 w 10505149"/>
                            <a:gd name="connsiteY26" fmla="*/ 1698872 h 2734292"/>
                            <a:gd name="connsiteX27" fmla="*/ 3422095 w 10505149"/>
                            <a:gd name="connsiteY27" fmla="*/ 1698872 h 2734292"/>
                            <a:gd name="connsiteX28" fmla="*/ 3496761 w 10505149"/>
                            <a:gd name="connsiteY28" fmla="*/ 1730129 h 2734292"/>
                            <a:gd name="connsiteX29" fmla="*/ 3546939 w 10505149"/>
                            <a:gd name="connsiteY29" fmla="*/ 1734009 h 2734292"/>
                            <a:gd name="connsiteX30" fmla="*/ 3680527 w 10505149"/>
                            <a:gd name="connsiteY30" fmla="*/ 1690128 h 2734292"/>
                            <a:gd name="connsiteX31" fmla="*/ 3797008 w 10505149"/>
                            <a:gd name="connsiteY31" fmla="*/ 1680675 h 2734292"/>
                            <a:gd name="connsiteX32" fmla="*/ 3925240 w 10505149"/>
                            <a:gd name="connsiteY32" fmla="*/ 1641111 h 2734292"/>
                            <a:gd name="connsiteX33" fmla="*/ 4077249 w 10505149"/>
                            <a:gd name="connsiteY33" fmla="*/ 1556357 h 2734292"/>
                            <a:gd name="connsiteX34" fmla="*/ 4128958 w 10505149"/>
                            <a:gd name="connsiteY34" fmla="*/ 1513569 h 2734292"/>
                            <a:gd name="connsiteX35" fmla="*/ 4309663 w 10505149"/>
                            <a:gd name="connsiteY35" fmla="*/ 1403568 h 2734292"/>
                            <a:gd name="connsiteX36" fmla="*/ 4380612 w 10505149"/>
                            <a:gd name="connsiteY36" fmla="*/ 1382803 h 2734292"/>
                            <a:gd name="connsiteX37" fmla="*/ 4398978 w 10505149"/>
                            <a:gd name="connsiteY37" fmla="*/ 1361709 h 2734292"/>
                            <a:gd name="connsiteX38" fmla="*/ 4400672 w 10505149"/>
                            <a:gd name="connsiteY38" fmla="*/ 1361327 h 2734292"/>
                            <a:gd name="connsiteX39" fmla="*/ 4603351 w 10505149"/>
                            <a:gd name="connsiteY39" fmla="*/ 1312692 h 2734292"/>
                            <a:gd name="connsiteX40" fmla="*/ 4677142 w 10505149"/>
                            <a:gd name="connsiteY40" fmla="*/ 1281818 h 2734292"/>
                            <a:gd name="connsiteX41" fmla="*/ 4812207 w 10505149"/>
                            <a:gd name="connsiteY41" fmla="*/ 1206189 h 2734292"/>
                            <a:gd name="connsiteX42" fmla="*/ 4992803 w 10505149"/>
                            <a:gd name="connsiteY42" fmla="*/ 1084056 h 2734292"/>
                            <a:gd name="connsiteX43" fmla="*/ 5033689 w 10505149"/>
                            <a:gd name="connsiteY43" fmla="*/ 1074876 h 2734292"/>
                            <a:gd name="connsiteX44" fmla="*/ 5094908 w 10505149"/>
                            <a:gd name="connsiteY44" fmla="*/ 1068865 h 2734292"/>
                            <a:gd name="connsiteX45" fmla="*/ 5181435 w 10505149"/>
                            <a:gd name="connsiteY45" fmla="*/ 1046733 h 2734292"/>
                            <a:gd name="connsiteX46" fmla="*/ 5232815 w 10505149"/>
                            <a:gd name="connsiteY46" fmla="*/ 1024711 h 2734292"/>
                            <a:gd name="connsiteX47" fmla="*/ 5330110 w 10505149"/>
                            <a:gd name="connsiteY47" fmla="*/ 966951 h 2734292"/>
                            <a:gd name="connsiteX48" fmla="*/ 5387885 w 10505149"/>
                            <a:gd name="connsiteY48" fmla="*/ 944273 h 2734292"/>
                            <a:gd name="connsiteX49" fmla="*/ 5388815 w 10505149"/>
                            <a:gd name="connsiteY49" fmla="*/ 944273 h 2734292"/>
                            <a:gd name="connsiteX50" fmla="*/ 5536396 w 10505149"/>
                            <a:gd name="connsiteY50" fmla="*/ 939519 h 2734292"/>
                            <a:gd name="connsiteX51" fmla="*/ 5572964 w 10505149"/>
                            <a:gd name="connsiteY51" fmla="*/ 928918 h 2734292"/>
                            <a:gd name="connsiteX52" fmla="*/ 5604886 w 10505149"/>
                            <a:gd name="connsiteY52" fmla="*/ 916513 h 2734292"/>
                            <a:gd name="connsiteX53" fmla="*/ 5690701 w 10505149"/>
                            <a:gd name="connsiteY53" fmla="*/ 846294 h 2734292"/>
                            <a:gd name="connsiteX54" fmla="*/ 5804558 w 10505149"/>
                            <a:gd name="connsiteY54" fmla="*/ 774818 h 2734292"/>
                            <a:gd name="connsiteX55" fmla="*/ 5853534 w 10505149"/>
                            <a:gd name="connsiteY55" fmla="*/ 754107 h 2734292"/>
                            <a:gd name="connsiteX56" fmla="*/ 5900815 w 10505149"/>
                            <a:gd name="connsiteY56" fmla="*/ 749353 h 2734292"/>
                            <a:gd name="connsiteX57" fmla="*/ 5937601 w 10505149"/>
                            <a:gd name="connsiteY57" fmla="*/ 749353 h 2734292"/>
                            <a:gd name="connsiteX58" fmla="*/ 6021449 w 10505149"/>
                            <a:gd name="connsiteY58" fmla="*/ 777878 h 2734292"/>
                            <a:gd name="connsiteX59" fmla="*/ 6053589 w 10505149"/>
                            <a:gd name="connsiteY59" fmla="*/ 797659 h 2734292"/>
                            <a:gd name="connsiteX60" fmla="*/ 6117322 w 10505149"/>
                            <a:gd name="connsiteY60" fmla="*/ 753287 h 2734292"/>
                            <a:gd name="connsiteX61" fmla="*/ 6155967 w 10505149"/>
                            <a:gd name="connsiteY61" fmla="*/ 715309 h 2734292"/>
                            <a:gd name="connsiteX62" fmla="*/ 6201116 w 10505149"/>
                            <a:gd name="connsiteY62" fmla="*/ 656729 h 2734292"/>
                            <a:gd name="connsiteX63" fmla="*/ 6276273 w 10505149"/>
                            <a:gd name="connsiteY63" fmla="*/ 564597 h 2734292"/>
                            <a:gd name="connsiteX64" fmla="*/ 6311365 w 10505149"/>
                            <a:gd name="connsiteY64" fmla="*/ 533995 h 2734292"/>
                            <a:gd name="connsiteX65" fmla="*/ 6458072 w 10505149"/>
                            <a:gd name="connsiteY65" fmla="*/ 463175 h 2734292"/>
                            <a:gd name="connsiteX66" fmla="*/ 6596799 w 10505149"/>
                            <a:gd name="connsiteY66" fmla="*/ 431535 h 2734292"/>
                            <a:gd name="connsiteX67" fmla="*/ 6644135 w 10505149"/>
                            <a:gd name="connsiteY67" fmla="*/ 404868 h 2734292"/>
                            <a:gd name="connsiteX68" fmla="*/ 6695187 w 10505149"/>
                            <a:gd name="connsiteY68" fmla="*/ 369950 h 2734292"/>
                            <a:gd name="connsiteX69" fmla="*/ 6707705 w 10505149"/>
                            <a:gd name="connsiteY69" fmla="*/ 267708 h 2734292"/>
                            <a:gd name="connsiteX70" fmla="*/ 6834024 w 10505149"/>
                            <a:gd name="connsiteY70" fmla="*/ 278200 h 2734292"/>
                            <a:gd name="connsiteX71" fmla="*/ 6867749 w 10505149"/>
                            <a:gd name="connsiteY71" fmla="*/ 271096 h 2734292"/>
                            <a:gd name="connsiteX72" fmla="*/ 7043262 w 10505149"/>
                            <a:gd name="connsiteY72" fmla="*/ 183718 h 2734292"/>
                            <a:gd name="connsiteX73" fmla="*/ 7072669 w 10505149"/>
                            <a:gd name="connsiteY73" fmla="*/ 179456 h 2734292"/>
                            <a:gd name="connsiteX74" fmla="*/ 7104864 w 10505149"/>
                            <a:gd name="connsiteY74" fmla="*/ 179456 h 2734292"/>
                            <a:gd name="connsiteX75" fmla="*/ 7120988 w 10505149"/>
                            <a:gd name="connsiteY75" fmla="*/ 196997 h 2734292"/>
                            <a:gd name="connsiteX76" fmla="*/ 7161710 w 10505149"/>
                            <a:gd name="connsiteY76" fmla="*/ 208472 h 2734292"/>
                            <a:gd name="connsiteX77" fmla="*/ 7207788 w 10505149"/>
                            <a:gd name="connsiteY77" fmla="*/ 231205 h 2734292"/>
                            <a:gd name="connsiteX78" fmla="*/ 7277151 w 10505149"/>
                            <a:gd name="connsiteY78" fmla="*/ 279238 h 2734292"/>
                            <a:gd name="connsiteX79" fmla="*/ 7326127 w 10505149"/>
                            <a:gd name="connsiteY79" fmla="*/ 287053 h 2734292"/>
                            <a:gd name="connsiteX80" fmla="*/ 7477207 w 10505149"/>
                            <a:gd name="connsiteY80" fmla="*/ 278309 h 2734292"/>
                            <a:gd name="connsiteX81" fmla="*/ 7629763 w 10505149"/>
                            <a:gd name="connsiteY81" fmla="*/ 276943 h 2734292"/>
                            <a:gd name="connsiteX82" fmla="*/ 7662778 w 10505149"/>
                            <a:gd name="connsiteY82" fmla="*/ 279621 h 2734292"/>
                            <a:gd name="connsiteX83" fmla="*/ 7687375 w 10505149"/>
                            <a:gd name="connsiteY83" fmla="*/ 282736 h 2734292"/>
                            <a:gd name="connsiteX84" fmla="*/ 7782647 w 10505149"/>
                            <a:gd name="connsiteY84" fmla="*/ 320987 h 2734292"/>
                            <a:gd name="connsiteX85" fmla="*/ 8099237 w 10505149"/>
                            <a:gd name="connsiteY85" fmla="*/ 335796 h 2734292"/>
                            <a:gd name="connsiteX86" fmla="*/ 8144167 w 10505149"/>
                            <a:gd name="connsiteY86" fmla="*/ 326506 h 2734292"/>
                            <a:gd name="connsiteX87" fmla="*/ 8201014 w 10505149"/>
                            <a:gd name="connsiteY87" fmla="*/ 304703 h 2734292"/>
                            <a:gd name="connsiteX88" fmla="*/ 8261960 w 10505149"/>
                            <a:gd name="connsiteY88" fmla="*/ 251697 h 2734292"/>
                            <a:gd name="connsiteX89" fmla="*/ 8375106 w 10505149"/>
                            <a:gd name="connsiteY89" fmla="*/ 201150 h 2734292"/>
                            <a:gd name="connsiteX90" fmla="*/ 8514161 w 10505149"/>
                            <a:gd name="connsiteY90" fmla="*/ 98143 h 2734292"/>
                            <a:gd name="connsiteX91" fmla="*/ 8637473 w 10505149"/>
                            <a:gd name="connsiteY91" fmla="*/ 34919 h 2734292"/>
                            <a:gd name="connsiteX92" fmla="*/ 8698364 w 10505149"/>
                            <a:gd name="connsiteY92" fmla="*/ 14317 h 2734292"/>
                            <a:gd name="connsiteX93" fmla="*/ 8835124 w 10505149"/>
                            <a:gd name="connsiteY93" fmla="*/ 4208 h 2734292"/>
                            <a:gd name="connsiteX94" fmla="*/ 8873495 w 10505149"/>
                            <a:gd name="connsiteY94" fmla="*/ 0 h 2734292"/>
                            <a:gd name="connsiteX95" fmla="*/ 8962864 w 10505149"/>
                            <a:gd name="connsiteY95" fmla="*/ 34755 h 2734292"/>
                            <a:gd name="connsiteX96" fmla="*/ 9018563 w 10505149"/>
                            <a:gd name="connsiteY96" fmla="*/ 43006 h 2734292"/>
                            <a:gd name="connsiteX97" fmla="*/ 9136573 w 10505149"/>
                            <a:gd name="connsiteY97" fmla="*/ 79127 h 2734292"/>
                            <a:gd name="connsiteX98" fmla="*/ 9189102 w 10505149"/>
                            <a:gd name="connsiteY98" fmla="*/ 117160 h 2734292"/>
                            <a:gd name="connsiteX99" fmla="*/ 9261144 w 10505149"/>
                            <a:gd name="connsiteY99" fmla="*/ 204647 h 2734292"/>
                            <a:gd name="connsiteX100" fmla="*/ 9306839 w 10505149"/>
                            <a:gd name="connsiteY100" fmla="*/ 240440 h 2734292"/>
                            <a:gd name="connsiteX101" fmla="*/ 9401291 w 10505149"/>
                            <a:gd name="connsiteY101" fmla="*/ 281315 h 2734292"/>
                            <a:gd name="connsiteX102" fmla="*/ 9434580 w 10505149"/>
                            <a:gd name="connsiteY102" fmla="*/ 304867 h 2734292"/>
                            <a:gd name="connsiteX103" fmla="*/ 9435126 w 10505149"/>
                            <a:gd name="connsiteY103" fmla="*/ 305686 h 2734292"/>
                            <a:gd name="connsiteX104" fmla="*/ 9488638 w 10505149"/>
                            <a:gd name="connsiteY104" fmla="*/ 383939 h 2734292"/>
                            <a:gd name="connsiteX105" fmla="*/ 9529688 w 10505149"/>
                            <a:gd name="connsiteY105" fmla="*/ 409349 h 2734292"/>
                            <a:gd name="connsiteX106" fmla="*/ 9951444 w 10505149"/>
                            <a:gd name="connsiteY106" fmla="*/ 535689 h 2734292"/>
                            <a:gd name="connsiteX107" fmla="*/ 10038681 w 10505149"/>
                            <a:gd name="connsiteY107" fmla="*/ 556892 h 2734292"/>
                            <a:gd name="connsiteX108" fmla="*/ 10106459 w 10505149"/>
                            <a:gd name="connsiteY108" fmla="*/ 585744 h 2734292"/>
                            <a:gd name="connsiteX109" fmla="*/ 10157894 w 10505149"/>
                            <a:gd name="connsiteY109" fmla="*/ 594542 h 2734292"/>
                            <a:gd name="connsiteX110" fmla="*/ 10270384 w 10505149"/>
                            <a:gd name="connsiteY110" fmla="*/ 627548 h 2734292"/>
                            <a:gd name="connsiteX111" fmla="*/ 10474703 w 10505149"/>
                            <a:gd name="connsiteY111" fmla="*/ 643286 h 2734292"/>
                            <a:gd name="connsiteX112" fmla="*/ 10505149 w 10505149"/>
                            <a:gd name="connsiteY112" fmla="*/ 652084 h 2734292"/>
                            <a:gd name="connsiteX113" fmla="*/ 10502143 w 10505149"/>
                            <a:gd name="connsiteY113" fmla="*/ 662576 h 2734292"/>
                            <a:gd name="connsiteX114" fmla="*/ 10472189 w 10505149"/>
                            <a:gd name="connsiteY114" fmla="*/ 653942 h 2734292"/>
                            <a:gd name="connsiteX115" fmla="*/ 10267870 w 10505149"/>
                            <a:gd name="connsiteY115" fmla="*/ 638204 h 2734292"/>
                            <a:gd name="connsiteX116" fmla="*/ 10155107 w 10505149"/>
                            <a:gd name="connsiteY116" fmla="*/ 605144 h 2734292"/>
                            <a:gd name="connsiteX117" fmla="*/ 10102743 w 10505149"/>
                            <a:gd name="connsiteY117" fmla="*/ 596018 h 2734292"/>
                            <a:gd name="connsiteX118" fmla="*/ 10034800 w 10505149"/>
                            <a:gd name="connsiteY118" fmla="*/ 567110 h 2734292"/>
                            <a:gd name="connsiteX119" fmla="*/ 9948601 w 10505149"/>
                            <a:gd name="connsiteY119" fmla="*/ 546236 h 2734292"/>
                            <a:gd name="connsiteX120" fmla="*/ 9525151 w 10505149"/>
                            <a:gd name="connsiteY120" fmla="*/ 419404 h 2734292"/>
                            <a:gd name="connsiteX121" fmla="*/ 9480931 w 10505149"/>
                            <a:gd name="connsiteY121" fmla="*/ 392027 h 2734292"/>
                            <a:gd name="connsiteX122" fmla="*/ 9426653 w 10505149"/>
                            <a:gd name="connsiteY122" fmla="*/ 312681 h 2734292"/>
                            <a:gd name="connsiteX123" fmla="*/ 9395443 w 10505149"/>
                            <a:gd name="connsiteY123" fmla="*/ 290550 h 2734292"/>
                            <a:gd name="connsiteX124" fmla="*/ 9300663 w 10505149"/>
                            <a:gd name="connsiteY124" fmla="*/ 249456 h 2734292"/>
                            <a:gd name="connsiteX125" fmla="*/ 9253108 w 10505149"/>
                            <a:gd name="connsiteY125" fmla="*/ 212079 h 2734292"/>
                            <a:gd name="connsiteX126" fmla="*/ 9181121 w 10505149"/>
                            <a:gd name="connsiteY126" fmla="*/ 124647 h 2734292"/>
                            <a:gd name="connsiteX127" fmla="*/ 9131654 w 10505149"/>
                            <a:gd name="connsiteY127" fmla="*/ 89018 h 2734292"/>
                            <a:gd name="connsiteX128" fmla="*/ 9015775 w 10505149"/>
                            <a:gd name="connsiteY128" fmla="*/ 53553 h 2734292"/>
                            <a:gd name="connsiteX129" fmla="*/ 8959475 w 10505149"/>
                            <a:gd name="connsiteY129" fmla="*/ 45192 h 2734292"/>
                            <a:gd name="connsiteX130" fmla="*/ 8872019 w 10505149"/>
                            <a:gd name="connsiteY130" fmla="*/ 11148 h 2734292"/>
                            <a:gd name="connsiteX131" fmla="*/ 8836108 w 10505149"/>
                            <a:gd name="connsiteY131" fmla="*/ 15082 h 2734292"/>
                            <a:gd name="connsiteX132" fmla="*/ 8699895 w 10505149"/>
                            <a:gd name="connsiteY132" fmla="*/ 25192 h 2734292"/>
                            <a:gd name="connsiteX133" fmla="*/ 8641355 w 10505149"/>
                            <a:gd name="connsiteY133" fmla="*/ 45137 h 2734292"/>
                            <a:gd name="connsiteX134" fmla="*/ 8519572 w 10505149"/>
                            <a:gd name="connsiteY134" fmla="*/ 107706 h 2734292"/>
                            <a:gd name="connsiteX135" fmla="*/ 8380135 w 10505149"/>
                            <a:gd name="connsiteY135" fmla="*/ 210877 h 2734292"/>
                            <a:gd name="connsiteX136" fmla="*/ 8267152 w 10505149"/>
                            <a:gd name="connsiteY136" fmla="*/ 261314 h 2734292"/>
                            <a:gd name="connsiteX137" fmla="*/ 8206754 w 10505149"/>
                            <a:gd name="connsiteY137" fmla="*/ 314211 h 2734292"/>
                            <a:gd name="connsiteX138" fmla="*/ 8146792 w 10505149"/>
                            <a:gd name="connsiteY138" fmla="*/ 337162 h 2734292"/>
                            <a:gd name="connsiteX139" fmla="*/ 8100057 w 10505149"/>
                            <a:gd name="connsiteY139" fmla="*/ 346780 h 2734292"/>
                            <a:gd name="connsiteX140" fmla="*/ 7780297 w 10505149"/>
                            <a:gd name="connsiteY140" fmla="*/ 331807 h 2734292"/>
                            <a:gd name="connsiteX141" fmla="*/ 7683986 w 10505149"/>
                            <a:gd name="connsiteY141" fmla="*/ 293118 h 2734292"/>
                            <a:gd name="connsiteX142" fmla="*/ 7661685 w 10505149"/>
                            <a:gd name="connsiteY142" fmla="*/ 290495 h 2734292"/>
                            <a:gd name="connsiteX143" fmla="*/ 7629381 w 10505149"/>
                            <a:gd name="connsiteY143" fmla="*/ 287818 h 2734292"/>
                            <a:gd name="connsiteX144" fmla="*/ 7477535 w 10505149"/>
                            <a:gd name="connsiteY144" fmla="*/ 289184 h 2734292"/>
                            <a:gd name="connsiteX145" fmla="*/ 7325580 w 10505149"/>
                            <a:gd name="connsiteY145" fmla="*/ 298036 h 2734292"/>
                            <a:gd name="connsiteX146" fmla="*/ 7272997 w 10505149"/>
                            <a:gd name="connsiteY146" fmla="*/ 289621 h 2734292"/>
                            <a:gd name="connsiteX147" fmla="*/ 7201885 w 10505149"/>
                            <a:gd name="connsiteY147" fmla="*/ 240385 h 2734292"/>
                            <a:gd name="connsiteX148" fmla="*/ 7157337 w 10505149"/>
                            <a:gd name="connsiteY148" fmla="*/ 218473 h 2734292"/>
                            <a:gd name="connsiteX149" fmla="*/ 7115031 w 10505149"/>
                            <a:gd name="connsiteY149" fmla="*/ 206669 h 2734292"/>
                            <a:gd name="connsiteX150" fmla="*/ 7100054 w 10505149"/>
                            <a:gd name="connsiteY150" fmla="*/ 190385 h 2734292"/>
                            <a:gd name="connsiteX151" fmla="*/ 7073051 w 10505149"/>
                            <a:gd name="connsiteY151" fmla="*/ 190385 h 2734292"/>
                            <a:gd name="connsiteX152" fmla="*/ 7046542 w 10505149"/>
                            <a:gd name="connsiteY152" fmla="*/ 194265 h 2734292"/>
                            <a:gd name="connsiteX153" fmla="*/ 6871356 w 10505149"/>
                            <a:gd name="connsiteY153" fmla="*/ 281479 h 2734292"/>
                            <a:gd name="connsiteX154" fmla="*/ 6834734 w 10505149"/>
                            <a:gd name="connsiteY154" fmla="*/ 289239 h 2734292"/>
                            <a:gd name="connsiteX155" fmla="*/ 6833914 w 10505149"/>
                            <a:gd name="connsiteY155" fmla="*/ 289184 h 2734292"/>
                            <a:gd name="connsiteX156" fmla="*/ 6717270 w 10505149"/>
                            <a:gd name="connsiteY156" fmla="*/ 279457 h 2734292"/>
                            <a:gd name="connsiteX157" fmla="*/ 6705463 w 10505149"/>
                            <a:gd name="connsiteY157" fmla="*/ 376179 h 2734292"/>
                            <a:gd name="connsiteX158" fmla="*/ 6649929 w 10505149"/>
                            <a:gd name="connsiteY158" fmla="*/ 414158 h 2734292"/>
                            <a:gd name="connsiteX159" fmla="*/ 6599969 w 10505149"/>
                            <a:gd name="connsiteY159" fmla="*/ 442027 h 2734292"/>
                            <a:gd name="connsiteX160" fmla="*/ 6461134 w 10505149"/>
                            <a:gd name="connsiteY160" fmla="*/ 473721 h 2734292"/>
                            <a:gd name="connsiteX161" fmla="*/ 6316831 w 10505149"/>
                            <a:gd name="connsiteY161" fmla="*/ 543503 h 2734292"/>
                            <a:gd name="connsiteX162" fmla="*/ 6283871 w 10505149"/>
                            <a:gd name="connsiteY162" fmla="*/ 572465 h 2734292"/>
                            <a:gd name="connsiteX163" fmla="*/ 6209698 w 10505149"/>
                            <a:gd name="connsiteY163" fmla="*/ 663505 h 2734292"/>
                            <a:gd name="connsiteX164" fmla="*/ 6163893 w 10505149"/>
                            <a:gd name="connsiteY164" fmla="*/ 722850 h 2734292"/>
                            <a:gd name="connsiteX165" fmla="*/ 6123936 w 10505149"/>
                            <a:gd name="connsiteY165" fmla="*/ 761976 h 2734292"/>
                            <a:gd name="connsiteX166" fmla="*/ 6053972 w 10505149"/>
                            <a:gd name="connsiteY166" fmla="*/ 810720 h 2734292"/>
                            <a:gd name="connsiteX167" fmla="*/ 6016256 w 10505149"/>
                            <a:gd name="connsiteY167" fmla="*/ 787495 h 2734292"/>
                            <a:gd name="connsiteX168" fmla="*/ 5935797 w 10505149"/>
                            <a:gd name="connsiteY168" fmla="*/ 760282 h 2734292"/>
                            <a:gd name="connsiteX169" fmla="*/ 5901087 w 10505149"/>
                            <a:gd name="connsiteY169" fmla="*/ 760282 h 2734292"/>
                            <a:gd name="connsiteX170" fmla="*/ 5855447 w 10505149"/>
                            <a:gd name="connsiteY170" fmla="*/ 764872 h 2734292"/>
                            <a:gd name="connsiteX171" fmla="*/ 5809259 w 10505149"/>
                            <a:gd name="connsiteY171" fmla="*/ 784708 h 2734292"/>
                            <a:gd name="connsiteX172" fmla="*/ 5696823 w 10505149"/>
                            <a:gd name="connsiteY172" fmla="*/ 855365 h 2734292"/>
                            <a:gd name="connsiteX173" fmla="*/ 5610461 w 10505149"/>
                            <a:gd name="connsiteY173" fmla="*/ 926076 h 2734292"/>
                            <a:gd name="connsiteX174" fmla="*/ 5576462 w 10505149"/>
                            <a:gd name="connsiteY174" fmla="*/ 939246 h 2734292"/>
                            <a:gd name="connsiteX175" fmla="*/ 5537435 w 10505149"/>
                            <a:gd name="connsiteY175" fmla="*/ 950448 h 2734292"/>
                            <a:gd name="connsiteX176" fmla="*/ 5390126 w 10505149"/>
                            <a:gd name="connsiteY176" fmla="*/ 955148 h 2734292"/>
                            <a:gd name="connsiteX177" fmla="*/ 5334537 w 10505149"/>
                            <a:gd name="connsiteY177" fmla="*/ 976951 h 2734292"/>
                            <a:gd name="connsiteX178" fmla="*/ 5237461 w 10505149"/>
                            <a:gd name="connsiteY178" fmla="*/ 1034602 h 2734292"/>
                            <a:gd name="connsiteX179" fmla="*/ 5184550 w 10505149"/>
                            <a:gd name="connsiteY179" fmla="*/ 1057225 h 2734292"/>
                            <a:gd name="connsiteX180" fmla="*/ 5096384 w 10505149"/>
                            <a:gd name="connsiteY180" fmla="*/ 1079684 h 2734292"/>
                            <a:gd name="connsiteX181" fmla="*/ 5035110 w 10505149"/>
                            <a:gd name="connsiteY181" fmla="*/ 1085750 h 2734292"/>
                            <a:gd name="connsiteX182" fmla="*/ 4997176 w 10505149"/>
                            <a:gd name="connsiteY182" fmla="*/ 1094220 h 2734292"/>
                            <a:gd name="connsiteX183" fmla="*/ 4817946 w 10505149"/>
                            <a:gd name="connsiteY183" fmla="*/ 1215478 h 2734292"/>
                            <a:gd name="connsiteX184" fmla="*/ 4681624 w 10505149"/>
                            <a:gd name="connsiteY184" fmla="*/ 1291818 h 2734292"/>
                            <a:gd name="connsiteX185" fmla="*/ 4606303 w 10505149"/>
                            <a:gd name="connsiteY185" fmla="*/ 1323239 h 2734292"/>
                            <a:gd name="connsiteX186" fmla="*/ 4404936 w 10505149"/>
                            <a:gd name="connsiteY186" fmla="*/ 1371546 h 2734292"/>
                            <a:gd name="connsiteX187" fmla="*/ 4386734 w 10505149"/>
                            <a:gd name="connsiteY187" fmla="*/ 1392420 h 2734292"/>
                            <a:gd name="connsiteX188" fmla="*/ 4314146 w 10505149"/>
                            <a:gd name="connsiteY188" fmla="*/ 1413622 h 2734292"/>
                            <a:gd name="connsiteX189" fmla="*/ 4135025 w 10505149"/>
                            <a:gd name="connsiteY189" fmla="*/ 1522695 h 2734292"/>
                            <a:gd name="connsiteX190" fmla="*/ 4083043 w 10505149"/>
                            <a:gd name="connsiteY190" fmla="*/ 1565646 h 2734292"/>
                            <a:gd name="connsiteX191" fmla="*/ 3929011 w 10505149"/>
                            <a:gd name="connsiteY191" fmla="*/ 1651385 h 2734292"/>
                            <a:gd name="connsiteX192" fmla="*/ 3798483 w 10505149"/>
                            <a:gd name="connsiteY192" fmla="*/ 1691549 h 2734292"/>
                            <a:gd name="connsiteX193" fmla="*/ 3682058 w 10505149"/>
                            <a:gd name="connsiteY193" fmla="*/ 1700948 h 2734292"/>
                            <a:gd name="connsiteX194" fmla="*/ 3548250 w 10505149"/>
                            <a:gd name="connsiteY194" fmla="*/ 1745102 h 2734292"/>
                            <a:gd name="connsiteX195" fmla="*/ 3493317 w 10505149"/>
                            <a:gd name="connsiteY195" fmla="*/ 1740511 h 2734292"/>
                            <a:gd name="connsiteX196" fmla="*/ 3419909 w 10505149"/>
                            <a:gd name="connsiteY196" fmla="*/ 1709801 h 2734292"/>
                            <a:gd name="connsiteX197" fmla="*/ 3369840 w 10505149"/>
                            <a:gd name="connsiteY197" fmla="*/ 1709801 h 2734292"/>
                            <a:gd name="connsiteX198" fmla="*/ 3314470 w 10505149"/>
                            <a:gd name="connsiteY198" fmla="*/ 1716468 h 2734292"/>
                            <a:gd name="connsiteX199" fmla="*/ 3136661 w 10505149"/>
                            <a:gd name="connsiteY199" fmla="*/ 1771441 h 2734292"/>
                            <a:gd name="connsiteX200" fmla="*/ 2967707 w 10505149"/>
                            <a:gd name="connsiteY200" fmla="*/ 1761331 h 2734292"/>
                            <a:gd name="connsiteX201" fmla="*/ 2933107 w 10505149"/>
                            <a:gd name="connsiteY201" fmla="*/ 1776741 h 2734292"/>
                            <a:gd name="connsiteX202" fmla="*/ 2828215 w 10505149"/>
                            <a:gd name="connsiteY202" fmla="*/ 1864994 h 2734292"/>
                            <a:gd name="connsiteX203" fmla="*/ 2553931 w 10505149"/>
                            <a:gd name="connsiteY203" fmla="*/ 1993246 h 2734292"/>
                            <a:gd name="connsiteX204" fmla="*/ 2370875 w 10505149"/>
                            <a:gd name="connsiteY204" fmla="*/ 2016307 h 2734292"/>
                            <a:gd name="connsiteX205" fmla="*/ 2275985 w 10505149"/>
                            <a:gd name="connsiteY205" fmla="*/ 2048875 h 2734292"/>
                            <a:gd name="connsiteX206" fmla="*/ 2020067 w 10505149"/>
                            <a:gd name="connsiteY206" fmla="*/ 2070460 h 2734292"/>
                            <a:gd name="connsiteX207" fmla="*/ 1888610 w 10505149"/>
                            <a:gd name="connsiteY207" fmla="*/ 2115871 h 2734292"/>
                            <a:gd name="connsiteX208" fmla="*/ 1794541 w 10505149"/>
                            <a:gd name="connsiteY208" fmla="*/ 2121991 h 2734292"/>
                            <a:gd name="connsiteX209" fmla="*/ 1576065 w 10505149"/>
                            <a:gd name="connsiteY209" fmla="*/ 2153030 h 2734292"/>
                            <a:gd name="connsiteX210" fmla="*/ 1477732 w 10505149"/>
                            <a:gd name="connsiteY210" fmla="*/ 2183795 h 2734292"/>
                            <a:gd name="connsiteX211" fmla="*/ 1394211 w 10505149"/>
                            <a:gd name="connsiteY211" fmla="*/ 2239861 h 2734292"/>
                            <a:gd name="connsiteX212" fmla="*/ 1356551 w 10505149"/>
                            <a:gd name="connsiteY212" fmla="*/ 2278878 h 2734292"/>
                            <a:gd name="connsiteX213" fmla="*/ 1326597 w 10505149"/>
                            <a:gd name="connsiteY213" fmla="*/ 2332649 h 2734292"/>
                            <a:gd name="connsiteX214" fmla="*/ 1246903 w 10505149"/>
                            <a:gd name="connsiteY214" fmla="*/ 2397568 h 2734292"/>
                            <a:gd name="connsiteX215" fmla="*/ 949115 w 10505149"/>
                            <a:gd name="connsiteY215" fmla="*/ 2544073 h 2734292"/>
                            <a:gd name="connsiteX216" fmla="*/ 948459 w 10505149"/>
                            <a:gd name="connsiteY216" fmla="*/ 2544182 h 2734292"/>
                            <a:gd name="connsiteX217" fmla="*/ 853132 w 10505149"/>
                            <a:gd name="connsiteY217" fmla="*/ 2565931 h 2734292"/>
                            <a:gd name="connsiteX218" fmla="*/ 779123 w 10505149"/>
                            <a:gd name="connsiteY218" fmla="*/ 2574838 h 2734292"/>
                            <a:gd name="connsiteX219" fmla="*/ 761468 w 10505149"/>
                            <a:gd name="connsiteY219" fmla="*/ 2570958 h 2734292"/>
                            <a:gd name="connsiteX220" fmla="*/ 629519 w 10505149"/>
                            <a:gd name="connsiteY220" fmla="*/ 2618664 h 2734292"/>
                            <a:gd name="connsiteX221" fmla="*/ 370922 w 10505149"/>
                            <a:gd name="connsiteY221" fmla="*/ 2671943 h 2734292"/>
                            <a:gd name="connsiteX222" fmla="*/ 62914 w 10505149"/>
                            <a:gd name="connsiteY222" fmla="*/ 2717462 h 2734292"/>
                            <a:gd name="connsiteX223" fmla="*/ 2952 w 10505149"/>
                            <a:gd name="connsiteY223" fmla="*/ 2734293 h 2734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Lst>
                          <a:rect l="l" t="t" r="r" b="b"/>
                          <a:pathLst>
                            <a:path w="10505149" h="2734292">
                              <a:moveTo>
                                <a:pt x="2952" y="2734293"/>
                              </a:moveTo>
                              <a:lnTo>
                                <a:pt x="0" y="2723801"/>
                              </a:lnTo>
                              <a:lnTo>
                                <a:pt x="60946" y="2706697"/>
                              </a:lnTo>
                              <a:lnTo>
                                <a:pt x="369009" y="2661232"/>
                              </a:lnTo>
                              <a:lnTo>
                                <a:pt x="626895" y="2608062"/>
                              </a:lnTo>
                              <a:lnTo>
                                <a:pt x="760702" y="2559592"/>
                              </a:lnTo>
                              <a:lnTo>
                                <a:pt x="779669" y="2563799"/>
                              </a:lnTo>
                              <a:lnTo>
                                <a:pt x="851547" y="2555111"/>
                              </a:lnTo>
                              <a:lnTo>
                                <a:pt x="945398" y="2533690"/>
                              </a:lnTo>
                              <a:lnTo>
                                <a:pt x="1241491" y="2388060"/>
                              </a:lnTo>
                              <a:lnTo>
                                <a:pt x="1318070" y="2325491"/>
                              </a:lnTo>
                              <a:lnTo>
                                <a:pt x="1348188" y="2271774"/>
                              </a:lnTo>
                              <a:lnTo>
                                <a:pt x="1387652" y="2231118"/>
                              </a:lnTo>
                              <a:lnTo>
                                <a:pt x="1473687" y="2173576"/>
                              </a:lnTo>
                              <a:lnTo>
                                <a:pt x="1574042" y="2142265"/>
                              </a:lnTo>
                              <a:lnTo>
                                <a:pt x="1793393" y="2111117"/>
                              </a:lnTo>
                              <a:lnTo>
                                <a:pt x="1887189" y="2105051"/>
                              </a:lnTo>
                              <a:lnTo>
                                <a:pt x="2018482" y="2059641"/>
                              </a:lnTo>
                              <a:lnTo>
                                <a:pt x="2274400" y="2038056"/>
                              </a:lnTo>
                              <a:lnTo>
                                <a:pt x="2368962" y="2005542"/>
                              </a:lnTo>
                              <a:lnTo>
                                <a:pt x="2550870" y="1982645"/>
                              </a:lnTo>
                              <a:lnTo>
                                <a:pt x="2822968" y="1855376"/>
                              </a:lnTo>
                              <a:lnTo>
                                <a:pt x="2927969" y="1767069"/>
                              </a:lnTo>
                              <a:lnTo>
                                <a:pt x="2965739" y="1750238"/>
                              </a:lnTo>
                              <a:lnTo>
                                <a:pt x="3135295" y="1760457"/>
                              </a:lnTo>
                              <a:lnTo>
                                <a:pt x="3312666" y="1705702"/>
                              </a:lnTo>
                              <a:lnTo>
                                <a:pt x="3369512" y="1698872"/>
                              </a:lnTo>
                              <a:lnTo>
                                <a:pt x="3422095" y="1698872"/>
                              </a:lnTo>
                              <a:lnTo>
                                <a:pt x="3496761" y="1730129"/>
                              </a:lnTo>
                              <a:lnTo>
                                <a:pt x="3546939" y="1734009"/>
                              </a:lnTo>
                              <a:lnTo>
                                <a:pt x="3680527" y="1690128"/>
                              </a:lnTo>
                              <a:lnTo>
                                <a:pt x="3797008" y="1680675"/>
                              </a:lnTo>
                              <a:lnTo>
                                <a:pt x="3925240" y="1641111"/>
                              </a:lnTo>
                              <a:lnTo>
                                <a:pt x="4077249" y="1556357"/>
                              </a:lnTo>
                              <a:lnTo>
                                <a:pt x="4128958" y="1513569"/>
                              </a:lnTo>
                              <a:lnTo>
                                <a:pt x="4309663" y="1403568"/>
                              </a:lnTo>
                              <a:lnTo>
                                <a:pt x="4380612" y="1382803"/>
                              </a:lnTo>
                              <a:lnTo>
                                <a:pt x="4398978" y="1361709"/>
                              </a:lnTo>
                              <a:lnTo>
                                <a:pt x="4400672" y="1361327"/>
                              </a:lnTo>
                              <a:lnTo>
                                <a:pt x="4603351" y="1312692"/>
                              </a:lnTo>
                              <a:lnTo>
                                <a:pt x="4677142" y="1281818"/>
                              </a:lnTo>
                              <a:lnTo>
                                <a:pt x="4812207" y="1206189"/>
                              </a:lnTo>
                              <a:lnTo>
                                <a:pt x="4992803" y="1084056"/>
                              </a:lnTo>
                              <a:lnTo>
                                <a:pt x="5033689" y="1074876"/>
                              </a:lnTo>
                              <a:lnTo>
                                <a:pt x="5094908" y="1068865"/>
                              </a:lnTo>
                              <a:lnTo>
                                <a:pt x="5181435" y="1046733"/>
                              </a:lnTo>
                              <a:lnTo>
                                <a:pt x="5232815" y="1024711"/>
                              </a:lnTo>
                              <a:lnTo>
                                <a:pt x="5330110" y="966951"/>
                              </a:lnTo>
                              <a:lnTo>
                                <a:pt x="5387885" y="944273"/>
                              </a:lnTo>
                              <a:lnTo>
                                <a:pt x="5388815" y="944273"/>
                              </a:lnTo>
                              <a:lnTo>
                                <a:pt x="5536396" y="939519"/>
                              </a:lnTo>
                              <a:lnTo>
                                <a:pt x="5572964" y="928918"/>
                              </a:lnTo>
                              <a:lnTo>
                                <a:pt x="5604886" y="916513"/>
                              </a:lnTo>
                              <a:lnTo>
                                <a:pt x="5690701" y="846294"/>
                              </a:lnTo>
                              <a:lnTo>
                                <a:pt x="5804558" y="774818"/>
                              </a:lnTo>
                              <a:lnTo>
                                <a:pt x="5853534" y="754107"/>
                              </a:lnTo>
                              <a:lnTo>
                                <a:pt x="5900815" y="749353"/>
                              </a:lnTo>
                              <a:lnTo>
                                <a:pt x="5937601" y="749353"/>
                              </a:lnTo>
                              <a:lnTo>
                                <a:pt x="6021449" y="777878"/>
                              </a:lnTo>
                              <a:lnTo>
                                <a:pt x="6053589" y="797659"/>
                              </a:lnTo>
                              <a:lnTo>
                                <a:pt x="6117322" y="753287"/>
                              </a:lnTo>
                              <a:lnTo>
                                <a:pt x="6155967" y="715309"/>
                              </a:lnTo>
                              <a:lnTo>
                                <a:pt x="6201116" y="656729"/>
                              </a:lnTo>
                              <a:lnTo>
                                <a:pt x="6276273" y="564597"/>
                              </a:lnTo>
                              <a:lnTo>
                                <a:pt x="6311365" y="533995"/>
                              </a:lnTo>
                              <a:lnTo>
                                <a:pt x="6458072" y="463175"/>
                              </a:lnTo>
                              <a:lnTo>
                                <a:pt x="6596799" y="431535"/>
                              </a:lnTo>
                              <a:lnTo>
                                <a:pt x="6644135" y="404868"/>
                              </a:lnTo>
                              <a:lnTo>
                                <a:pt x="6695187" y="369950"/>
                              </a:lnTo>
                              <a:lnTo>
                                <a:pt x="6707705" y="267708"/>
                              </a:lnTo>
                              <a:lnTo>
                                <a:pt x="6834024" y="278200"/>
                              </a:lnTo>
                              <a:lnTo>
                                <a:pt x="6867749" y="271096"/>
                              </a:lnTo>
                              <a:lnTo>
                                <a:pt x="7043262" y="183718"/>
                              </a:lnTo>
                              <a:lnTo>
                                <a:pt x="7072669" y="179456"/>
                              </a:lnTo>
                              <a:lnTo>
                                <a:pt x="7104864" y="179456"/>
                              </a:lnTo>
                              <a:lnTo>
                                <a:pt x="7120988" y="196997"/>
                              </a:lnTo>
                              <a:lnTo>
                                <a:pt x="7161710" y="208472"/>
                              </a:lnTo>
                              <a:lnTo>
                                <a:pt x="7207788" y="231205"/>
                              </a:lnTo>
                              <a:lnTo>
                                <a:pt x="7277151" y="279238"/>
                              </a:lnTo>
                              <a:lnTo>
                                <a:pt x="7326127" y="287053"/>
                              </a:lnTo>
                              <a:lnTo>
                                <a:pt x="7477207" y="278309"/>
                              </a:lnTo>
                              <a:lnTo>
                                <a:pt x="7629763" y="276943"/>
                              </a:lnTo>
                              <a:lnTo>
                                <a:pt x="7662778" y="279621"/>
                              </a:lnTo>
                              <a:lnTo>
                                <a:pt x="7687375" y="282736"/>
                              </a:lnTo>
                              <a:lnTo>
                                <a:pt x="7782647" y="320987"/>
                              </a:lnTo>
                              <a:lnTo>
                                <a:pt x="8099237" y="335796"/>
                              </a:lnTo>
                              <a:lnTo>
                                <a:pt x="8144167" y="326506"/>
                              </a:lnTo>
                              <a:lnTo>
                                <a:pt x="8201014" y="304703"/>
                              </a:lnTo>
                              <a:lnTo>
                                <a:pt x="8261960" y="251697"/>
                              </a:lnTo>
                              <a:lnTo>
                                <a:pt x="8375106" y="201150"/>
                              </a:lnTo>
                              <a:lnTo>
                                <a:pt x="8514161" y="98143"/>
                              </a:lnTo>
                              <a:lnTo>
                                <a:pt x="8637473" y="34919"/>
                              </a:lnTo>
                              <a:lnTo>
                                <a:pt x="8698364" y="14317"/>
                              </a:lnTo>
                              <a:lnTo>
                                <a:pt x="8835124" y="4208"/>
                              </a:lnTo>
                              <a:lnTo>
                                <a:pt x="8873495" y="0"/>
                              </a:lnTo>
                              <a:lnTo>
                                <a:pt x="8962864" y="34755"/>
                              </a:lnTo>
                              <a:lnTo>
                                <a:pt x="9018563" y="43006"/>
                              </a:lnTo>
                              <a:lnTo>
                                <a:pt x="9136573" y="79127"/>
                              </a:lnTo>
                              <a:lnTo>
                                <a:pt x="9189102" y="117160"/>
                              </a:lnTo>
                              <a:lnTo>
                                <a:pt x="9261144" y="204647"/>
                              </a:lnTo>
                              <a:lnTo>
                                <a:pt x="9306839" y="240440"/>
                              </a:lnTo>
                              <a:lnTo>
                                <a:pt x="9401291" y="281315"/>
                              </a:lnTo>
                              <a:lnTo>
                                <a:pt x="9434580" y="304867"/>
                              </a:lnTo>
                              <a:lnTo>
                                <a:pt x="9435126" y="305686"/>
                              </a:lnTo>
                              <a:lnTo>
                                <a:pt x="9488638" y="383939"/>
                              </a:lnTo>
                              <a:lnTo>
                                <a:pt x="9529688" y="409349"/>
                              </a:lnTo>
                              <a:lnTo>
                                <a:pt x="9951444" y="535689"/>
                              </a:lnTo>
                              <a:lnTo>
                                <a:pt x="10038681" y="556892"/>
                              </a:lnTo>
                              <a:lnTo>
                                <a:pt x="10106459" y="585744"/>
                              </a:lnTo>
                              <a:lnTo>
                                <a:pt x="10157894" y="594542"/>
                              </a:lnTo>
                              <a:lnTo>
                                <a:pt x="10270384" y="627548"/>
                              </a:lnTo>
                              <a:lnTo>
                                <a:pt x="10474703" y="643286"/>
                              </a:lnTo>
                              <a:lnTo>
                                <a:pt x="10505149" y="652084"/>
                              </a:lnTo>
                              <a:lnTo>
                                <a:pt x="10502143" y="662576"/>
                              </a:lnTo>
                              <a:lnTo>
                                <a:pt x="10472189" y="653942"/>
                              </a:lnTo>
                              <a:lnTo>
                                <a:pt x="10267870" y="638204"/>
                              </a:lnTo>
                              <a:lnTo>
                                <a:pt x="10155107" y="605144"/>
                              </a:lnTo>
                              <a:lnTo>
                                <a:pt x="10102743" y="596018"/>
                              </a:lnTo>
                              <a:lnTo>
                                <a:pt x="10034800" y="567110"/>
                              </a:lnTo>
                              <a:lnTo>
                                <a:pt x="9948601" y="546236"/>
                              </a:lnTo>
                              <a:lnTo>
                                <a:pt x="9525151" y="419404"/>
                              </a:lnTo>
                              <a:lnTo>
                                <a:pt x="9480931" y="392027"/>
                              </a:lnTo>
                              <a:lnTo>
                                <a:pt x="9426653" y="312681"/>
                              </a:lnTo>
                              <a:lnTo>
                                <a:pt x="9395443" y="290550"/>
                              </a:lnTo>
                              <a:lnTo>
                                <a:pt x="9300663" y="249456"/>
                              </a:lnTo>
                              <a:lnTo>
                                <a:pt x="9253108" y="212079"/>
                              </a:lnTo>
                              <a:lnTo>
                                <a:pt x="9181121" y="124647"/>
                              </a:lnTo>
                              <a:lnTo>
                                <a:pt x="9131654" y="89018"/>
                              </a:lnTo>
                              <a:lnTo>
                                <a:pt x="9015775" y="53553"/>
                              </a:lnTo>
                              <a:lnTo>
                                <a:pt x="8959475" y="45192"/>
                              </a:lnTo>
                              <a:lnTo>
                                <a:pt x="8872019" y="11148"/>
                              </a:lnTo>
                              <a:lnTo>
                                <a:pt x="8836108" y="15082"/>
                              </a:lnTo>
                              <a:lnTo>
                                <a:pt x="8699895" y="25192"/>
                              </a:lnTo>
                              <a:lnTo>
                                <a:pt x="8641355" y="45137"/>
                              </a:lnTo>
                              <a:lnTo>
                                <a:pt x="8519572" y="107706"/>
                              </a:lnTo>
                              <a:lnTo>
                                <a:pt x="8380135" y="210877"/>
                              </a:lnTo>
                              <a:lnTo>
                                <a:pt x="8267152" y="261314"/>
                              </a:lnTo>
                              <a:lnTo>
                                <a:pt x="8206754" y="314211"/>
                              </a:lnTo>
                              <a:lnTo>
                                <a:pt x="8146792" y="337162"/>
                              </a:lnTo>
                              <a:lnTo>
                                <a:pt x="8100057" y="346780"/>
                              </a:lnTo>
                              <a:lnTo>
                                <a:pt x="7780297" y="331807"/>
                              </a:lnTo>
                              <a:lnTo>
                                <a:pt x="7683986" y="293118"/>
                              </a:lnTo>
                              <a:lnTo>
                                <a:pt x="7661685" y="290495"/>
                              </a:lnTo>
                              <a:lnTo>
                                <a:pt x="7629381" y="287818"/>
                              </a:lnTo>
                              <a:lnTo>
                                <a:pt x="7477535" y="289184"/>
                              </a:lnTo>
                              <a:lnTo>
                                <a:pt x="7325580" y="298036"/>
                              </a:lnTo>
                              <a:lnTo>
                                <a:pt x="7272997" y="289621"/>
                              </a:lnTo>
                              <a:lnTo>
                                <a:pt x="7201885" y="240385"/>
                              </a:lnTo>
                              <a:lnTo>
                                <a:pt x="7157337" y="218473"/>
                              </a:lnTo>
                              <a:lnTo>
                                <a:pt x="7115031" y="206669"/>
                              </a:lnTo>
                              <a:lnTo>
                                <a:pt x="7100054" y="190385"/>
                              </a:lnTo>
                              <a:lnTo>
                                <a:pt x="7073051" y="190385"/>
                              </a:lnTo>
                              <a:lnTo>
                                <a:pt x="7046542" y="194265"/>
                              </a:lnTo>
                              <a:lnTo>
                                <a:pt x="6871356" y="281479"/>
                              </a:lnTo>
                              <a:lnTo>
                                <a:pt x="6834734" y="289239"/>
                              </a:lnTo>
                              <a:lnTo>
                                <a:pt x="6833914" y="289184"/>
                              </a:lnTo>
                              <a:lnTo>
                                <a:pt x="6717270" y="279457"/>
                              </a:lnTo>
                              <a:lnTo>
                                <a:pt x="6705463" y="376179"/>
                              </a:lnTo>
                              <a:lnTo>
                                <a:pt x="6649929" y="414158"/>
                              </a:lnTo>
                              <a:lnTo>
                                <a:pt x="6599969" y="442027"/>
                              </a:lnTo>
                              <a:lnTo>
                                <a:pt x="6461134" y="473721"/>
                              </a:lnTo>
                              <a:lnTo>
                                <a:pt x="6316831" y="543503"/>
                              </a:lnTo>
                              <a:lnTo>
                                <a:pt x="6283871" y="572465"/>
                              </a:lnTo>
                              <a:lnTo>
                                <a:pt x="6209698" y="663505"/>
                              </a:lnTo>
                              <a:lnTo>
                                <a:pt x="6163893" y="722850"/>
                              </a:lnTo>
                              <a:lnTo>
                                <a:pt x="6123936" y="761976"/>
                              </a:lnTo>
                              <a:lnTo>
                                <a:pt x="6053972" y="810720"/>
                              </a:lnTo>
                              <a:lnTo>
                                <a:pt x="6016256" y="787495"/>
                              </a:lnTo>
                              <a:lnTo>
                                <a:pt x="5935797" y="760282"/>
                              </a:lnTo>
                              <a:lnTo>
                                <a:pt x="5901087" y="760282"/>
                              </a:lnTo>
                              <a:lnTo>
                                <a:pt x="5855447" y="764872"/>
                              </a:lnTo>
                              <a:lnTo>
                                <a:pt x="5809259" y="784708"/>
                              </a:lnTo>
                              <a:lnTo>
                                <a:pt x="5696823" y="855365"/>
                              </a:lnTo>
                              <a:lnTo>
                                <a:pt x="5610461" y="926076"/>
                              </a:lnTo>
                              <a:lnTo>
                                <a:pt x="5576462" y="939246"/>
                              </a:lnTo>
                              <a:lnTo>
                                <a:pt x="5537435" y="950448"/>
                              </a:lnTo>
                              <a:lnTo>
                                <a:pt x="5390126" y="955148"/>
                              </a:lnTo>
                              <a:lnTo>
                                <a:pt x="5334537" y="976951"/>
                              </a:lnTo>
                              <a:lnTo>
                                <a:pt x="5237461" y="1034602"/>
                              </a:lnTo>
                              <a:lnTo>
                                <a:pt x="5184550" y="1057225"/>
                              </a:lnTo>
                              <a:lnTo>
                                <a:pt x="5096384" y="1079684"/>
                              </a:lnTo>
                              <a:lnTo>
                                <a:pt x="5035110" y="1085750"/>
                              </a:lnTo>
                              <a:lnTo>
                                <a:pt x="4997176" y="1094220"/>
                              </a:lnTo>
                              <a:lnTo>
                                <a:pt x="4817946" y="1215478"/>
                              </a:lnTo>
                              <a:lnTo>
                                <a:pt x="4681624" y="1291818"/>
                              </a:lnTo>
                              <a:lnTo>
                                <a:pt x="4606303" y="1323239"/>
                              </a:lnTo>
                              <a:lnTo>
                                <a:pt x="4404936" y="1371546"/>
                              </a:lnTo>
                              <a:lnTo>
                                <a:pt x="4386734" y="1392420"/>
                              </a:lnTo>
                              <a:lnTo>
                                <a:pt x="4314146" y="1413622"/>
                              </a:lnTo>
                              <a:lnTo>
                                <a:pt x="4135025" y="1522695"/>
                              </a:lnTo>
                              <a:lnTo>
                                <a:pt x="4083043" y="1565646"/>
                              </a:lnTo>
                              <a:lnTo>
                                <a:pt x="3929011" y="1651385"/>
                              </a:lnTo>
                              <a:lnTo>
                                <a:pt x="3798483" y="1691549"/>
                              </a:lnTo>
                              <a:lnTo>
                                <a:pt x="3682058" y="1700948"/>
                              </a:lnTo>
                              <a:lnTo>
                                <a:pt x="3548250" y="1745102"/>
                              </a:lnTo>
                              <a:lnTo>
                                <a:pt x="3493317" y="1740511"/>
                              </a:lnTo>
                              <a:lnTo>
                                <a:pt x="3419909" y="1709801"/>
                              </a:lnTo>
                              <a:lnTo>
                                <a:pt x="3369840" y="1709801"/>
                              </a:lnTo>
                              <a:lnTo>
                                <a:pt x="3314470" y="1716468"/>
                              </a:lnTo>
                              <a:lnTo>
                                <a:pt x="3136661" y="1771441"/>
                              </a:lnTo>
                              <a:lnTo>
                                <a:pt x="2967707" y="1761331"/>
                              </a:lnTo>
                              <a:lnTo>
                                <a:pt x="2933107" y="1776741"/>
                              </a:lnTo>
                              <a:lnTo>
                                <a:pt x="2828215" y="1864994"/>
                              </a:lnTo>
                              <a:lnTo>
                                <a:pt x="2553931" y="1993246"/>
                              </a:lnTo>
                              <a:lnTo>
                                <a:pt x="2370875" y="2016307"/>
                              </a:lnTo>
                              <a:lnTo>
                                <a:pt x="2275985" y="2048875"/>
                              </a:lnTo>
                              <a:lnTo>
                                <a:pt x="2020067" y="2070460"/>
                              </a:lnTo>
                              <a:lnTo>
                                <a:pt x="1888610" y="2115871"/>
                              </a:lnTo>
                              <a:lnTo>
                                <a:pt x="1794541" y="2121991"/>
                              </a:lnTo>
                              <a:lnTo>
                                <a:pt x="1576065" y="2153030"/>
                              </a:lnTo>
                              <a:lnTo>
                                <a:pt x="1477732" y="2183795"/>
                              </a:lnTo>
                              <a:lnTo>
                                <a:pt x="1394211" y="2239861"/>
                              </a:lnTo>
                              <a:lnTo>
                                <a:pt x="1356551" y="2278878"/>
                              </a:lnTo>
                              <a:lnTo>
                                <a:pt x="1326597" y="2332649"/>
                              </a:lnTo>
                              <a:lnTo>
                                <a:pt x="1246903" y="2397568"/>
                              </a:lnTo>
                              <a:lnTo>
                                <a:pt x="949115" y="2544073"/>
                              </a:lnTo>
                              <a:lnTo>
                                <a:pt x="948459" y="2544182"/>
                              </a:lnTo>
                              <a:lnTo>
                                <a:pt x="853132" y="2565931"/>
                              </a:lnTo>
                              <a:lnTo>
                                <a:pt x="779123" y="2574838"/>
                              </a:lnTo>
                              <a:lnTo>
                                <a:pt x="761468" y="2570958"/>
                              </a:lnTo>
                              <a:lnTo>
                                <a:pt x="629519" y="2618664"/>
                              </a:lnTo>
                              <a:lnTo>
                                <a:pt x="370922" y="2671943"/>
                              </a:lnTo>
                              <a:lnTo>
                                <a:pt x="62914" y="2717462"/>
                              </a:lnTo>
                              <a:lnTo>
                                <a:pt x="2952" y="2734293"/>
                              </a:lnTo>
                              <a:close/>
                            </a:path>
                          </a:pathLst>
                        </a:custGeom>
                        <a:solidFill>
                          <a:srgbClr val="6D6E71"/>
                        </a:solidFill>
                        <a:ln w="0" cap="flat">
                          <a:noFill/>
                          <a:prstDash val="solid"/>
                          <a:miter/>
                        </a:ln>
                      </p:spPr>
                      <p:txBody>
                        <a:bodyPr rtlCol="0" anchor="ctr"/>
                        <a:lstStyle/>
                        <a:p>
                          <a:endParaRPr lang="en-US" sz="3600"/>
                        </a:p>
                      </p:txBody>
                    </p:sp>
                  </p:grpSp>
                  <p:grpSp>
                    <p:nvGrpSpPr>
                      <p:cNvPr id="249" name="Graphic 4">
                        <a:extLst>
                          <a:ext uri="{FF2B5EF4-FFF2-40B4-BE49-F238E27FC236}">
                            <a16:creationId xmlns:a16="http://schemas.microsoft.com/office/drawing/2014/main" id="{726D526C-1D66-38CD-B0D0-0CEDB7F81F6C}"/>
                          </a:ext>
                        </a:extLst>
                      </p:cNvPr>
                      <p:cNvGrpSpPr/>
                      <p:nvPr/>
                    </p:nvGrpSpPr>
                    <p:grpSpPr>
                      <a:xfrm>
                        <a:off x="2074618" y="5502686"/>
                        <a:ext cx="446243" cy="1356352"/>
                        <a:chOff x="2074618" y="5502686"/>
                        <a:chExt cx="446243" cy="1356352"/>
                      </a:xfrm>
                      <a:solidFill>
                        <a:srgbClr val="6D6E71"/>
                      </a:solidFill>
                    </p:grpSpPr>
                    <p:sp>
                      <p:nvSpPr>
                        <p:cNvPr id="250" name="Freeform 32">
                          <a:extLst>
                            <a:ext uri="{FF2B5EF4-FFF2-40B4-BE49-F238E27FC236}">
                              <a16:creationId xmlns:a16="http://schemas.microsoft.com/office/drawing/2014/main" id="{420E766E-21DC-B3E1-5593-817030B7E42F}"/>
                            </a:ext>
                          </a:extLst>
                        </p:cNvPr>
                        <p:cNvSpPr/>
                        <p:nvPr/>
                      </p:nvSpPr>
                      <p:spPr>
                        <a:xfrm rot="-207000">
                          <a:off x="2078672" y="5502686"/>
                          <a:ext cx="10931" cy="92077"/>
                        </a:xfrm>
                        <a:custGeom>
                          <a:avLst/>
                          <a:gdLst>
                            <a:gd name="connsiteX0" fmla="*/ 0 w 10931"/>
                            <a:gd name="connsiteY0" fmla="*/ 0 h 92077"/>
                            <a:gd name="connsiteX1" fmla="*/ 10932 w 10931"/>
                            <a:gd name="connsiteY1" fmla="*/ 0 h 92077"/>
                            <a:gd name="connsiteX2" fmla="*/ 10932 w 10931"/>
                            <a:gd name="connsiteY2" fmla="*/ 92078 h 92077"/>
                            <a:gd name="connsiteX3" fmla="*/ 0 w 10931"/>
                            <a:gd name="connsiteY3" fmla="*/ 92078 h 92077"/>
                          </a:gdLst>
                          <a:ahLst/>
                          <a:cxnLst>
                            <a:cxn ang="0">
                              <a:pos x="connsiteX0" y="connsiteY0"/>
                            </a:cxn>
                            <a:cxn ang="0">
                              <a:pos x="connsiteX1" y="connsiteY1"/>
                            </a:cxn>
                            <a:cxn ang="0">
                              <a:pos x="connsiteX2" y="connsiteY2"/>
                            </a:cxn>
                            <a:cxn ang="0">
                              <a:pos x="connsiteX3" y="connsiteY3"/>
                            </a:cxn>
                          </a:cxnLst>
                          <a:rect l="l" t="t" r="r" b="b"/>
                          <a:pathLst>
                            <a:path w="10931" h="92077">
                              <a:moveTo>
                                <a:pt x="0" y="0"/>
                              </a:moveTo>
                              <a:lnTo>
                                <a:pt x="10932" y="0"/>
                              </a:lnTo>
                              <a:lnTo>
                                <a:pt x="10932" y="92078"/>
                              </a:lnTo>
                              <a:lnTo>
                                <a:pt x="0" y="92078"/>
                              </a:lnTo>
                              <a:close/>
                            </a:path>
                          </a:pathLst>
                        </a:custGeom>
                        <a:solidFill>
                          <a:srgbClr val="6D6E71"/>
                        </a:solidFill>
                        <a:ln w="0" cap="flat">
                          <a:noFill/>
                          <a:prstDash val="solid"/>
                          <a:miter/>
                        </a:ln>
                      </p:spPr>
                      <p:txBody>
                        <a:bodyPr rtlCol="0" anchor="ctr"/>
                        <a:lstStyle/>
                        <a:p>
                          <a:endParaRPr lang="en-US" sz="3600"/>
                        </a:p>
                      </p:txBody>
                    </p:sp>
                    <p:grpSp>
                      <p:nvGrpSpPr>
                        <p:cNvPr id="251" name="Graphic 4">
                          <a:extLst>
                            <a:ext uri="{FF2B5EF4-FFF2-40B4-BE49-F238E27FC236}">
                              <a16:creationId xmlns:a16="http://schemas.microsoft.com/office/drawing/2014/main" id="{29F9ECD3-772A-4E27-6459-F2D0E9E3BA15}"/>
                            </a:ext>
                          </a:extLst>
                        </p:cNvPr>
                        <p:cNvGrpSpPr/>
                        <p:nvPr/>
                      </p:nvGrpSpPr>
                      <p:grpSpPr>
                        <a:xfrm>
                          <a:off x="2074618" y="5594107"/>
                          <a:ext cx="446243" cy="1264931"/>
                          <a:chOff x="2074618" y="5594107"/>
                          <a:chExt cx="446243" cy="1264931"/>
                        </a:xfrm>
                        <a:solidFill>
                          <a:srgbClr val="6D6E71"/>
                        </a:solidFill>
                      </p:grpSpPr>
                      <p:sp>
                        <p:nvSpPr>
                          <p:cNvPr id="252" name="Freeform 34">
                            <a:extLst>
                              <a:ext uri="{FF2B5EF4-FFF2-40B4-BE49-F238E27FC236}">
                                <a16:creationId xmlns:a16="http://schemas.microsoft.com/office/drawing/2014/main" id="{35F0606E-A271-791E-14F9-7DC161DF8F01}"/>
                              </a:ext>
                            </a:extLst>
                          </p:cNvPr>
                          <p:cNvSpPr/>
                          <p:nvPr/>
                        </p:nvSpPr>
                        <p:spPr>
                          <a:xfrm>
                            <a:off x="2074618" y="5594107"/>
                            <a:ext cx="240285" cy="389676"/>
                          </a:xfrm>
                          <a:custGeom>
                            <a:avLst/>
                            <a:gdLst>
                              <a:gd name="connsiteX0" fmla="*/ 229845 w 240285"/>
                              <a:gd name="connsiteY0" fmla="*/ 389676 h 389676"/>
                              <a:gd name="connsiteX1" fmla="*/ 213884 w 240285"/>
                              <a:gd name="connsiteY1" fmla="*/ 337490 h 389676"/>
                              <a:gd name="connsiteX2" fmla="*/ 190053 w 240285"/>
                              <a:gd name="connsiteY2" fmla="*/ 325796 h 389676"/>
                              <a:gd name="connsiteX3" fmla="*/ 149604 w 240285"/>
                              <a:gd name="connsiteY3" fmla="*/ 287380 h 389676"/>
                              <a:gd name="connsiteX4" fmla="*/ 111124 w 240285"/>
                              <a:gd name="connsiteY4" fmla="*/ 237653 h 389676"/>
                              <a:gd name="connsiteX5" fmla="*/ 103745 w 240285"/>
                              <a:gd name="connsiteY5" fmla="*/ 210603 h 389676"/>
                              <a:gd name="connsiteX6" fmla="*/ 74939 w 240285"/>
                              <a:gd name="connsiteY6" fmla="*/ 162188 h 389676"/>
                              <a:gd name="connsiteX7" fmla="*/ 28041 w 240285"/>
                              <a:gd name="connsiteY7" fmla="*/ 112897 h 389676"/>
                              <a:gd name="connsiteX8" fmla="*/ 4592 w 240285"/>
                              <a:gd name="connsiteY8" fmla="*/ 68853 h 389676"/>
                              <a:gd name="connsiteX9" fmla="*/ 0 w 240285"/>
                              <a:gd name="connsiteY9" fmla="*/ 765 h 389676"/>
                              <a:gd name="connsiteX10" fmla="*/ 10877 w 240285"/>
                              <a:gd name="connsiteY10" fmla="*/ 0 h 389676"/>
                              <a:gd name="connsiteX11" fmla="*/ 15305 w 240285"/>
                              <a:gd name="connsiteY11" fmla="*/ 65793 h 389676"/>
                              <a:gd name="connsiteX12" fmla="*/ 37333 w 240285"/>
                              <a:gd name="connsiteY12" fmla="*/ 107051 h 389676"/>
                              <a:gd name="connsiteX13" fmla="*/ 84012 w 240285"/>
                              <a:gd name="connsiteY13" fmla="*/ 156067 h 389676"/>
                              <a:gd name="connsiteX14" fmla="*/ 114075 w 240285"/>
                              <a:gd name="connsiteY14" fmla="*/ 206997 h 389676"/>
                              <a:gd name="connsiteX15" fmla="*/ 121072 w 240285"/>
                              <a:gd name="connsiteY15" fmla="*/ 232680 h 389676"/>
                              <a:gd name="connsiteX16" fmla="*/ 157967 w 240285"/>
                              <a:gd name="connsiteY16" fmla="*/ 280331 h 389676"/>
                              <a:gd name="connsiteX17" fmla="*/ 196940 w 240285"/>
                              <a:gd name="connsiteY17" fmla="*/ 317271 h 389676"/>
                              <a:gd name="connsiteX18" fmla="*/ 222958 w 240285"/>
                              <a:gd name="connsiteY18" fmla="*/ 329731 h 389676"/>
                              <a:gd name="connsiteX19" fmla="*/ 240285 w 240285"/>
                              <a:gd name="connsiteY19" fmla="*/ 386453 h 389676"/>
                              <a:gd name="connsiteX20" fmla="*/ 229845 w 240285"/>
                              <a:gd name="connsiteY20" fmla="*/ 389676 h 389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0285" h="389676">
                                <a:moveTo>
                                  <a:pt x="229845" y="389676"/>
                                </a:moveTo>
                                <a:lnTo>
                                  <a:pt x="213884" y="337490"/>
                                </a:lnTo>
                                <a:lnTo>
                                  <a:pt x="190053" y="325796"/>
                                </a:lnTo>
                                <a:lnTo>
                                  <a:pt x="149604" y="287380"/>
                                </a:lnTo>
                                <a:lnTo>
                                  <a:pt x="111124" y="237653"/>
                                </a:lnTo>
                                <a:lnTo>
                                  <a:pt x="103745" y="210603"/>
                                </a:lnTo>
                                <a:lnTo>
                                  <a:pt x="74939" y="162188"/>
                                </a:lnTo>
                                <a:lnTo>
                                  <a:pt x="28041" y="112897"/>
                                </a:lnTo>
                                <a:lnTo>
                                  <a:pt x="4592" y="68853"/>
                                </a:lnTo>
                                <a:lnTo>
                                  <a:pt x="0" y="765"/>
                                </a:lnTo>
                                <a:lnTo>
                                  <a:pt x="10877" y="0"/>
                                </a:lnTo>
                                <a:lnTo>
                                  <a:pt x="15305" y="65793"/>
                                </a:lnTo>
                                <a:lnTo>
                                  <a:pt x="37333" y="107051"/>
                                </a:lnTo>
                                <a:lnTo>
                                  <a:pt x="84012" y="156067"/>
                                </a:lnTo>
                                <a:lnTo>
                                  <a:pt x="114075" y="206997"/>
                                </a:lnTo>
                                <a:lnTo>
                                  <a:pt x="121072" y="232680"/>
                                </a:lnTo>
                                <a:lnTo>
                                  <a:pt x="157967" y="280331"/>
                                </a:lnTo>
                                <a:lnTo>
                                  <a:pt x="196940" y="317271"/>
                                </a:lnTo>
                                <a:lnTo>
                                  <a:pt x="222958" y="329731"/>
                                </a:lnTo>
                                <a:lnTo>
                                  <a:pt x="240285" y="386453"/>
                                </a:lnTo>
                                <a:lnTo>
                                  <a:pt x="229845" y="389676"/>
                                </a:lnTo>
                                <a:close/>
                              </a:path>
                            </a:pathLst>
                          </a:custGeom>
                          <a:solidFill>
                            <a:srgbClr val="6D6E71"/>
                          </a:solidFill>
                          <a:ln w="0" cap="flat">
                            <a:noFill/>
                            <a:prstDash val="solid"/>
                            <a:miter/>
                          </a:ln>
                        </p:spPr>
                        <p:txBody>
                          <a:bodyPr rtlCol="0" anchor="ctr"/>
                          <a:lstStyle/>
                          <a:p>
                            <a:endParaRPr lang="en-US" sz="3600"/>
                          </a:p>
                        </p:txBody>
                      </p:sp>
                      <p:sp>
                        <p:nvSpPr>
                          <p:cNvPr id="253" name="Freeform 35">
                            <a:extLst>
                              <a:ext uri="{FF2B5EF4-FFF2-40B4-BE49-F238E27FC236}">
                                <a16:creationId xmlns:a16="http://schemas.microsoft.com/office/drawing/2014/main" id="{BCF3A2C6-25D6-4537-8998-382F34D6200A}"/>
                              </a:ext>
                            </a:extLst>
                          </p:cNvPr>
                          <p:cNvSpPr/>
                          <p:nvPr/>
                        </p:nvSpPr>
                        <p:spPr>
                          <a:xfrm rot="-1542000">
                            <a:off x="2333964" y="5969393"/>
                            <a:ext cx="10931" cy="103115"/>
                          </a:xfrm>
                          <a:custGeom>
                            <a:avLst/>
                            <a:gdLst>
                              <a:gd name="connsiteX0" fmla="*/ 0 w 10931"/>
                              <a:gd name="connsiteY0" fmla="*/ 0 h 103115"/>
                              <a:gd name="connsiteX1" fmla="*/ 10932 w 10931"/>
                              <a:gd name="connsiteY1" fmla="*/ 0 h 103115"/>
                              <a:gd name="connsiteX2" fmla="*/ 10932 w 10931"/>
                              <a:gd name="connsiteY2" fmla="*/ 103116 h 103115"/>
                              <a:gd name="connsiteX3" fmla="*/ 0 w 10931"/>
                              <a:gd name="connsiteY3" fmla="*/ 103116 h 103115"/>
                            </a:gdLst>
                            <a:ahLst/>
                            <a:cxnLst>
                              <a:cxn ang="0">
                                <a:pos x="connsiteX0" y="connsiteY0"/>
                              </a:cxn>
                              <a:cxn ang="0">
                                <a:pos x="connsiteX1" y="connsiteY1"/>
                              </a:cxn>
                              <a:cxn ang="0">
                                <a:pos x="connsiteX2" y="connsiteY2"/>
                              </a:cxn>
                              <a:cxn ang="0">
                                <a:pos x="connsiteX3" y="connsiteY3"/>
                              </a:cxn>
                            </a:cxnLst>
                            <a:rect l="l" t="t" r="r" b="b"/>
                            <a:pathLst>
                              <a:path w="10931" h="103115">
                                <a:moveTo>
                                  <a:pt x="0" y="0"/>
                                </a:moveTo>
                                <a:lnTo>
                                  <a:pt x="10932" y="0"/>
                                </a:lnTo>
                                <a:lnTo>
                                  <a:pt x="10932" y="103116"/>
                                </a:lnTo>
                                <a:lnTo>
                                  <a:pt x="0" y="103116"/>
                                </a:lnTo>
                                <a:close/>
                              </a:path>
                            </a:pathLst>
                          </a:custGeom>
                          <a:solidFill>
                            <a:srgbClr val="6D6E71"/>
                          </a:solidFill>
                          <a:ln w="0" cap="flat">
                            <a:noFill/>
                            <a:prstDash val="solid"/>
                            <a:miter/>
                          </a:ln>
                        </p:spPr>
                        <p:txBody>
                          <a:bodyPr rtlCol="0" anchor="ctr"/>
                          <a:lstStyle/>
                          <a:p>
                            <a:endParaRPr lang="en-US" sz="3600"/>
                          </a:p>
                        </p:txBody>
                      </p:sp>
                      <p:sp>
                        <p:nvSpPr>
                          <p:cNvPr id="254" name="Freeform 36">
                            <a:extLst>
                              <a:ext uri="{FF2B5EF4-FFF2-40B4-BE49-F238E27FC236}">
                                <a16:creationId xmlns:a16="http://schemas.microsoft.com/office/drawing/2014/main" id="{46779632-2443-09EB-767F-34D0BF7D93BE}"/>
                              </a:ext>
                            </a:extLst>
                          </p:cNvPr>
                          <p:cNvSpPr/>
                          <p:nvPr/>
                        </p:nvSpPr>
                        <p:spPr>
                          <a:xfrm>
                            <a:off x="2319166" y="6045095"/>
                            <a:ext cx="201695" cy="813943"/>
                          </a:xfrm>
                          <a:custGeom>
                            <a:avLst/>
                            <a:gdLst>
                              <a:gd name="connsiteX0" fmla="*/ 106477 w 201695"/>
                              <a:gd name="connsiteY0" fmla="*/ 813943 h 813943"/>
                              <a:gd name="connsiteX1" fmla="*/ 103362 w 201695"/>
                              <a:gd name="connsiteY1" fmla="*/ 770282 h 813943"/>
                              <a:gd name="connsiteX2" fmla="*/ 30500 w 201695"/>
                              <a:gd name="connsiteY2" fmla="*/ 744107 h 813943"/>
                              <a:gd name="connsiteX3" fmla="*/ 2842 w 201695"/>
                              <a:gd name="connsiteY3" fmla="*/ 660390 h 813943"/>
                              <a:gd name="connsiteX4" fmla="*/ 0 w 201695"/>
                              <a:gd name="connsiteY4" fmla="*/ 613941 h 813943"/>
                              <a:gd name="connsiteX5" fmla="*/ 102323 w 201695"/>
                              <a:gd name="connsiteY5" fmla="*/ 474650 h 813943"/>
                              <a:gd name="connsiteX6" fmla="*/ 131566 w 201695"/>
                              <a:gd name="connsiteY6" fmla="*/ 436071 h 813943"/>
                              <a:gd name="connsiteX7" fmla="*/ 189725 w 201695"/>
                              <a:gd name="connsiteY7" fmla="*/ 304594 h 813943"/>
                              <a:gd name="connsiteX8" fmla="*/ 170812 w 201695"/>
                              <a:gd name="connsiteY8" fmla="*/ 262243 h 813943"/>
                              <a:gd name="connsiteX9" fmla="*/ 107844 w 201695"/>
                              <a:gd name="connsiteY9" fmla="*/ 209019 h 813943"/>
                              <a:gd name="connsiteX10" fmla="*/ 83356 w 201695"/>
                              <a:gd name="connsiteY10" fmla="*/ 161696 h 813943"/>
                              <a:gd name="connsiteX11" fmla="*/ 77890 w 201695"/>
                              <a:gd name="connsiteY11" fmla="*/ 82460 h 813943"/>
                              <a:gd name="connsiteX12" fmla="*/ 59907 w 201695"/>
                              <a:gd name="connsiteY12" fmla="*/ 46558 h 813943"/>
                              <a:gd name="connsiteX13" fmla="*/ 33507 w 201695"/>
                              <a:gd name="connsiteY13" fmla="*/ 22022 h 813943"/>
                              <a:gd name="connsiteX14" fmla="*/ 31703 w 201695"/>
                              <a:gd name="connsiteY14" fmla="*/ 929 h 813943"/>
                              <a:gd name="connsiteX15" fmla="*/ 42580 w 201695"/>
                              <a:gd name="connsiteY15" fmla="*/ 0 h 813943"/>
                              <a:gd name="connsiteX16" fmla="*/ 44056 w 201695"/>
                              <a:gd name="connsiteY16" fmla="*/ 16885 h 813943"/>
                              <a:gd name="connsiteX17" fmla="*/ 68817 w 201695"/>
                              <a:gd name="connsiteY17" fmla="*/ 39891 h 813943"/>
                              <a:gd name="connsiteX18" fmla="*/ 88658 w 201695"/>
                              <a:gd name="connsiteY18" fmla="*/ 79509 h 813943"/>
                              <a:gd name="connsiteX19" fmla="*/ 94124 w 201695"/>
                              <a:gd name="connsiteY19" fmla="*/ 158691 h 813943"/>
                              <a:gd name="connsiteX20" fmla="*/ 116590 w 201695"/>
                              <a:gd name="connsiteY20" fmla="*/ 202079 h 813943"/>
                              <a:gd name="connsiteX21" fmla="*/ 179776 w 201695"/>
                              <a:gd name="connsiteY21" fmla="*/ 255522 h 813943"/>
                              <a:gd name="connsiteX22" fmla="*/ 201695 w 201695"/>
                              <a:gd name="connsiteY22" fmla="*/ 304539 h 813943"/>
                              <a:gd name="connsiteX23" fmla="*/ 140640 w 201695"/>
                              <a:gd name="connsiteY23" fmla="*/ 442191 h 813943"/>
                              <a:gd name="connsiteX24" fmla="*/ 111069 w 201695"/>
                              <a:gd name="connsiteY24" fmla="*/ 481153 h 813943"/>
                              <a:gd name="connsiteX25" fmla="*/ 11151 w 201695"/>
                              <a:gd name="connsiteY25" fmla="*/ 617220 h 813943"/>
                              <a:gd name="connsiteX26" fmla="*/ 13720 w 201695"/>
                              <a:gd name="connsiteY26" fmla="*/ 658969 h 813943"/>
                              <a:gd name="connsiteX27" fmla="*/ 39191 w 201695"/>
                              <a:gd name="connsiteY27" fmla="*/ 735582 h 813943"/>
                              <a:gd name="connsiteX28" fmla="*/ 113747 w 201695"/>
                              <a:gd name="connsiteY28" fmla="*/ 762413 h 813943"/>
                              <a:gd name="connsiteX29" fmla="*/ 117355 w 201695"/>
                              <a:gd name="connsiteY29" fmla="*/ 813179 h 813943"/>
                              <a:gd name="connsiteX30" fmla="*/ 106477 w 201695"/>
                              <a:gd name="connsiteY30" fmla="*/ 813943 h 813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01695" h="813943">
                                <a:moveTo>
                                  <a:pt x="106477" y="813943"/>
                                </a:moveTo>
                                <a:lnTo>
                                  <a:pt x="103362" y="770282"/>
                                </a:lnTo>
                                <a:lnTo>
                                  <a:pt x="30500" y="744107"/>
                                </a:lnTo>
                                <a:lnTo>
                                  <a:pt x="2842" y="660390"/>
                                </a:lnTo>
                                <a:lnTo>
                                  <a:pt x="0" y="613941"/>
                                </a:lnTo>
                                <a:lnTo>
                                  <a:pt x="102323" y="474650"/>
                                </a:lnTo>
                                <a:lnTo>
                                  <a:pt x="131566" y="436071"/>
                                </a:lnTo>
                                <a:lnTo>
                                  <a:pt x="189725" y="304594"/>
                                </a:lnTo>
                                <a:lnTo>
                                  <a:pt x="170812" y="262243"/>
                                </a:lnTo>
                                <a:lnTo>
                                  <a:pt x="107844" y="209019"/>
                                </a:lnTo>
                                <a:lnTo>
                                  <a:pt x="83356" y="161696"/>
                                </a:lnTo>
                                <a:lnTo>
                                  <a:pt x="77890" y="82460"/>
                                </a:lnTo>
                                <a:lnTo>
                                  <a:pt x="59907" y="46558"/>
                                </a:lnTo>
                                <a:lnTo>
                                  <a:pt x="33507" y="22022"/>
                                </a:lnTo>
                                <a:lnTo>
                                  <a:pt x="31703" y="929"/>
                                </a:lnTo>
                                <a:lnTo>
                                  <a:pt x="42580" y="0"/>
                                </a:lnTo>
                                <a:lnTo>
                                  <a:pt x="44056" y="16885"/>
                                </a:lnTo>
                                <a:lnTo>
                                  <a:pt x="68817" y="39891"/>
                                </a:lnTo>
                                <a:lnTo>
                                  <a:pt x="88658" y="79509"/>
                                </a:lnTo>
                                <a:lnTo>
                                  <a:pt x="94124" y="158691"/>
                                </a:lnTo>
                                <a:lnTo>
                                  <a:pt x="116590" y="202079"/>
                                </a:lnTo>
                                <a:lnTo>
                                  <a:pt x="179776" y="255522"/>
                                </a:lnTo>
                                <a:lnTo>
                                  <a:pt x="201695" y="304539"/>
                                </a:lnTo>
                                <a:lnTo>
                                  <a:pt x="140640" y="442191"/>
                                </a:lnTo>
                                <a:lnTo>
                                  <a:pt x="111069" y="481153"/>
                                </a:lnTo>
                                <a:lnTo>
                                  <a:pt x="11151" y="617220"/>
                                </a:lnTo>
                                <a:lnTo>
                                  <a:pt x="13720" y="658969"/>
                                </a:lnTo>
                                <a:lnTo>
                                  <a:pt x="39191" y="735582"/>
                                </a:lnTo>
                                <a:lnTo>
                                  <a:pt x="113747" y="762413"/>
                                </a:lnTo>
                                <a:lnTo>
                                  <a:pt x="117355" y="813179"/>
                                </a:lnTo>
                                <a:lnTo>
                                  <a:pt x="106477" y="813943"/>
                                </a:lnTo>
                                <a:close/>
                              </a:path>
                            </a:pathLst>
                          </a:custGeom>
                          <a:solidFill>
                            <a:srgbClr val="6D6E71"/>
                          </a:solidFill>
                          <a:ln w="0" cap="flat">
                            <a:noFill/>
                            <a:prstDash val="solid"/>
                            <a:miter/>
                          </a:ln>
                        </p:spPr>
                        <p:txBody>
                          <a:bodyPr rtlCol="0" anchor="ctr"/>
                          <a:lstStyle/>
                          <a:p>
                            <a:endParaRPr lang="en-US" sz="3600"/>
                          </a:p>
                        </p:txBody>
                      </p:sp>
                    </p:grpSp>
                  </p:grpSp>
                </p:grpSp>
              </p:grpSp>
              <p:sp>
                <p:nvSpPr>
                  <p:cNvPr id="245" name="Freeform 37">
                    <a:extLst>
                      <a:ext uri="{FF2B5EF4-FFF2-40B4-BE49-F238E27FC236}">
                        <a16:creationId xmlns:a16="http://schemas.microsoft.com/office/drawing/2014/main" id="{2D7BCE93-E61F-19A1-F644-50F8531C6E22}"/>
                      </a:ext>
                    </a:extLst>
                  </p:cNvPr>
                  <p:cNvSpPr/>
                  <p:nvPr/>
                </p:nvSpPr>
                <p:spPr>
                  <a:xfrm>
                    <a:off x="7777399" y="3791792"/>
                    <a:ext cx="463188" cy="1052361"/>
                  </a:xfrm>
                  <a:custGeom>
                    <a:avLst/>
                    <a:gdLst>
                      <a:gd name="connsiteX0" fmla="*/ 9292 w 463188"/>
                      <a:gd name="connsiteY0" fmla="*/ 1052361 h 1052361"/>
                      <a:gd name="connsiteX1" fmla="*/ 0 w 463188"/>
                      <a:gd name="connsiteY1" fmla="*/ 1046624 h 1052361"/>
                      <a:gd name="connsiteX2" fmla="*/ 25034 w 463188"/>
                      <a:gd name="connsiteY2" fmla="*/ 1006077 h 1052361"/>
                      <a:gd name="connsiteX3" fmla="*/ 12353 w 463188"/>
                      <a:gd name="connsiteY3" fmla="*/ 965311 h 1052361"/>
                      <a:gd name="connsiteX4" fmla="*/ 14977 w 463188"/>
                      <a:gd name="connsiteY4" fmla="*/ 906622 h 1052361"/>
                      <a:gd name="connsiteX5" fmla="*/ 85925 w 463188"/>
                      <a:gd name="connsiteY5" fmla="*/ 841703 h 1052361"/>
                      <a:gd name="connsiteX6" fmla="*/ 159826 w 463188"/>
                      <a:gd name="connsiteY6" fmla="*/ 801922 h 1052361"/>
                      <a:gd name="connsiteX7" fmla="*/ 307462 w 463188"/>
                      <a:gd name="connsiteY7" fmla="*/ 794380 h 1052361"/>
                      <a:gd name="connsiteX8" fmla="*/ 355126 w 463188"/>
                      <a:gd name="connsiteY8" fmla="*/ 743341 h 1052361"/>
                      <a:gd name="connsiteX9" fmla="*/ 402188 w 463188"/>
                      <a:gd name="connsiteY9" fmla="*/ 709461 h 1052361"/>
                      <a:gd name="connsiteX10" fmla="*/ 436022 w 463188"/>
                      <a:gd name="connsiteY10" fmla="*/ 678095 h 1052361"/>
                      <a:gd name="connsiteX11" fmla="*/ 451983 w 463188"/>
                      <a:gd name="connsiteY11" fmla="*/ 629297 h 1052361"/>
                      <a:gd name="connsiteX12" fmla="*/ 444659 w 463188"/>
                      <a:gd name="connsiteY12" fmla="*/ 581864 h 1052361"/>
                      <a:gd name="connsiteX13" fmla="*/ 424872 w 463188"/>
                      <a:gd name="connsiteY13" fmla="*/ 535470 h 1052361"/>
                      <a:gd name="connsiteX14" fmla="*/ 394372 w 463188"/>
                      <a:gd name="connsiteY14" fmla="*/ 499459 h 1052361"/>
                      <a:gd name="connsiteX15" fmla="*/ 332004 w 463188"/>
                      <a:gd name="connsiteY15" fmla="*/ 420606 h 1052361"/>
                      <a:gd name="connsiteX16" fmla="*/ 306041 w 463188"/>
                      <a:gd name="connsiteY16" fmla="*/ 332790 h 1052361"/>
                      <a:gd name="connsiteX17" fmla="*/ 307025 w 463188"/>
                      <a:gd name="connsiteY17" fmla="*/ 186669 h 1052361"/>
                      <a:gd name="connsiteX18" fmla="*/ 260236 w 463188"/>
                      <a:gd name="connsiteY18" fmla="*/ 86941 h 1052361"/>
                      <a:gd name="connsiteX19" fmla="*/ 260236 w 463188"/>
                      <a:gd name="connsiteY19" fmla="*/ 30164 h 1052361"/>
                      <a:gd name="connsiteX20" fmla="*/ 303745 w 463188"/>
                      <a:gd name="connsiteY20" fmla="*/ 0 h 1052361"/>
                      <a:gd name="connsiteX21" fmla="*/ 309976 w 463188"/>
                      <a:gd name="connsiteY21" fmla="*/ 8962 h 1052361"/>
                      <a:gd name="connsiteX22" fmla="*/ 271168 w 463188"/>
                      <a:gd name="connsiteY22" fmla="*/ 35902 h 1052361"/>
                      <a:gd name="connsiteX23" fmla="*/ 271168 w 463188"/>
                      <a:gd name="connsiteY23" fmla="*/ 84536 h 1052361"/>
                      <a:gd name="connsiteX24" fmla="*/ 318012 w 463188"/>
                      <a:gd name="connsiteY24" fmla="*/ 184264 h 1052361"/>
                      <a:gd name="connsiteX25" fmla="*/ 316973 w 463188"/>
                      <a:gd name="connsiteY25" fmla="*/ 331261 h 1052361"/>
                      <a:gd name="connsiteX26" fmla="*/ 341898 w 463188"/>
                      <a:gd name="connsiteY26" fmla="*/ 415469 h 1052361"/>
                      <a:gd name="connsiteX27" fmla="*/ 402844 w 463188"/>
                      <a:gd name="connsiteY27" fmla="*/ 492519 h 1052361"/>
                      <a:gd name="connsiteX28" fmla="*/ 434601 w 463188"/>
                      <a:gd name="connsiteY28" fmla="*/ 530388 h 1052361"/>
                      <a:gd name="connsiteX29" fmla="*/ 455372 w 463188"/>
                      <a:gd name="connsiteY29" fmla="*/ 579515 h 1052361"/>
                      <a:gd name="connsiteX30" fmla="*/ 463188 w 463188"/>
                      <a:gd name="connsiteY30" fmla="*/ 630171 h 1052361"/>
                      <a:gd name="connsiteX31" fmla="*/ 445533 w 463188"/>
                      <a:gd name="connsiteY31" fmla="*/ 684161 h 1052361"/>
                      <a:gd name="connsiteX32" fmla="*/ 408857 w 463188"/>
                      <a:gd name="connsiteY32" fmla="*/ 718150 h 1052361"/>
                      <a:gd name="connsiteX33" fmla="*/ 361958 w 463188"/>
                      <a:gd name="connsiteY33" fmla="*/ 751921 h 1052361"/>
                      <a:gd name="connsiteX34" fmla="*/ 312436 w 463188"/>
                      <a:gd name="connsiteY34" fmla="*/ 805036 h 1052361"/>
                      <a:gd name="connsiteX35" fmla="*/ 162832 w 463188"/>
                      <a:gd name="connsiteY35" fmla="*/ 812741 h 1052361"/>
                      <a:gd name="connsiteX36" fmla="*/ 91720 w 463188"/>
                      <a:gd name="connsiteY36" fmla="*/ 850993 h 1052361"/>
                      <a:gd name="connsiteX37" fmla="*/ 25690 w 463188"/>
                      <a:gd name="connsiteY37" fmla="*/ 911595 h 1052361"/>
                      <a:gd name="connsiteX38" fmla="*/ 23340 w 463188"/>
                      <a:gd name="connsiteY38" fmla="*/ 963891 h 1052361"/>
                      <a:gd name="connsiteX39" fmla="*/ 37005 w 463188"/>
                      <a:gd name="connsiteY39" fmla="*/ 1007552 h 1052361"/>
                      <a:gd name="connsiteX40" fmla="*/ 9292 w 463188"/>
                      <a:gd name="connsiteY40" fmla="*/ 1052361 h 1052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63188" h="1052361">
                        <a:moveTo>
                          <a:pt x="9292" y="1052361"/>
                        </a:moveTo>
                        <a:lnTo>
                          <a:pt x="0" y="1046624"/>
                        </a:lnTo>
                        <a:lnTo>
                          <a:pt x="25034" y="1006077"/>
                        </a:lnTo>
                        <a:lnTo>
                          <a:pt x="12353" y="965311"/>
                        </a:lnTo>
                        <a:lnTo>
                          <a:pt x="14977" y="906622"/>
                        </a:lnTo>
                        <a:lnTo>
                          <a:pt x="85925" y="841703"/>
                        </a:lnTo>
                        <a:lnTo>
                          <a:pt x="159826" y="801922"/>
                        </a:lnTo>
                        <a:lnTo>
                          <a:pt x="307462" y="794380"/>
                        </a:lnTo>
                        <a:lnTo>
                          <a:pt x="355126" y="743341"/>
                        </a:lnTo>
                        <a:lnTo>
                          <a:pt x="402188" y="709461"/>
                        </a:lnTo>
                        <a:lnTo>
                          <a:pt x="436022" y="678095"/>
                        </a:lnTo>
                        <a:lnTo>
                          <a:pt x="451983" y="629297"/>
                        </a:lnTo>
                        <a:lnTo>
                          <a:pt x="444659" y="581864"/>
                        </a:lnTo>
                        <a:lnTo>
                          <a:pt x="424872" y="535470"/>
                        </a:lnTo>
                        <a:lnTo>
                          <a:pt x="394372" y="499459"/>
                        </a:lnTo>
                        <a:lnTo>
                          <a:pt x="332004" y="420606"/>
                        </a:lnTo>
                        <a:lnTo>
                          <a:pt x="306041" y="332790"/>
                        </a:lnTo>
                        <a:lnTo>
                          <a:pt x="307025" y="186669"/>
                        </a:lnTo>
                        <a:lnTo>
                          <a:pt x="260236" y="86941"/>
                        </a:lnTo>
                        <a:lnTo>
                          <a:pt x="260236" y="30164"/>
                        </a:lnTo>
                        <a:lnTo>
                          <a:pt x="303745" y="0"/>
                        </a:lnTo>
                        <a:lnTo>
                          <a:pt x="309976" y="8962"/>
                        </a:lnTo>
                        <a:lnTo>
                          <a:pt x="271168" y="35902"/>
                        </a:lnTo>
                        <a:lnTo>
                          <a:pt x="271168" y="84536"/>
                        </a:lnTo>
                        <a:lnTo>
                          <a:pt x="318012" y="184264"/>
                        </a:lnTo>
                        <a:lnTo>
                          <a:pt x="316973" y="331261"/>
                        </a:lnTo>
                        <a:lnTo>
                          <a:pt x="341898" y="415469"/>
                        </a:lnTo>
                        <a:lnTo>
                          <a:pt x="402844" y="492519"/>
                        </a:lnTo>
                        <a:lnTo>
                          <a:pt x="434601" y="530388"/>
                        </a:lnTo>
                        <a:lnTo>
                          <a:pt x="455372" y="579515"/>
                        </a:lnTo>
                        <a:lnTo>
                          <a:pt x="463188" y="630171"/>
                        </a:lnTo>
                        <a:lnTo>
                          <a:pt x="445533" y="684161"/>
                        </a:lnTo>
                        <a:lnTo>
                          <a:pt x="408857" y="718150"/>
                        </a:lnTo>
                        <a:lnTo>
                          <a:pt x="361958" y="751921"/>
                        </a:lnTo>
                        <a:lnTo>
                          <a:pt x="312436" y="805036"/>
                        </a:lnTo>
                        <a:lnTo>
                          <a:pt x="162832" y="812741"/>
                        </a:lnTo>
                        <a:lnTo>
                          <a:pt x="91720" y="850993"/>
                        </a:lnTo>
                        <a:lnTo>
                          <a:pt x="25690" y="911595"/>
                        </a:lnTo>
                        <a:lnTo>
                          <a:pt x="23340" y="963891"/>
                        </a:lnTo>
                        <a:lnTo>
                          <a:pt x="37005" y="1007552"/>
                        </a:lnTo>
                        <a:lnTo>
                          <a:pt x="9292" y="1052361"/>
                        </a:lnTo>
                        <a:close/>
                      </a:path>
                    </a:pathLst>
                  </a:custGeom>
                  <a:solidFill>
                    <a:srgbClr val="6D6E71"/>
                  </a:solidFill>
                  <a:ln w="0" cap="flat">
                    <a:noFill/>
                    <a:prstDash val="solid"/>
                    <a:miter/>
                  </a:ln>
                </p:spPr>
                <p:txBody>
                  <a:bodyPr rtlCol="0" anchor="ctr"/>
                  <a:lstStyle/>
                  <a:p>
                    <a:endParaRPr lang="en-US" sz="3600"/>
                  </a:p>
                </p:txBody>
              </p:sp>
            </p:grpSp>
          </p:grpSp>
        </p:grpSp>
        <p:grpSp>
          <p:nvGrpSpPr>
            <p:cNvPr id="216" name="Graphic 4">
              <a:extLst>
                <a:ext uri="{FF2B5EF4-FFF2-40B4-BE49-F238E27FC236}">
                  <a16:creationId xmlns:a16="http://schemas.microsoft.com/office/drawing/2014/main" id="{780E130B-2078-8CEC-EBCD-7F734849C50B}"/>
                </a:ext>
              </a:extLst>
            </p:cNvPr>
            <p:cNvGrpSpPr/>
            <p:nvPr/>
          </p:nvGrpSpPr>
          <p:grpSpPr>
            <a:xfrm>
              <a:off x="1264776" y="1334988"/>
              <a:ext cx="6764003" cy="4489449"/>
              <a:chOff x="1264776" y="1334988"/>
              <a:chExt cx="6764003" cy="4489449"/>
            </a:xfrm>
          </p:grpSpPr>
          <p:grpSp>
            <p:nvGrpSpPr>
              <p:cNvPr id="217" name="Graphic 4">
                <a:extLst>
                  <a:ext uri="{FF2B5EF4-FFF2-40B4-BE49-F238E27FC236}">
                    <a16:creationId xmlns:a16="http://schemas.microsoft.com/office/drawing/2014/main" id="{12BD2284-0C9B-0D9F-C776-6A563CB186BF}"/>
                  </a:ext>
                </a:extLst>
              </p:cNvPr>
              <p:cNvGrpSpPr/>
              <p:nvPr/>
            </p:nvGrpSpPr>
            <p:grpSpPr>
              <a:xfrm>
                <a:off x="3098016" y="1334988"/>
                <a:ext cx="179503" cy="178471"/>
                <a:chOff x="3098016" y="1334988"/>
                <a:chExt cx="179503" cy="178471"/>
              </a:xfrm>
            </p:grpSpPr>
            <p:grpSp>
              <p:nvGrpSpPr>
                <p:cNvPr id="232" name="Graphic 4">
                  <a:extLst>
                    <a:ext uri="{FF2B5EF4-FFF2-40B4-BE49-F238E27FC236}">
                      <a16:creationId xmlns:a16="http://schemas.microsoft.com/office/drawing/2014/main" id="{47857C80-6CAD-2512-1BF9-2FBE089206D1}"/>
                    </a:ext>
                  </a:extLst>
                </p:cNvPr>
                <p:cNvGrpSpPr/>
                <p:nvPr/>
              </p:nvGrpSpPr>
              <p:grpSpPr>
                <a:xfrm>
                  <a:off x="3098016" y="1334988"/>
                  <a:ext cx="179503" cy="178471"/>
                  <a:chOff x="3098016" y="1334988"/>
                  <a:chExt cx="179503" cy="178471"/>
                </a:xfrm>
              </p:grpSpPr>
              <p:sp>
                <p:nvSpPr>
                  <p:cNvPr id="237" name="Freeform 41">
                    <a:extLst>
                      <a:ext uri="{FF2B5EF4-FFF2-40B4-BE49-F238E27FC236}">
                        <a16:creationId xmlns:a16="http://schemas.microsoft.com/office/drawing/2014/main" id="{0A80063C-A416-B91A-3E9F-32638E6A2F48}"/>
                      </a:ext>
                    </a:extLst>
                  </p:cNvPr>
                  <p:cNvSpPr/>
                  <p:nvPr/>
                </p:nvSpPr>
                <p:spPr>
                  <a:xfrm>
                    <a:off x="3105723" y="1343567"/>
                    <a:ext cx="163979" cy="166449"/>
                  </a:xfrm>
                  <a:custGeom>
                    <a:avLst/>
                    <a:gdLst>
                      <a:gd name="connsiteX0" fmla="*/ 163707 w 163979"/>
                      <a:gd name="connsiteY0" fmla="*/ 107105 h 166449"/>
                      <a:gd name="connsiteX1" fmla="*/ 159060 w 163979"/>
                      <a:gd name="connsiteY1" fmla="*/ 90711 h 166449"/>
                      <a:gd name="connsiteX2" fmla="*/ 155125 w 163979"/>
                      <a:gd name="connsiteY2" fmla="*/ 82351 h 166449"/>
                      <a:gd name="connsiteX3" fmla="*/ 149659 w 163979"/>
                      <a:gd name="connsiteY3" fmla="*/ 62788 h 166449"/>
                      <a:gd name="connsiteX4" fmla="*/ 162777 w 163979"/>
                      <a:gd name="connsiteY4" fmla="*/ 34208 h 166449"/>
                      <a:gd name="connsiteX5" fmla="*/ 163761 w 163979"/>
                      <a:gd name="connsiteY5" fmla="*/ 33334 h 166449"/>
                      <a:gd name="connsiteX6" fmla="*/ 133589 w 163979"/>
                      <a:gd name="connsiteY6" fmla="*/ 3115 h 166449"/>
                      <a:gd name="connsiteX7" fmla="*/ 133152 w 163979"/>
                      <a:gd name="connsiteY7" fmla="*/ 3552 h 166449"/>
                      <a:gd name="connsiteX8" fmla="*/ 109156 w 163979"/>
                      <a:gd name="connsiteY8" fmla="*/ 13170 h 166449"/>
                      <a:gd name="connsiteX9" fmla="*/ 86417 w 163979"/>
                      <a:gd name="connsiteY9" fmla="*/ 4700 h 166449"/>
                      <a:gd name="connsiteX10" fmla="*/ 81990 w 163979"/>
                      <a:gd name="connsiteY10" fmla="*/ 0 h 166449"/>
                      <a:gd name="connsiteX11" fmla="*/ 77836 w 163979"/>
                      <a:gd name="connsiteY11" fmla="*/ 4700 h 166449"/>
                      <a:gd name="connsiteX12" fmla="*/ 55097 w 163979"/>
                      <a:gd name="connsiteY12" fmla="*/ 13170 h 166449"/>
                      <a:gd name="connsiteX13" fmla="*/ 31102 w 163979"/>
                      <a:gd name="connsiteY13" fmla="*/ 3552 h 166449"/>
                      <a:gd name="connsiteX14" fmla="*/ 30883 w 163979"/>
                      <a:gd name="connsiteY14" fmla="*/ 3333 h 166449"/>
                      <a:gd name="connsiteX15" fmla="*/ 219 w 163979"/>
                      <a:gd name="connsiteY15" fmla="*/ 34044 h 166449"/>
                      <a:gd name="connsiteX16" fmla="*/ 1968 w 163979"/>
                      <a:gd name="connsiteY16" fmla="*/ 35683 h 166449"/>
                      <a:gd name="connsiteX17" fmla="*/ 13446 w 163979"/>
                      <a:gd name="connsiteY17" fmla="*/ 62733 h 166449"/>
                      <a:gd name="connsiteX18" fmla="*/ 8199 w 163979"/>
                      <a:gd name="connsiteY18" fmla="*/ 83444 h 166449"/>
                      <a:gd name="connsiteX19" fmla="*/ 1202 w 163979"/>
                      <a:gd name="connsiteY19" fmla="*/ 101859 h 166449"/>
                      <a:gd name="connsiteX20" fmla="*/ 656 w 163979"/>
                      <a:gd name="connsiteY20" fmla="*/ 104264 h 166449"/>
                      <a:gd name="connsiteX21" fmla="*/ 0 w 163979"/>
                      <a:gd name="connsiteY21" fmla="*/ 111367 h 166449"/>
                      <a:gd name="connsiteX22" fmla="*/ 6668 w 163979"/>
                      <a:gd name="connsiteY22" fmla="*/ 132843 h 166449"/>
                      <a:gd name="connsiteX23" fmla="*/ 23394 w 163979"/>
                      <a:gd name="connsiteY23" fmla="*/ 146942 h 166449"/>
                      <a:gd name="connsiteX24" fmla="*/ 39191 w 163979"/>
                      <a:gd name="connsiteY24" fmla="*/ 149838 h 166449"/>
                      <a:gd name="connsiteX25" fmla="*/ 49686 w 163979"/>
                      <a:gd name="connsiteY25" fmla="*/ 151368 h 166449"/>
                      <a:gd name="connsiteX26" fmla="*/ 61656 w 163979"/>
                      <a:gd name="connsiteY26" fmla="*/ 154209 h 166449"/>
                      <a:gd name="connsiteX27" fmla="*/ 72917 w 163979"/>
                      <a:gd name="connsiteY27" fmla="*/ 158800 h 166449"/>
                      <a:gd name="connsiteX28" fmla="*/ 81225 w 163979"/>
                      <a:gd name="connsiteY28" fmla="*/ 165521 h 166449"/>
                      <a:gd name="connsiteX29" fmla="*/ 81935 w 163979"/>
                      <a:gd name="connsiteY29" fmla="*/ 166450 h 166449"/>
                      <a:gd name="connsiteX30" fmla="*/ 83794 w 163979"/>
                      <a:gd name="connsiteY30" fmla="*/ 164592 h 166449"/>
                      <a:gd name="connsiteX31" fmla="*/ 88276 w 163979"/>
                      <a:gd name="connsiteY31" fmla="*/ 160931 h 166449"/>
                      <a:gd name="connsiteX32" fmla="*/ 97841 w 163979"/>
                      <a:gd name="connsiteY32" fmla="*/ 155849 h 166449"/>
                      <a:gd name="connsiteX33" fmla="*/ 113802 w 163979"/>
                      <a:gd name="connsiteY33" fmla="*/ 151368 h 166449"/>
                      <a:gd name="connsiteX34" fmla="*/ 125171 w 163979"/>
                      <a:gd name="connsiteY34" fmla="*/ 149564 h 166449"/>
                      <a:gd name="connsiteX35" fmla="*/ 132714 w 163979"/>
                      <a:gd name="connsiteY35" fmla="*/ 148800 h 166449"/>
                      <a:gd name="connsiteX36" fmla="*/ 139547 w 163979"/>
                      <a:gd name="connsiteY36" fmla="*/ 146996 h 166449"/>
                      <a:gd name="connsiteX37" fmla="*/ 144193 w 163979"/>
                      <a:gd name="connsiteY37" fmla="*/ 145138 h 166449"/>
                      <a:gd name="connsiteX38" fmla="*/ 152064 w 163979"/>
                      <a:gd name="connsiteY38" fmla="*/ 139401 h 166449"/>
                      <a:gd name="connsiteX39" fmla="*/ 162340 w 163979"/>
                      <a:gd name="connsiteY39" fmla="*/ 122734 h 166449"/>
                      <a:gd name="connsiteX40" fmla="*/ 163980 w 163979"/>
                      <a:gd name="connsiteY40" fmla="*/ 111477 h 166449"/>
                      <a:gd name="connsiteX41" fmla="*/ 163707 w 163979"/>
                      <a:gd name="connsiteY41" fmla="*/ 107050 h 166449"/>
                      <a:gd name="connsiteX42" fmla="*/ 163707 w 163979"/>
                      <a:gd name="connsiteY42" fmla="*/ 107050 h 16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3979" h="166449">
                        <a:moveTo>
                          <a:pt x="163707" y="107105"/>
                        </a:moveTo>
                        <a:cubicBezTo>
                          <a:pt x="163051" y="101477"/>
                          <a:pt x="161192" y="95903"/>
                          <a:pt x="159060" y="90711"/>
                        </a:cubicBezTo>
                        <a:cubicBezTo>
                          <a:pt x="157913" y="87924"/>
                          <a:pt x="156710" y="84974"/>
                          <a:pt x="155125" y="82351"/>
                        </a:cubicBezTo>
                        <a:cubicBezTo>
                          <a:pt x="151627" y="76668"/>
                          <a:pt x="149659" y="69946"/>
                          <a:pt x="149659" y="62788"/>
                        </a:cubicBezTo>
                        <a:cubicBezTo>
                          <a:pt x="149659" y="51367"/>
                          <a:pt x="154742" y="41148"/>
                          <a:pt x="162777" y="34208"/>
                        </a:cubicBezTo>
                        <a:lnTo>
                          <a:pt x="163761" y="33334"/>
                        </a:lnTo>
                        <a:lnTo>
                          <a:pt x="133589" y="3115"/>
                        </a:lnTo>
                        <a:lnTo>
                          <a:pt x="133152" y="3552"/>
                        </a:lnTo>
                        <a:cubicBezTo>
                          <a:pt x="126920" y="9508"/>
                          <a:pt x="118448" y="13170"/>
                          <a:pt x="109156" y="13170"/>
                        </a:cubicBezTo>
                        <a:cubicBezTo>
                          <a:pt x="100465" y="13170"/>
                          <a:pt x="92539" y="9946"/>
                          <a:pt x="86417" y="4700"/>
                        </a:cubicBezTo>
                        <a:cubicBezTo>
                          <a:pt x="86144" y="4426"/>
                          <a:pt x="83575" y="1967"/>
                          <a:pt x="81990" y="0"/>
                        </a:cubicBezTo>
                        <a:cubicBezTo>
                          <a:pt x="81990" y="0"/>
                          <a:pt x="78820" y="3880"/>
                          <a:pt x="77836" y="4700"/>
                        </a:cubicBezTo>
                        <a:cubicBezTo>
                          <a:pt x="71714" y="10000"/>
                          <a:pt x="63788" y="13170"/>
                          <a:pt x="55097" y="13170"/>
                        </a:cubicBezTo>
                        <a:cubicBezTo>
                          <a:pt x="45805" y="13170"/>
                          <a:pt x="37333" y="9508"/>
                          <a:pt x="31102" y="3552"/>
                        </a:cubicBezTo>
                        <a:lnTo>
                          <a:pt x="30883" y="3333"/>
                        </a:lnTo>
                        <a:lnTo>
                          <a:pt x="219" y="34044"/>
                        </a:lnTo>
                        <a:lnTo>
                          <a:pt x="1968" y="35683"/>
                        </a:lnTo>
                        <a:cubicBezTo>
                          <a:pt x="9019" y="42514"/>
                          <a:pt x="13446" y="52132"/>
                          <a:pt x="13446" y="62733"/>
                        </a:cubicBezTo>
                        <a:cubicBezTo>
                          <a:pt x="13446" y="70438"/>
                          <a:pt x="11806" y="77542"/>
                          <a:pt x="8199" y="83444"/>
                        </a:cubicBezTo>
                        <a:cubicBezTo>
                          <a:pt x="5193" y="89236"/>
                          <a:pt x="2842" y="95520"/>
                          <a:pt x="1202" y="101859"/>
                        </a:cubicBezTo>
                        <a:cubicBezTo>
                          <a:pt x="984" y="102788"/>
                          <a:pt x="820" y="103608"/>
                          <a:pt x="656" y="104264"/>
                        </a:cubicBezTo>
                        <a:cubicBezTo>
                          <a:pt x="219" y="106559"/>
                          <a:pt x="0" y="108963"/>
                          <a:pt x="0" y="111367"/>
                        </a:cubicBezTo>
                        <a:cubicBezTo>
                          <a:pt x="0" y="119072"/>
                          <a:pt x="2187" y="126504"/>
                          <a:pt x="6668" y="132843"/>
                        </a:cubicBezTo>
                        <a:cubicBezTo>
                          <a:pt x="10932" y="138799"/>
                          <a:pt x="16398" y="144373"/>
                          <a:pt x="23394" y="146942"/>
                        </a:cubicBezTo>
                        <a:cubicBezTo>
                          <a:pt x="28423" y="148745"/>
                          <a:pt x="33889" y="149346"/>
                          <a:pt x="39191" y="149838"/>
                        </a:cubicBezTo>
                        <a:cubicBezTo>
                          <a:pt x="42744" y="150166"/>
                          <a:pt x="46188" y="150767"/>
                          <a:pt x="49686" y="151368"/>
                        </a:cubicBezTo>
                        <a:cubicBezTo>
                          <a:pt x="53731" y="152078"/>
                          <a:pt x="57721" y="153007"/>
                          <a:pt x="61656" y="154209"/>
                        </a:cubicBezTo>
                        <a:cubicBezTo>
                          <a:pt x="65537" y="155412"/>
                          <a:pt x="69363" y="156778"/>
                          <a:pt x="72917" y="158800"/>
                        </a:cubicBezTo>
                        <a:cubicBezTo>
                          <a:pt x="76087" y="160548"/>
                          <a:pt x="78984" y="162625"/>
                          <a:pt x="81225" y="165521"/>
                        </a:cubicBezTo>
                        <a:cubicBezTo>
                          <a:pt x="81279" y="165630"/>
                          <a:pt x="81990" y="166395"/>
                          <a:pt x="81935" y="166450"/>
                        </a:cubicBezTo>
                        <a:cubicBezTo>
                          <a:pt x="82373" y="165794"/>
                          <a:pt x="83192" y="165193"/>
                          <a:pt x="83794" y="164592"/>
                        </a:cubicBezTo>
                        <a:cubicBezTo>
                          <a:pt x="85215" y="163281"/>
                          <a:pt x="86691" y="162024"/>
                          <a:pt x="88276" y="160931"/>
                        </a:cubicBezTo>
                        <a:cubicBezTo>
                          <a:pt x="91227" y="158854"/>
                          <a:pt x="94507" y="157160"/>
                          <a:pt x="97841" y="155849"/>
                        </a:cubicBezTo>
                        <a:cubicBezTo>
                          <a:pt x="102979" y="153772"/>
                          <a:pt x="108336" y="152406"/>
                          <a:pt x="113802" y="151368"/>
                        </a:cubicBezTo>
                        <a:cubicBezTo>
                          <a:pt x="117574" y="150657"/>
                          <a:pt x="121400" y="150056"/>
                          <a:pt x="125171" y="149564"/>
                        </a:cubicBezTo>
                        <a:cubicBezTo>
                          <a:pt x="127686" y="149237"/>
                          <a:pt x="130200" y="149127"/>
                          <a:pt x="132714" y="148800"/>
                        </a:cubicBezTo>
                        <a:cubicBezTo>
                          <a:pt x="135119" y="148472"/>
                          <a:pt x="137306" y="147761"/>
                          <a:pt x="139547" y="146996"/>
                        </a:cubicBezTo>
                        <a:cubicBezTo>
                          <a:pt x="141132" y="146450"/>
                          <a:pt x="142662" y="145849"/>
                          <a:pt x="144193" y="145138"/>
                        </a:cubicBezTo>
                        <a:cubicBezTo>
                          <a:pt x="147144" y="143718"/>
                          <a:pt x="149714" y="141750"/>
                          <a:pt x="152064" y="139401"/>
                        </a:cubicBezTo>
                        <a:cubicBezTo>
                          <a:pt x="156655" y="134810"/>
                          <a:pt x="160536" y="129018"/>
                          <a:pt x="162340" y="122734"/>
                        </a:cubicBezTo>
                        <a:cubicBezTo>
                          <a:pt x="163379" y="119182"/>
                          <a:pt x="163980" y="115193"/>
                          <a:pt x="163980" y="111477"/>
                        </a:cubicBezTo>
                        <a:cubicBezTo>
                          <a:pt x="163980" y="110001"/>
                          <a:pt x="163870" y="108526"/>
                          <a:pt x="163707" y="107050"/>
                        </a:cubicBezTo>
                        <a:lnTo>
                          <a:pt x="163707" y="107050"/>
                        </a:lnTo>
                        <a:close/>
                      </a:path>
                    </a:pathLst>
                  </a:custGeom>
                  <a:solidFill>
                    <a:srgbClr val="FFFFFF"/>
                  </a:solidFill>
                  <a:ln w="0" cap="flat">
                    <a:noFill/>
                    <a:prstDash val="solid"/>
                    <a:miter/>
                  </a:ln>
                </p:spPr>
                <p:txBody>
                  <a:bodyPr rtlCol="0" anchor="ctr"/>
                  <a:lstStyle/>
                  <a:p>
                    <a:endParaRPr lang="en-US" sz="3600"/>
                  </a:p>
                </p:txBody>
              </p:sp>
              <p:sp>
                <p:nvSpPr>
                  <p:cNvPr id="238" name="Freeform 42">
                    <a:extLst>
                      <a:ext uri="{FF2B5EF4-FFF2-40B4-BE49-F238E27FC236}">
                        <a16:creationId xmlns:a16="http://schemas.microsoft.com/office/drawing/2014/main" id="{053A385E-D782-454A-F1CA-E4E28074D6C9}"/>
                      </a:ext>
                    </a:extLst>
                  </p:cNvPr>
                  <p:cNvSpPr/>
                  <p:nvPr/>
                </p:nvSpPr>
                <p:spPr>
                  <a:xfrm>
                    <a:off x="3098016" y="1334988"/>
                    <a:ext cx="179503" cy="178471"/>
                  </a:xfrm>
                  <a:custGeom>
                    <a:avLst/>
                    <a:gdLst>
                      <a:gd name="connsiteX0" fmla="*/ 94015 w 179503"/>
                      <a:gd name="connsiteY0" fmla="*/ 178417 h 178471"/>
                      <a:gd name="connsiteX1" fmla="*/ 89533 w 179503"/>
                      <a:gd name="connsiteY1" fmla="*/ 175248 h 178471"/>
                      <a:gd name="connsiteX2" fmla="*/ 85160 w 179503"/>
                      <a:gd name="connsiteY2" fmla="*/ 178253 h 178471"/>
                      <a:gd name="connsiteX3" fmla="*/ 84668 w 179503"/>
                      <a:gd name="connsiteY3" fmla="*/ 177598 h 178471"/>
                      <a:gd name="connsiteX4" fmla="*/ 77945 w 179503"/>
                      <a:gd name="connsiteY4" fmla="*/ 172297 h 178471"/>
                      <a:gd name="connsiteX5" fmla="*/ 67723 w 179503"/>
                      <a:gd name="connsiteY5" fmla="*/ 168144 h 178471"/>
                      <a:gd name="connsiteX6" fmla="*/ 56409 w 179503"/>
                      <a:gd name="connsiteY6" fmla="*/ 165466 h 178471"/>
                      <a:gd name="connsiteX7" fmla="*/ 46352 w 179503"/>
                      <a:gd name="connsiteY7" fmla="*/ 163991 h 178471"/>
                      <a:gd name="connsiteX8" fmla="*/ 29188 w 179503"/>
                      <a:gd name="connsiteY8" fmla="*/ 160822 h 178471"/>
                      <a:gd name="connsiteX9" fmla="*/ 9893 w 179503"/>
                      <a:gd name="connsiteY9" fmla="*/ 144756 h 178471"/>
                      <a:gd name="connsiteX10" fmla="*/ 2241 w 179503"/>
                      <a:gd name="connsiteY10" fmla="*/ 120165 h 178471"/>
                      <a:gd name="connsiteX11" fmla="*/ 3006 w 179503"/>
                      <a:gd name="connsiteY11" fmla="*/ 112023 h 178471"/>
                      <a:gd name="connsiteX12" fmla="*/ 3607 w 179503"/>
                      <a:gd name="connsiteY12" fmla="*/ 109345 h 178471"/>
                      <a:gd name="connsiteX13" fmla="*/ 11041 w 179503"/>
                      <a:gd name="connsiteY13" fmla="*/ 89673 h 178471"/>
                      <a:gd name="connsiteX14" fmla="*/ 15687 w 179503"/>
                      <a:gd name="connsiteY14" fmla="*/ 71476 h 178471"/>
                      <a:gd name="connsiteX15" fmla="*/ 5848 w 179503"/>
                      <a:gd name="connsiteY15" fmla="*/ 48361 h 178471"/>
                      <a:gd name="connsiteX16" fmla="*/ 0 w 179503"/>
                      <a:gd name="connsiteY16" fmla="*/ 42951 h 178471"/>
                      <a:gd name="connsiteX17" fmla="*/ 38316 w 179503"/>
                      <a:gd name="connsiteY17" fmla="*/ 4536 h 178471"/>
                      <a:gd name="connsiteX18" fmla="*/ 42197 w 179503"/>
                      <a:gd name="connsiteY18" fmla="*/ 8033 h 178471"/>
                      <a:gd name="connsiteX19" fmla="*/ 62804 w 179503"/>
                      <a:gd name="connsiteY19" fmla="*/ 16448 h 178471"/>
                      <a:gd name="connsiteX20" fmla="*/ 81990 w 179503"/>
                      <a:gd name="connsiteY20" fmla="*/ 9290 h 178471"/>
                      <a:gd name="connsiteX21" fmla="*/ 85488 w 179503"/>
                      <a:gd name="connsiteY21" fmla="*/ 5246 h 178471"/>
                      <a:gd name="connsiteX22" fmla="*/ 89806 w 179503"/>
                      <a:gd name="connsiteY22" fmla="*/ 0 h 178471"/>
                      <a:gd name="connsiteX23" fmla="*/ 94015 w 179503"/>
                      <a:gd name="connsiteY23" fmla="*/ 5301 h 178471"/>
                      <a:gd name="connsiteX24" fmla="*/ 97951 w 179503"/>
                      <a:gd name="connsiteY24" fmla="*/ 9454 h 178471"/>
                      <a:gd name="connsiteX25" fmla="*/ 116917 w 179503"/>
                      <a:gd name="connsiteY25" fmla="*/ 16448 h 178471"/>
                      <a:gd name="connsiteX26" fmla="*/ 137142 w 179503"/>
                      <a:gd name="connsiteY26" fmla="*/ 8361 h 178471"/>
                      <a:gd name="connsiteX27" fmla="*/ 141351 w 179503"/>
                      <a:gd name="connsiteY27" fmla="*/ 4153 h 178471"/>
                      <a:gd name="connsiteX28" fmla="*/ 179503 w 179503"/>
                      <a:gd name="connsiteY28" fmla="*/ 42405 h 178471"/>
                      <a:gd name="connsiteX29" fmla="*/ 174037 w 179503"/>
                      <a:gd name="connsiteY29" fmla="*/ 47104 h 178471"/>
                      <a:gd name="connsiteX30" fmla="*/ 162777 w 179503"/>
                      <a:gd name="connsiteY30" fmla="*/ 71531 h 178471"/>
                      <a:gd name="connsiteX31" fmla="*/ 167478 w 179503"/>
                      <a:gd name="connsiteY31" fmla="*/ 88252 h 178471"/>
                      <a:gd name="connsiteX32" fmla="*/ 171687 w 179503"/>
                      <a:gd name="connsiteY32" fmla="*/ 97105 h 178471"/>
                      <a:gd name="connsiteX33" fmla="*/ 176825 w 179503"/>
                      <a:gd name="connsiteY33" fmla="*/ 115138 h 178471"/>
                      <a:gd name="connsiteX34" fmla="*/ 176825 w 179503"/>
                      <a:gd name="connsiteY34" fmla="*/ 115138 h 178471"/>
                      <a:gd name="connsiteX35" fmla="*/ 177153 w 179503"/>
                      <a:gd name="connsiteY35" fmla="*/ 120220 h 178471"/>
                      <a:gd name="connsiteX36" fmla="*/ 175294 w 179503"/>
                      <a:gd name="connsiteY36" fmla="*/ 133007 h 178471"/>
                      <a:gd name="connsiteX37" fmla="*/ 163652 w 179503"/>
                      <a:gd name="connsiteY37" fmla="*/ 152024 h 178471"/>
                      <a:gd name="connsiteX38" fmla="*/ 154360 w 179503"/>
                      <a:gd name="connsiteY38" fmla="*/ 158745 h 178471"/>
                      <a:gd name="connsiteX39" fmla="*/ 149057 w 179503"/>
                      <a:gd name="connsiteY39" fmla="*/ 160876 h 178471"/>
                      <a:gd name="connsiteX40" fmla="*/ 141186 w 179503"/>
                      <a:gd name="connsiteY40" fmla="*/ 162898 h 178471"/>
                      <a:gd name="connsiteX41" fmla="*/ 137142 w 179503"/>
                      <a:gd name="connsiteY41" fmla="*/ 163335 h 178471"/>
                      <a:gd name="connsiteX42" fmla="*/ 133643 w 179503"/>
                      <a:gd name="connsiteY42" fmla="*/ 163718 h 178471"/>
                      <a:gd name="connsiteX43" fmla="*/ 122602 w 179503"/>
                      <a:gd name="connsiteY43" fmla="*/ 165466 h 178471"/>
                      <a:gd name="connsiteX44" fmla="*/ 107680 w 179503"/>
                      <a:gd name="connsiteY44" fmla="*/ 169674 h 178471"/>
                      <a:gd name="connsiteX45" fmla="*/ 99208 w 179503"/>
                      <a:gd name="connsiteY45" fmla="*/ 174155 h 178471"/>
                      <a:gd name="connsiteX46" fmla="*/ 95381 w 179503"/>
                      <a:gd name="connsiteY46" fmla="*/ 177324 h 178471"/>
                      <a:gd name="connsiteX47" fmla="*/ 94616 w 179503"/>
                      <a:gd name="connsiteY47" fmla="*/ 177980 h 178471"/>
                      <a:gd name="connsiteX48" fmla="*/ 94070 w 179503"/>
                      <a:gd name="connsiteY48" fmla="*/ 178472 h 178471"/>
                      <a:gd name="connsiteX49" fmla="*/ 15633 w 179503"/>
                      <a:gd name="connsiteY49" fmla="*/ 42733 h 178471"/>
                      <a:gd name="connsiteX50" fmla="*/ 26619 w 179503"/>
                      <a:gd name="connsiteY50" fmla="*/ 71422 h 178471"/>
                      <a:gd name="connsiteX51" fmla="*/ 20552 w 179503"/>
                      <a:gd name="connsiteY51" fmla="*/ 94974 h 178471"/>
                      <a:gd name="connsiteX52" fmla="*/ 14211 w 179503"/>
                      <a:gd name="connsiteY52" fmla="*/ 111914 h 178471"/>
                      <a:gd name="connsiteX53" fmla="*/ 13719 w 179503"/>
                      <a:gd name="connsiteY53" fmla="*/ 114045 h 178471"/>
                      <a:gd name="connsiteX54" fmla="*/ 13173 w 179503"/>
                      <a:gd name="connsiteY54" fmla="*/ 120111 h 178471"/>
                      <a:gd name="connsiteX55" fmla="*/ 18803 w 179503"/>
                      <a:gd name="connsiteY55" fmla="*/ 138417 h 178471"/>
                      <a:gd name="connsiteX56" fmla="*/ 32960 w 179503"/>
                      <a:gd name="connsiteY56" fmla="*/ 150548 h 178471"/>
                      <a:gd name="connsiteX57" fmla="*/ 47335 w 179503"/>
                      <a:gd name="connsiteY57" fmla="*/ 153116 h 178471"/>
                      <a:gd name="connsiteX58" fmla="*/ 57775 w 179503"/>
                      <a:gd name="connsiteY58" fmla="*/ 154647 h 178471"/>
                      <a:gd name="connsiteX59" fmla="*/ 70949 w 179503"/>
                      <a:gd name="connsiteY59" fmla="*/ 157761 h 178471"/>
                      <a:gd name="connsiteX60" fmla="*/ 83302 w 179503"/>
                      <a:gd name="connsiteY60" fmla="*/ 162789 h 178471"/>
                      <a:gd name="connsiteX61" fmla="*/ 90025 w 179503"/>
                      <a:gd name="connsiteY61" fmla="*/ 167434 h 178471"/>
                      <a:gd name="connsiteX62" fmla="*/ 92922 w 179503"/>
                      <a:gd name="connsiteY62" fmla="*/ 165193 h 178471"/>
                      <a:gd name="connsiteX63" fmla="*/ 103580 w 179503"/>
                      <a:gd name="connsiteY63" fmla="*/ 159510 h 178471"/>
                      <a:gd name="connsiteX64" fmla="*/ 120525 w 179503"/>
                      <a:gd name="connsiteY64" fmla="*/ 154756 h 178471"/>
                      <a:gd name="connsiteX65" fmla="*/ 132222 w 179503"/>
                      <a:gd name="connsiteY65" fmla="*/ 152898 h 178471"/>
                      <a:gd name="connsiteX66" fmla="*/ 136158 w 179503"/>
                      <a:gd name="connsiteY66" fmla="*/ 152461 h 178471"/>
                      <a:gd name="connsiteX67" fmla="*/ 139711 w 179503"/>
                      <a:gd name="connsiteY67" fmla="*/ 152078 h 178471"/>
                      <a:gd name="connsiteX68" fmla="*/ 145395 w 179503"/>
                      <a:gd name="connsiteY68" fmla="*/ 150548 h 178471"/>
                      <a:gd name="connsiteX69" fmla="*/ 149495 w 179503"/>
                      <a:gd name="connsiteY69" fmla="*/ 148909 h 178471"/>
                      <a:gd name="connsiteX70" fmla="*/ 155890 w 179503"/>
                      <a:gd name="connsiteY70" fmla="*/ 144209 h 178471"/>
                      <a:gd name="connsiteX71" fmla="*/ 164745 w 179503"/>
                      <a:gd name="connsiteY71" fmla="*/ 129892 h 178471"/>
                      <a:gd name="connsiteX72" fmla="*/ 166166 w 179503"/>
                      <a:gd name="connsiteY72" fmla="*/ 120111 h 178471"/>
                      <a:gd name="connsiteX73" fmla="*/ 165948 w 179503"/>
                      <a:gd name="connsiteY73" fmla="*/ 116340 h 178471"/>
                      <a:gd name="connsiteX74" fmla="*/ 165948 w 179503"/>
                      <a:gd name="connsiteY74" fmla="*/ 116340 h 178471"/>
                      <a:gd name="connsiteX75" fmla="*/ 161684 w 179503"/>
                      <a:gd name="connsiteY75" fmla="*/ 101367 h 178471"/>
                      <a:gd name="connsiteX76" fmla="*/ 158131 w 179503"/>
                      <a:gd name="connsiteY76" fmla="*/ 93826 h 178471"/>
                      <a:gd name="connsiteX77" fmla="*/ 151845 w 179503"/>
                      <a:gd name="connsiteY77" fmla="*/ 71422 h 178471"/>
                      <a:gd name="connsiteX78" fmla="*/ 163597 w 179503"/>
                      <a:gd name="connsiteY78" fmla="*/ 41858 h 178471"/>
                      <a:gd name="connsiteX79" fmla="*/ 141023 w 179503"/>
                      <a:gd name="connsiteY79" fmla="*/ 19235 h 178471"/>
                      <a:gd name="connsiteX80" fmla="*/ 116863 w 179503"/>
                      <a:gd name="connsiteY80" fmla="*/ 27323 h 178471"/>
                      <a:gd name="connsiteX81" fmla="*/ 90571 w 179503"/>
                      <a:gd name="connsiteY81" fmla="*/ 17541 h 178471"/>
                      <a:gd name="connsiteX82" fmla="*/ 89861 w 179503"/>
                      <a:gd name="connsiteY82" fmla="*/ 16831 h 178471"/>
                      <a:gd name="connsiteX83" fmla="*/ 89150 w 179503"/>
                      <a:gd name="connsiteY83" fmla="*/ 17487 h 178471"/>
                      <a:gd name="connsiteX84" fmla="*/ 62804 w 179503"/>
                      <a:gd name="connsiteY84" fmla="*/ 27323 h 178471"/>
                      <a:gd name="connsiteX85" fmla="*/ 38863 w 179503"/>
                      <a:gd name="connsiteY85" fmla="*/ 19454 h 178471"/>
                      <a:gd name="connsiteX86" fmla="*/ 15633 w 179503"/>
                      <a:gd name="connsiteY86" fmla="*/ 42733 h 178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79503" h="178471">
                        <a:moveTo>
                          <a:pt x="94015" y="178417"/>
                        </a:moveTo>
                        <a:lnTo>
                          <a:pt x="89533" y="175248"/>
                        </a:lnTo>
                        <a:lnTo>
                          <a:pt x="85160" y="178253"/>
                        </a:lnTo>
                        <a:lnTo>
                          <a:pt x="84668" y="177598"/>
                        </a:lnTo>
                        <a:cubicBezTo>
                          <a:pt x="83138" y="175630"/>
                          <a:pt x="81060" y="173991"/>
                          <a:pt x="77945" y="172297"/>
                        </a:cubicBezTo>
                        <a:cubicBezTo>
                          <a:pt x="75157" y="170767"/>
                          <a:pt x="72042" y="169455"/>
                          <a:pt x="67723" y="168144"/>
                        </a:cubicBezTo>
                        <a:cubicBezTo>
                          <a:pt x="64061" y="166996"/>
                          <a:pt x="60235" y="166122"/>
                          <a:pt x="56409" y="165466"/>
                        </a:cubicBezTo>
                        <a:cubicBezTo>
                          <a:pt x="52637" y="164811"/>
                          <a:pt x="49522" y="164264"/>
                          <a:pt x="46352" y="163991"/>
                        </a:cubicBezTo>
                        <a:cubicBezTo>
                          <a:pt x="40776" y="163499"/>
                          <a:pt x="34818" y="162843"/>
                          <a:pt x="29188" y="160822"/>
                        </a:cubicBezTo>
                        <a:cubicBezTo>
                          <a:pt x="22028" y="158198"/>
                          <a:pt x="15687" y="152953"/>
                          <a:pt x="9893" y="144756"/>
                        </a:cubicBezTo>
                        <a:cubicBezTo>
                          <a:pt x="4864" y="137706"/>
                          <a:pt x="2241" y="129182"/>
                          <a:pt x="2241" y="120165"/>
                        </a:cubicBezTo>
                        <a:cubicBezTo>
                          <a:pt x="2241" y="117433"/>
                          <a:pt x="2514" y="114701"/>
                          <a:pt x="3006" y="112023"/>
                        </a:cubicBezTo>
                        <a:cubicBezTo>
                          <a:pt x="3170" y="111203"/>
                          <a:pt x="3334" y="110329"/>
                          <a:pt x="3607" y="109345"/>
                        </a:cubicBezTo>
                        <a:cubicBezTo>
                          <a:pt x="5357" y="102406"/>
                          <a:pt x="7925" y="95629"/>
                          <a:pt x="11041" y="89673"/>
                        </a:cubicBezTo>
                        <a:cubicBezTo>
                          <a:pt x="14157" y="84536"/>
                          <a:pt x="15687" y="78526"/>
                          <a:pt x="15687" y="71476"/>
                        </a:cubicBezTo>
                        <a:cubicBezTo>
                          <a:pt x="15687" y="62678"/>
                          <a:pt x="12189" y="54481"/>
                          <a:pt x="5848" y="48361"/>
                        </a:cubicBezTo>
                        <a:lnTo>
                          <a:pt x="0" y="42951"/>
                        </a:lnTo>
                        <a:lnTo>
                          <a:pt x="38316" y="4536"/>
                        </a:lnTo>
                        <a:lnTo>
                          <a:pt x="42197" y="8033"/>
                        </a:lnTo>
                        <a:cubicBezTo>
                          <a:pt x="48046" y="13607"/>
                          <a:pt x="55206" y="16448"/>
                          <a:pt x="62804" y="16448"/>
                        </a:cubicBezTo>
                        <a:cubicBezTo>
                          <a:pt x="69855" y="16448"/>
                          <a:pt x="76633" y="13935"/>
                          <a:pt x="81990" y="9290"/>
                        </a:cubicBezTo>
                        <a:cubicBezTo>
                          <a:pt x="82372" y="8907"/>
                          <a:pt x="84012" y="6995"/>
                          <a:pt x="85488" y="5246"/>
                        </a:cubicBezTo>
                        <a:lnTo>
                          <a:pt x="89806" y="0"/>
                        </a:lnTo>
                        <a:lnTo>
                          <a:pt x="94015" y="5301"/>
                        </a:lnTo>
                        <a:cubicBezTo>
                          <a:pt x="94999" y="6557"/>
                          <a:pt x="96748" y="8306"/>
                          <a:pt x="97951" y="9454"/>
                        </a:cubicBezTo>
                        <a:cubicBezTo>
                          <a:pt x="103089" y="13880"/>
                          <a:pt x="109921" y="16448"/>
                          <a:pt x="116917" y="16448"/>
                        </a:cubicBezTo>
                        <a:cubicBezTo>
                          <a:pt x="124460" y="16448"/>
                          <a:pt x="131676" y="13552"/>
                          <a:pt x="137142" y="8361"/>
                        </a:cubicBezTo>
                        <a:lnTo>
                          <a:pt x="141351" y="4153"/>
                        </a:lnTo>
                        <a:lnTo>
                          <a:pt x="179503" y="42405"/>
                        </a:lnTo>
                        <a:lnTo>
                          <a:pt x="174037" y="47104"/>
                        </a:lnTo>
                        <a:cubicBezTo>
                          <a:pt x="166877" y="53225"/>
                          <a:pt x="162777" y="62132"/>
                          <a:pt x="162777" y="71531"/>
                        </a:cubicBezTo>
                        <a:cubicBezTo>
                          <a:pt x="162777" y="77433"/>
                          <a:pt x="164417" y="83225"/>
                          <a:pt x="167478" y="88252"/>
                        </a:cubicBezTo>
                        <a:cubicBezTo>
                          <a:pt x="169227" y="91149"/>
                          <a:pt x="170484" y="94209"/>
                          <a:pt x="171687" y="97105"/>
                        </a:cubicBezTo>
                        <a:cubicBezTo>
                          <a:pt x="174584" y="104154"/>
                          <a:pt x="176169" y="109783"/>
                          <a:pt x="176825" y="115138"/>
                        </a:cubicBezTo>
                        <a:lnTo>
                          <a:pt x="176825" y="115138"/>
                        </a:lnTo>
                        <a:cubicBezTo>
                          <a:pt x="177043" y="116832"/>
                          <a:pt x="177153" y="118526"/>
                          <a:pt x="177153" y="120220"/>
                        </a:cubicBezTo>
                        <a:cubicBezTo>
                          <a:pt x="177153" y="124264"/>
                          <a:pt x="176497" y="128799"/>
                          <a:pt x="175294" y="133007"/>
                        </a:cubicBezTo>
                        <a:cubicBezTo>
                          <a:pt x="173326" y="139783"/>
                          <a:pt x="169336" y="146340"/>
                          <a:pt x="163652" y="152024"/>
                        </a:cubicBezTo>
                        <a:cubicBezTo>
                          <a:pt x="160809" y="154865"/>
                          <a:pt x="157694" y="157106"/>
                          <a:pt x="154360" y="158745"/>
                        </a:cubicBezTo>
                        <a:cubicBezTo>
                          <a:pt x="152774" y="159510"/>
                          <a:pt x="151025" y="160220"/>
                          <a:pt x="149057" y="160876"/>
                        </a:cubicBezTo>
                        <a:cubicBezTo>
                          <a:pt x="146489" y="161696"/>
                          <a:pt x="144029" y="162516"/>
                          <a:pt x="141186" y="162898"/>
                        </a:cubicBezTo>
                        <a:cubicBezTo>
                          <a:pt x="139820" y="163062"/>
                          <a:pt x="138508" y="163226"/>
                          <a:pt x="137142" y="163335"/>
                        </a:cubicBezTo>
                        <a:cubicBezTo>
                          <a:pt x="135994" y="163444"/>
                          <a:pt x="134791" y="163554"/>
                          <a:pt x="133643" y="163718"/>
                        </a:cubicBezTo>
                        <a:cubicBezTo>
                          <a:pt x="129926" y="164210"/>
                          <a:pt x="126264" y="164756"/>
                          <a:pt x="122602" y="165466"/>
                        </a:cubicBezTo>
                        <a:cubicBezTo>
                          <a:pt x="116644" y="166614"/>
                          <a:pt x="111889" y="167980"/>
                          <a:pt x="107680" y="169674"/>
                        </a:cubicBezTo>
                        <a:cubicBezTo>
                          <a:pt x="104400" y="170985"/>
                          <a:pt x="101667" y="172461"/>
                          <a:pt x="99208" y="174155"/>
                        </a:cubicBezTo>
                        <a:cubicBezTo>
                          <a:pt x="97896" y="175084"/>
                          <a:pt x="96584" y="176122"/>
                          <a:pt x="95381" y="177324"/>
                        </a:cubicBezTo>
                        <a:lnTo>
                          <a:pt x="94616" y="177980"/>
                        </a:lnTo>
                        <a:cubicBezTo>
                          <a:pt x="94616" y="177980"/>
                          <a:pt x="94234" y="178308"/>
                          <a:pt x="94070" y="178472"/>
                        </a:cubicBezTo>
                        <a:close/>
                        <a:moveTo>
                          <a:pt x="15633" y="42733"/>
                        </a:moveTo>
                        <a:cubicBezTo>
                          <a:pt x="22738" y="50711"/>
                          <a:pt x="26619" y="60711"/>
                          <a:pt x="26619" y="71422"/>
                        </a:cubicBezTo>
                        <a:cubicBezTo>
                          <a:pt x="26619" y="80493"/>
                          <a:pt x="24597" y="88416"/>
                          <a:pt x="20552" y="94974"/>
                        </a:cubicBezTo>
                        <a:cubicBezTo>
                          <a:pt x="17983" y="99892"/>
                          <a:pt x="15742" y="105848"/>
                          <a:pt x="14211" y="111914"/>
                        </a:cubicBezTo>
                        <a:cubicBezTo>
                          <a:pt x="14047" y="112679"/>
                          <a:pt x="13884" y="113389"/>
                          <a:pt x="13719" y="114045"/>
                        </a:cubicBezTo>
                        <a:cubicBezTo>
                          <a:pt x="13337" y="116012"/>
                          <a:pt x="13173" y="118089"/>
                          <a:pt x="13173" y="120111"/>
                        </a:cubicBezTo>
                        <a:cubicBezTo>
                          <a:pt x="13173" y="126887"/>
                          <a:pt x="15141" y="133225"/>
                          <a:pt x="18803" y="138417"/>
                        </a:cubicBezTo>
                        <a:cubicBezTo>
                          <a:pt x="23230" y="144646"/>
                          <a:pt x="27986" y="148745"/>
                          <a:pt x="32960" y="150548"/>
                        </a:cubicBezTo>
                        <a:cubicBezTo>
                          <a:pt x="37333" y="152133"/>
                          <a:pt x="42471" y="152679"/>
                          <a:pt x="47335" y="153116"/>
                        </a:cubicBezTo>
                        <a:cubicBezTo>
                          <a:pt x="50943" y="153444"/>
                          <a:pt x="54441" y="154045"/>
                          <a:pt x="57775" y="154647"/>
                        </a:cubicBezTo>
                        <a:cubicBezTo>
                          <a:pt x="62531" y="155466"/>
                          <a:pt x="66794" y="156504"/>
                          <a:pt x="70949" y="157761"/>
                        </a:cubicBezTo>
                        <a:cubicBezTo>
                          <a:pt x="76032" y="159291"/>
                          <a:pt x="79803" y="160876"/>
                          <a:pt x="83302" y="162789"/>
                        </a:cubicBezTo>
                        <a:cubicBezTo>
                          <a:pt x="85925" y="164264"/>
                          <a:pt x="88112" y="165794"/>
                          <a:pt x="90025" y="167434"/>
                        </a:cubicBezTo>
                        <a:cubicBezTo>
                          <a:pt x="91009" y="166614"/>
                          <a:pt x="91938" y="165849"/>
                          <a:pt x="92922" y="165193"/>
                        </a:cubicBezTo>
                        <a:cubicBezTo>
                          <a:pt x="96037" y="163007"/>
                          <a:pt x="99536" y="161149"/>
                          <a:pt x="103580" y="159510"/>
                        </a:cubicBezTo>
                        <a:cubicBezTo>
                          <a:pt x="108445" y="157543"/>
                          <a:pt x="113856" y="156013"/>
                          <a:pt x="120525" y="154756"/>
                        </a:cubicBezTo>
                        <a:cubicBezTo>
                          <a:pt x="124406" y="153991"/>
                          <a:pt x="128287" y="153390"/>
                          <a:pt x="132222" y="152898"/>
                        </a:cubicBezTo>
                        <a:cubicBezTo>
                          <a:pt x="133534" y="152734"/>
                          <a:pt x="134846" y="152625"/>
                          <a:pt x="136158" y="152461"/>
                        </a:cubicBezTo>
                        <a:cubicBezTo>
                          <a:pt x="137360" y="152351"/>
                          <a:pt x="138563" y="152242"/>
                          <a:pt x="139711" y="152078"/>
                        </a:cubicBezTo>
                        <a:cubicBezTo>
                          <a:pt x="141569" y="151805"/>
                          <a:pt x="143318" y="151259"/>
                          <a:pt x="145395" y="150548"/>
                        </a:cubicBezTo>
                        <a:cubicBezTo>
                          <a:pt x="146926" y="150056"/>
                          <a:pt x="148238" y="149565"/>
                          <a:pt x="149495" y="148909"/>
                        </a:cubicBezTo>
                        <a:cubicBezTo>
                          <a:pt x="151736" y="147816"/>
                          <a:pt x="153922" y="146231"/>
                          <a:pt x="155890" y="144209"/>
                        </a:cubicBezTo>
                        <a:cubicBezTo>
                          <a:pt x="160208" y="139892"/>
                          <a:pt x="163324" y="134810"/>
                          <a:pt x="164745" y="129892"/>
                        </a:cubicBezTo>
                        <a:cubicBezTo>
                          <a:pt x="165674" y="126668"/>
                          <a:pt x="166166" y="123171"/>
                          <a:pt x="166166" y="120111"/>
                        </a:cubicBezTo>
                        <a:cubicBezTo>
                          <a:pt x="166166" y="118854"/>
                          <a:pt x="166111" y="117597"/>
                          <a:pt x="165948" y="116340"/>
                        </a:cubicBezTo>
                        <a:lnTo>
                          <a:pt x="165948" y="116340"/>
                        </a:lnTo>
                        <a:cubicBezTo>
                          <a:pt x="165455" y="111968"/>
                          <a:pt x="164089" y="107214"/>
                          <a:pt x="161684" y="101367"/>
                        </a:cubicBezTo>
                        <a:cubicBezTo>
                          <a:pt x="160536" y="98580"/>
                          <a:pt x="159443" y="95957"/>
                          <a:pt x="158131" y="93826"/>
                        </a:cubicBezTo>
                        <a:cubicBezTo>
                          <a:pt x="154032" y="87105"/>
                          <a:pt x="151845" y="79345"/>
                          <a:pt x="151845" y="71422"/>
                        </a:cubicBezTo>
                        <a:cubicBezTo>
                          <a:pt x="151845" y="60383"/>
                          <a:pt x="156054" y="49837"/>
                          <a:pt x="163597" y="41858"/>
                        </a:cubicBezTo>
                        <a:lnTo>
                          <a:pt x="141023" y="19235"/>
                        </a:lnTo>
                        <a:cubicBezTo>
                          <a:pt x="134026" y="24481"/>
                          <a:pt x="125663" y="27323"/>
                          <a:pt x="116863" y="27323"/>
                        </a:cubicBezTo>
                        <a:cubicBezTo>
                          <a:pt x="107188" y="27323"/>
                          <a:pt x="97841" y="23825"/>
                          <a:pt x="90571" y="17541"/>
                        </a:cubicBezTo>
                        <a:cubicBezTo>
                          <a:pt x="90407" y="17377"/>
                          <a:pt x="90134" y="17159"/>
                          <a:pt x="89861" y="16831"/>
                        </a:cubicBezTo>
                        <a:cubicBezTo>
                          <a:pt x="89587" y="17104"/>
                          <a:pt x="89369" y="17323"/>
                          <a:pt x="89150" y="17487"/>
                        </a:cubicBezTo>
                        <a:cubicBezTo>
                          <a:pt x="81826" y="23825"/>
                          <a:pt x="72479" y="27323"/>
                          <a:pt x="62804" y="27323"/>
                        </a:cubicBezTo>
                        <a:cubicBezTo>
                          <a:pt x="54113" y="27323"/>
                          <a:pt x="45750" y="24536"/>
                          <a:pt x="38863" y="19454"/>
                        </a:cubicBezTo>
                        <a:lnTo>
                          <a:pt x="15633" y="42733"/>
                        </a:lnTo>
                        <a:close/>
                      </a:path>
                    </a:pathLst>
                  </a:custGeom>
                  <a:solidFill>
                    <a:srgbClr val="6D6E71"/>
                  </a:solidFill>
                  <a:ln w="0" cap="flat">
                    <a:noFill/>
                    <a:prstDash val="solid"/>
                    <a:miter/>
                  </a:ln>
                </p:spPr>
                <p:txBody>
                  <a:bodyPr rtlCol="0" anchor="ctr"/>
                  <a:lstStyle/>
                  <a:p>
                    <a:endParaRPr lang="en-US" sz="3600"/>
                  </a:p>
                </p:txBody>
              </p:sp>
            </p:grpSp>
            <p:grpSp>
              <p:nvGrpSpPr>
                <p:cNvPr id="233" name="Graphic 4">
                  <a:extLst>
                    <a:ext uri="{FF2B5EF4-FFF2-40B4-BE49-F238E27FC236}">
                      <a16:creationId xmlns:a16="http://schemas.microsoft.com/office/drawing/2014/main" id="{EF883BB7-58F1-CFCC-F9FE-1D985DC500C4}"/>
                    </a:ext>
                  </a:extLst>
                </p:cNvPr>
                <p:cNvGrpSpPr/>
                <p:nvPr/>
              </p:nvGrpSpPr>
              <p:grpSpPr>
                <a:xfrm>
                  <a:off x="3131796" y="1396792"/>
                  <a:ext cx="113637" cy="49126"/>
                  <a:chOff x="3131796" y="1396792"/>
                  <a:chExt cx="113637" cy="49126"/>
                </a:xfrm>
                <a:solidFill>
                  <a:srgbClr val="6D6E71"/>
                </a:solidFill>
              </p:grpSpPr>
              <p:sp>
                <p:nvSpPr>
                  <p:cNvPr id="234" name="Freeform 44">
                    <a:extLst>
                      <a:ext uri="{FF2B5EF4-FFF2-40B4-BE49-F238E27FC236}">
                        <a16:creationId xmlns:a16="http://schemas.microsoft.com/office/drawing/2014/main" id="{2C06CDC3-BC1B-D3A9-DE18-C8FEA23A7BF2}"/>
                      </a:ext>
                    </a:extLst>
                  </p:cNvPr>
                  <p:cNvSpPr/>
                  <p:nvPr/>
                </p:nvSpPr>
                <p:spPr>
                  <a:xfrm>
                    <a:off x="3131796" y="1396847"/>
                    <a:ext cx="32030" cy="49071"/>
                  </a:xfrm>
                  <a:custGeom>
                    <a:avLst/>
                    <a:gdLst>
                      <a:gd name="connsiteX0" fmla="*/ 32031 w 32030"/>
                      <a:gd name="connsiteY0" fmla="*/ 41531 h 49071"/>
                      <a:gd name="connsiteX1" fmla="*/ 32031 w 32030"/>
                      <a:gd name="connsiteY1" fmla="*/ 49072 h 49071"/>
                      <a:gd name="connsiteX2" fmla="*/ 4045 w 32030"/>
                      <a:gd name="connsiteY2" fmla="*/ 49072 h 49071"/>
                      <a:gd name="connsiteX3" fmla="*/ 4045 w 32030"/>
                      <a:gd name="connsiteY3" fmla="*/ 41531 h 49071"/>
                      <a:gd name="connsiteX4" fmla="*/ 13501 w 32030"/>
                      <a:gd name="connsiteY4" fmla="*/ 41531 h 49071"/>
                      <a:gd name="connsiteX5" fmla="*/ 13501 w 32030"/>
                      <a:gd name="connsiteY5" fmla="*/ 16776 h 49071"/>
                      <a:gd name="connsiteX6" fmla="*/ 13501 w 32030"/>
                      <a:gd name="connsiteY6" fmla="*/ 14864 h 49071"/>
                      <a:gd name="connsiteX7" fmla="*/ 13610 w 32030"/>
                      <a:gd name="connsiteY7" fmla="*/ 12951 h 49071"/>
                      <a:gd name="connsiteX8" fmla="*/ 8035 w 32030"/>
                      <a:gd name="connsiteY8" fmla="*/ 17596 h 49071"/>
                      <a:gd name="connsiteX9" fmla="*/ 6559 w 32030"/>
                      <a:gd name="connsiteY9" fmla="*/ 18306 h 49071"/>
                      <a:gd name="connsiteX10" fmla="*/ 5192 w 32030"/>
                      <a:gd name="connsiteY10" fmla="*/ 18306 h 49071"/>
                      <a:gd name="connsiteX11" fmla="*/ 4045 w 32030"/>
                      <a:gd name="connsiteY11" fmla="*/ 17869 h 49071"/>
                      <a:gd name="connsiteX12" fmla="*/ 3279 w 32030"/>
                      <a:gd name="connsiteY12" fmla="*/ 17213 h 49071"/>
                      <a:gd name="connsiteX13" fmla="*/ 0 w 32030"/>
                      <a:gd name="connsiteY13" fmla="*/ 12842 h 49071"/>
                      <a:gd name="connsiteX14" fmla="*/ 15305 w 32030"/>
                      <a:gd name="connsiteY14" fmla="*/ 0 h 49071"/>
                      <a:gd name="connsiteX15" fmla="*/ 23941 w 32030"/>
                      <a:gd name="connsiteY15" fmla="*/ 0 h 49071"/>
                      <a:gd name="connsiteX16" fmla="*/ 23941 w 32030"/>
                      <a:gd name="connsiteY16" fmla="*/ 41585 h 49071"/>
                      <a:gd name="connsiteX17" fmla="*/ 32031 w 32030"/>
                      <a:gd name="connsiteY17" fmla="*/ 41585 h 49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030" h="49071">
                        <a:moveTo>
                          <a:pt x="32031" y="41531"/>
                        </a:moveTo>
                        <a:lnTo>
                          <a:pt x="32031" y="49072"/>
                        </a:lnTo>
                        <a:lnTo>
                          <a:pt x="4045" y="49072"/>
                        </a:lnTo>
                        <a:lnTo>
                          <a:pt x="4045" y="41531"/>
                        </a:lnTo>
                        <a:lnTo>
                          <a:pt x="13501" y="41531"/>
                        </a:lnTo>
                        <a:lnTo>
                          <a:pt x="13501" y="16776"/>
                        </a:lnTo>
                        <a:cubicBezTo>
                          <a:pt x="13501" y="16120"/>
                          <a:pt x="13501" y="15519"/>
                          <a:pt x="13501" y="14864"/>
                        </a:cubicBezTo>
                        <a:cubicBezTo>
                          <a:pt x="13501" y="14208"/>
                          <a:pt x="13556" y="13552"/>
                          <a:pt x="13610" y="12951"/>
                        </a:cubicBezTo>
                        <a:lnTo>
                          <a:pt x="8035" y="17596"/>
                        </a:lnTo>
                        <a:cubicBezTo>
                          <a:pt x="7543" y="17978"/>
                          <a:pt x="7051" y="18197"/>
                          <a:pt x="6559" y="18306"/>
                        </a:cubicBezTo>
                        <a:cubicBezTo>
                          <a:pt x="6067" y="18361"/>
                          <a:pt x="5630" y="18361"/>
                          <a:pt x="5192" y="18306"/>
                        </a:cubicBezTo>
                        <a:cubicBezTo>
                          <a:pt x="4755" y="18252"/>
                          <a:pt x="4373" y="18088"/>
                          <a:pt x="4045" y="17869"/>
                        </a:cubicBezTo>
                        <a:cubicBezTo>
                          <a:pt x="3717" y="17651"/>
                          <a:pt x="3444" y="17432"/>
                          <a:pt x="3279" y="17213"/>
                        </a:cubicBezTo>
                        <a:lnTo>
                          <a:pt x="0" y="12842"/>
                        </a:lnTo>
                        <a:lnTo>
                          <a:pt x="15305" y="0"/>
                        </a:lnTo>
                        <a:lnTo>
                          <a:pt x="23941" y="0"/>
                        </a:lnTo>
                        <a:lnTo>
                          <a:pt x="23941" y="41585"/>
                        </a:lnTo>
                        <a:lnTo>
                          <a:pt x="32031" y="41585"/>
                        </a:lnTo>
                        <a:close/>
                      </a:path>
                    </a:pathLst>
                  </a:custGeom>
                  <a:solidFill>
                    <a:srgbClr val="6D6E71"/>
                  </a:solidFill>
                  <a:ln w="0" cap="flat">
                    <a:noFill/>
                    <a:prstDash val="solid"/>
                    <a:miter/>
                  </a:ln>
                </p:spPr>
                <p:txBody>
                  <a:bodyPr rtlCol="0" anchor="ctr"/>
                  <a:lstStyle/>
                  <a:p>
                    <a:endParaRPr lang="en-US" sz="3600"/>
                  </a:p>
                </p:txBody>
              </p:sp>
              <p:sp>
                <p:nvSpPr>
                  <p:cNvPr id="235" name="Freeform 45">
                    <a:extLst>
                      <a:ext uri="{FF2B5EF4-FFF2-40B4-BE49-F238E27FC236}">
                        <a16:creationId xmlns:a16="http://schemas.microsoft.com/office/drawing/2014/main" id="{6767D2A5-194E-1659-A2AE-8812349BA86A}"/>
                      </a:ext>
                    </a:extLst>
                  </p:cNvPr>
                  <p:cNvSpPr/>
                  <p:nvPr/>
                </p:nvSpPr>
                <p:spPr>
                  <a:xfrm>
                    <a:off x="3167926" y="1396792"/>
                    <a:ext cx="37824" cy="49126"/>
                  </a:xfrm>
                  <a:custGeom>
                    <a:avLst/>
                    <a:gdLst>
                      <a:gd name="connsiteX0" fmla="*/ 37825 w 37824"/>
                      <a:gd name="connsiteY0" fmla="*/ 30055 h 49126"/>
                      <a:gd name="connsiteX1" fmla="*/ 37825 w 37824"/>
                      <a:gd name="connsiteY1" fmla="*/ 35902 h 49126"/>
                      <a:gd name="connsiteX2" fmla="*/ 37278 w 37824"/>
                      <a:gd name="connsiteY2" fmla="*/ 37268 h 49126"/>
                      <a:gd name="connsiteX3" fmla="*/ 35802 w 37824"/>
                      <a:gd name="connsiteY3" fmla="*/ 37815 h 49126"/>
                      <a:gd name="connsiteX4" fmla="*/ 32741 w 37824"/>
                      <a:gd name="connsiteY4" fmla="*/ 37815 h 49126"/>
                      <a:gd name="connsiteX5" fmla="*/ 32741 w 37824"/>
                      <a:gd name="connsiteY5" fmla="*/ 49126 h 49126"/>
                      <a:gd name="connsiteX6" fmla="*/ 23613 w 37824"/>
                      <a:gd name="connsiteY6" fmla="*/ 49126 h 49126"/>
                      <a:gd name="connsiteX7" fmla="*/ 23613 w 37824"/>
                      <a:gd name="connsiteY7" fmla="*/ 37815 h 49126"/>
                      <a:gd name="connsiteX8" fmla="*/ 3826 w 37824"/>
                      <a:gd name="connsiteY8" fmla="*/ 37815 h 49126"/>
                      <a:gd name="connsiteX9" fmla="*/ 2077 w 37824"/>
                      <a:gd name="connsiteY9" fmla="*/ 37214 h 49126"/>
                      <a:gd name="connsiteX10" fmla="*/ 1093 w 37824"/>
                      <a:gd name="connsiteY10" fmla="*/ 35684 h 49126"/>
                      <a:gd name="connsiteX11" fmla="*/ 0 w 37824"/>
                      <a:gd name="connsiteY11" fmla="*/ 30547 h 49126"/>
                      <a:gd name="connsiteX12" fmla="*/ 22738 w 37824"/>
                      <a:gd name="connsiteY12" fmla="*/ 0 h 49126"/>
                      <a:gd name="connsiteX13" fmla="*/ 32741 w 37824"/>
                      <a:gd name="connsiteY13" fmla="*/ 0 h 49126"/>
                      <a:gd name="connsiteX14" fmla="*/ 32741 w 37824"/>
                      <a:gd name="connsiteY14" fmla="*/ 30055 h 49126"/>
                      <a:gd name="connsiteX15" fmla="*/ 37825 w 37824"/>
                      <a:gd name="connsiteY15" fmla="*/ 30055 h 49126"/>
                      <a:gd name="connsiteX16" fmla="*/ 23668 w 37824"/>
                      <a:gd name="connsiteY16" fmla="*/ 30055 h 49126"/>
                      <a:gd name="connsiteX17" fmla="*/ 23668 w 37824"/>
                      <a:gd name="connsiteY17" fmla="*/ 17268 h 49126"/>
                      <a:gd name="connsiteX18" fmla="*/ 23777 w 37824"/>
                      <a:gd name="connsiteY18" fmla="*/ 14700 h 49126"/>
                      <a:gd name="connsiteX19" fmla="*/ 24050 w 37824"/>
                      <a:gd name="connsiteY19" fmla="*/ 11858 h 49126"/>
                      <a:gd name="connsiteX20" fmla="*/ 11041 w 37824"/>
                      <a:gd name="connsiteY20" fmla="*/ 30055 h 49126"/>
                      <a:gd name="connsiteX21" fmla="*/ 23668 w 37824"/>
                      <a:gd name="connsiteY21" fmla="*/ 30055 h 49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824" h="49126">
                        <a:moveTo>
                          <a:pt x="37825" y="30055"/>
                        </a:moveTo>
                        <a:lnTo>
                          <a:pt x="37825" y="35902"/>
                        </a:lnTo>
                        <a:cubicBezTo>
                          <a:pt x="37825" y="36394"/>
                          <a:pt x="37661" y="36886"/>
                          <a:pt x="37278" y="37268"/>
                        </a:cubicBezTo>
                        <a:cubicBezTo>
                          <a:pt x="36950" y="37651"/>
                          <a:pt x="36403" y="37815"/>
                          <a:pt x="35802" y="37815"/>
                        </a:cubicBezTo>
                        <a:lnTo>
                          <a:pt x="32741" y="37815"/>
                        </a:lnTo>
                        <a:lnTo>
                          <a:pt x="32741" y="49126"/>
                        </a:lnTo>
                        <a:lnTo>
                          <a:pt x="23613" y="49126"/>
                        </a:lnTo>
                        <a:lnTo>
                          <a:pt x="23613" y="37815"/>
                        </a:lnTo>
                        <a:lnTo>
                          <a:pt x="3826" y="37815"/>
                        </a:lnTo>
                        <a:cubicBezTo>
                          <a:pt x="3170" y="37815"/>
                          <a:pt x="2569" y="37596"/>
                          <a:pt x="2077" y="37214"/>
                        </a:cubicBezTo>
                        <a:cubicBezTo>
                          <a:pt x="1530" y="36831"/>
                          <a:pt x="1202" y="36285"/>
                          <a:pt x="1093" y="35684"/>
                        </a:cubicBezTo>
                        <a:lnTo>
                          <a:pt x="0" y="30547"/>
                        </a:lnTo>
                        <a:lnTo>
                          <a:pt x="22738" y="0"/>
                        </a:lnTo>
                        <a:lnTo>
                          <a:pt x="32741" y="0"/>
                        </a:lnTo>
                        <a:lnTo>
                          <a:pt x="32741" y="30055"/>
                        </a:lnTo>
                        <a:lnTo>
                          <a:pt x="37825" y="30055"/>
                        </a:lnTo>
                        <a:close/>
                        <a:moveTo>
                          <a:pt x="23668" y="30055"/>
                        </a:moveTo>
                        <a:lnTo>
                          <a:pt x="23668" y="17268"/>
                        </a:lnTo>
                        <a:cubicBezTo>
                          <a:pt x="23668" y="16503"/>
                          <a:pt x="23668" y="15629"/>
                          <a:pt x="23777" y="14700"/>
                        </a:cubicBezTo>
                        <a:cubicBezTo>
                          <a:pt x="23886" y="13771"/>
                          <a:pt x="23941" y="12842"/>
                          <a:pt x="24050" y="11858"/>
                        </a:cubicBezTo>
                        <a:lnTo>
                          <a:pt x="11041" y="30055"/>
                        </a:lnTo>
                        <a:lnTo>
                          <a:pt x="23668" y="30055"/>
                        </a:lnTo>
                        <a:close/>
                      </a:path>
                    </a:pathLst>
                  </a:custGeom>
                  <a:solidFill>
                    <a:srgbClr val="6D6E71"/>
                  </a:solidFill>
                  <a:ln w="0" cap="flat">
                    <a:noFill/>
                    <a:prstDash val="solid"/>
                    <a:miter/>
                  </a:ln>
                </p:spPr>
                <p:txBody>
                  <a:bodyPr rtlCol="0" anchor="ctr"/>
                  <a:lstStyle/>
                  <a:p>
                    <a:endParaRPr lang="en-US" sz="3600"/>
                  </a:p>
                </p:txBody>
              </p:sp>
              <p:sp>
                <p:nvSpPr>
                  <p:cNvPr id="236" name="Freeform 46">
                    <a:extLst>
                      <a:ext uri="{FF2B5EF4-FFF2-40B4-BE49-F238E27FC236}">
                        <a16:creationId xmlns:a16="http://schemas.microsoft.com/office/drawing/2014/main" id="{167E56B4-7969-CAAD-D061-DF859A452FC0}"/>
                      </a:ext>
                    </a:extLst>
                  </p:cNvPr>
                  <p:cNvSpPr/>
                  <p:nvPr/>
                </p:nvSpPr>
                <p:spPr>
                  <a:xfrm>
                    <a:off x="3207609" y="1396792"/>
                    <a:ext cx="37824" cy="49126"/>
                  </a:xfrm>
                  <a:custGeom>
                    <a:avLst/>
                    <a:gdLst>
                      <a:gd name="connsiteX0" fmla="*/ 37825 w 37824"/>
                      <a:gd name="connsiteY0" fmla="*/ 30055 h 49126"/>
                      <a:gd name="connsiteX1" fmla="*/ 37825 w 37824"/>
                      <a:gd name="connsiteY1" fmla="*/ 35902 h 49126"/>
                      <a:gd name="connsiteX2" fmla="*/ 37278 w 37824"/>
                      <a:gd name="connsiteY2" fmla="*/ 37268 h 49126"/>
                      <a:gd name="connsiteX3" fmla="*/ 35802 w 37824"/>
                      <a:gd name="connsiteY3" fmla="*/ 37815 h 49126"/>
                      <a:gd name="connsiteX4" fmla="*/ 32741 w 37824"/>
                      <a:gd name="connsiteY4" fmla="*/ 37815 h 49126"/>
                      <a:gd name="connsiteX5" fmla="*/ 32741 w 37824"/>
                      <a:gd name="connsiteY5" fmla="*/ 49126 h 49126"/>
                      <a:gd name="connsiteX6" fmla="*/ 23613 w 37824"/>
                      <a:gd name="connsiteY6" fmla="*/ 49126 h 49126"/>
                      <a:gd name="connsiteX7" fmla="*/ 23613 w 37824"/>
                      <a:gd name="connsiteY7" fmla="*/ 37815 h 49126"/>
                      <a:gd name="connsiteX8" fmla="*/ 3826 w 37824"/>
                      <a:gd name="connsiteY8" fmla="*/ 37815 h 49126"/>
                      <a:gd name="connsiteX9" fmla="*/ 2077 w 37824"/>
                      <a:gd name="connsiteY9" fmla="*/ 37214 h 49126"/>
                      <a:gd name="connsiteX10" fmla="*/ 1093 w 37824"/>
                      <a:gd name="connsiteY10" fmla="*/ 35684 h 49126"/>
                      <a:gd name="connsiteX11" fmla="*/ 0 w 37824"/>
                      <a:gd name="connsiteY11" fmla="*/ 30547 h 49126"/>
                      <a:gd name="connsiteX12" fmla="*/ 22738 w 37824"/>
                      <a:gd name="connsiteY12" fmla="*/ 0 h 49126"/>
                      <a:gd name="connsiteX13" fmla="*/ 32741 w 37824"/>
                      <a:gd name="connsiteY13" fmla="*/ 0 h 49126"/>
                      <a:gd name="connsiteX14" fmla="*/ 32741 w 37824"/>
                      <a:gd name="connsiteY14" fmla="*/ 30055 h 49126"/>
                      <a:gd name="connsiteX15" fmla="*/ 37825 w 37824"/>
                      <a:gd name="connsiteY15" fmla="*/ 30055 h 49126"/>
                      <a:gd name="connsiteX16" fmla="*/ 23668 w 37824"/>
                      <a:gd name="connsiteY16" fmla="*/ 30055 h 49126"/>
                      <a:gd name="connsiteX17" fmla="*/ 23668 w 37824"/>
                      <a:gd name="connsiteY17" fmla="*/ 17268 h 49126"/>
                      <a:gd name="connsiteX18" fmla="*/ 23777 w 37824"/>
                      <a:gd name="connsiteY18" fmla="*/ 14700 h 49126"/>
                      <a:gd name="connsiteX19" fmla="*/ 24050 w 37824"/>
                      <a:gd name="connsiteY19" fmla="*/ 11858 h 49126"/>
                      <a:gd name="connsiteX20" fmla="*/ 11041 w 37824"/>
                      <a:gd name="connsiteY20" fmla="*/ 30055 h 49126"/>
                      <a:gd name="connsiteX21" fmla="*/ 23668 w 37824"/>
                      <a:gd name="connsiteY21" fmla="*/ 30055 h 49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7824" h="49126">
                        <a:moveTo>
                          <a:pt x="37825" y="30055"/>
                        </a:moveTo>
                        <a:lnTo>
                          <a:pt x="37825" y="35902"/>
                        </a:lnTo>
                        <a:cubicBezTo>
                          <a:pt x="37825" y="36394"/>
                          <a:pt x="37660" y="36886"/>
                          <a:pt x="37278" y="37268"/>
                        </a:cubicBezTo>
                        <a:cubicBezTo>
                          <a:pt x="36950" y="37651"/>
                          <a:pt x="36403" y="37815"/>
                          <a:pt x="35802" y="37815"/>
                        </a:cubicBezTo>
                        <a:lnTo>
                          <a:pt x="32741" y="37815"/>
                        </a:lnTo>
                        <a:lnTo>
                          <a:pt x="32741" y="49126"/>
                        </a:lnTo>
                        <a:lnTo>
                          <a:pt x="23613" y="49126"/>
                        </a:lnTo>
                        <a:lnTo>
                          <a:pt x="23613" y="37815"/>
                        </a:lnTo>
                        <a:lnTo>
                          <a:pt x="3826" y="37815"/>
                        </a:lnTo>
                        <a:cubicBezTo>
                          <a:pt x="3170" y="37815"/>
                          <a:pt x="2569" y="37596"/>
                          <a:pt x="2077" y="37214"/>
                        </a:cubicBezTo>
                        <a:cubicBezTo>
                          <a:pt x="1530" y="36831"/>
                          <a:pt x="1202" y="36285"/>
                          <a:pt x="1093" y="35684"/>
                        </a:cubicBezTo>
                        <a:lnTo>
                          <a:pt x="0" y="30547"/>
                        </a:lnTo>
                        <a:lnTo>
                          <a:pt x="22738" y="0"/>
                        </a:lnTo>
                        <a:lnTo>
                          <a:pt x="32741" y="0"/>
                        </a:lnTo>
                        <a:lnTo>
                          <a:pt x="32741" y="30055"/>
                        </a:lnTo>
                        <a:lnTo>
                          <a:pt x="37825" y="30055"/>
                        </a:lnTo>
                        <a:close/>
                        <a:moveTo>
                          <a:pt x="23668" y="30055"/>
                        </a:moveTo>
                        <a:lnTo>
                          <a:pt x="23668" y="17268"/>
                        </a:lnTo>
                        <a:cubicBezTo>
                          <a:pt x="23668" y="16503"/>
                          <a:pt x="23668" y="15629"/>
                          <a:pt x="23777" y="14700"/>
                        </a:cubicBezTo>
                        <a:cubicBezTo>
                          <a:pt x="23886" y="13771"/>
                          <a:pt x="23941" y="12842"/>
                          <a:pt x="24050" y="11858"/>
                        </a:cubicBezTo>
                        <a:lnTo>
                          <a:pt x="11041" y="30055"/>
                        </a:lnTo>
                        <a:lnTo>
                          <a:pt x="23668" y="30055"/>
                        </a:lnTo>
                        <a:close/>
                      </a:path>
                    </a:pathLst>
                  </a:custGeom>
                  <a:solidFill>
                    <a:srgbClr val="6D6E71"/>
                  </a:solidFill>
                  <a:ln w="0" cap="flat">
                    <a:noFill/>
                    <a:prstDash val="solid"/>
                    <a:miter/>
                  </a:ln>
                </p:spPr>
                <p:txBody>
                  <a:bodyPr rtlCol="0" anchor="ctr"/>
                  <a:lstStyle/>
                  <a:p>
                    <a:endParaRPr lang="en-US" sz="3600"/>
                  </a:p>
                </p:txBody>
              </p:sp>
            </p:grpSp>
          </p:grpSp>
          <p:grpSp>
            <p:nvGrpSpPr>
              <p:cNvPr id="218" name="Graphic 4">
                <a:extLst>
                  <a:ext uri="{FF2B5EF4-FFF2-40B4-BE49-F238E27FC236}">
                    <a16:creationId xmlns:a16="http://schemas.microsoft.com/office/drawing/2014/main" id="{9BA43230-AD2D-45AB-05CA-1AF83FEA06D0}"/>
                  </a:ext>
                </a:extLst>
              </p:cNvPr>
              <p:cNvGrpSpPr/>
              <p:nvPr/>
            </p:nvGrpSpPr>
            <p:grpSpPr>
              <a:xfrm>
                <a:off x="7849222" y="5012898"/>
                <a:ext cx="179557" cy="178417"/>
                <a:chOff x="7849222" y="5012898"/>
                <a:chExt cx="179557" cy="178417"/>
              </a:xfrm>
            </p:grpSpPr>
            <p:grpSp>
              <p:nvGrpSpPr>
                <p:cNvPr id="226" name="Graphic 4">
                  <a:extLst>
                    <a:ext uri="{FF2B5EF4-FFF2-40B4-BE49-F238E27FC236}">
                      <a16:creationId xmlns:a16="http://schemas.microsoft.com/office/drawing/2014/main" id="{0EB59277-179D-EBC3-CF04-9D6E5FAF3EC5}"/>
                    </a:ext>
                  </a:extLst>
                </p:cNvPr>
                <p:cNvGrpSpPr/>
                <p:nvPr/>
              </p:nvGrpSpPr>
              <p:grpSpPr>
                <a:xfrm>
                  <a:off x="7849222" y="5012898"/>
                  <a:ext cx="179557" cy="178417"/>
                  <a:chOff x="7849222" y="5012898"/>
                  <a:chExt cx="179557" cy="178417"/>
                </a:xfrm>
              </p:grpSpPr>
              <p:sp>
                <p:nvSpPr>
                  <p:cNvPr id="230" name="Freeform 49">
                    <a:extLst>
                      <a:ext uri="{FF2B5EF4-FFF2-40B4-BE49-F238E27FC236}">
                        <a16:creationId xmlns:a16="http://schemas.microsoft.com/office/drawing/2014/main" id="{4852508D-C8BF-9762-C000-C67EED9DA262}"/>
                      </a:ext>
                    </a:extLst>
                  </p:cNvPr>
                  <p:cNvSpPr/>
                  <p:nvPr/>
                </p:nvSpPr>
                <p:spPr>
                  <a:xfrm>
                    <a:off x="7856875" y="5021477"/>
                    <a:ext cx="163979" cy="166450"/>
                  </a:xfrm>
                  <a:custGeom>
                    <a:avLst/>
                    <a:gdLst>
                      <a:gd name="connsiteX0" fmla="*/ 163706 w 163979"/>
                      <a:gd name="connsiteY0" fmla="*/ 107105 h 166450"/>
                      <a:gd name="connsiteX1" fmla="*/ 159060 w 163979"/>
                      <a:gd name="connsiteY1" fmla="*/ 90712 h 166450"/>
                      <a:gd name="connsiteX2" fmla="*/ 155125 w 163979"/>
                      <a:gd name="connsiteY2" fmla="*/ 82351 h 166450"/>
                      <a:gd name="connsiteX3" fmla="*/ 149659 w 163979"/>
                      <a:gd name="connsiteY3" fmla="*/ 62788 h 166450"/>
                      <a:gd name="connsiteX4" fmla="*/ 162777 w 163979"/>
                      <a:gd name="connsiteY4" fmla="*/ 34208 h 166450"/>
                      <a:gd name="connsiteX5" fmla="*/ 163761 w 163979"/>
                      <a:gd name="connsiteY5" fmla="*/ 33334 h 166450"/>
                      <a:gd name="connsiteX6" fmla="*/ 133589 w 163979"/>
                      <a:gd name="connsiteY6" fmla="*/ 3115 h 166450"/>
                      <a:gd name="connsiteX7" fmla="*/ 133152 w 163979"/>
                      <a:gd name="connsiteY7" fmla="*/ 3552 h 166450"/>
                      <a:gd name="connsiteX8" fmla="*/ 109156 w 163979"/>
                      <a:gd name="connsiteY8" fmla="*/ 13170 h 166450"/>
                      <a:gd name="connsiteX9" fmla="*/ 86417 w 163979"/>
                      <a:gd name="connsiteY9" fmla="*/ 4700 h 166450"/>
                      <a:gd name="connsiteX10" fmla="*/ 81990 w 163979"/>
                      <a:gd name="connsiteY10" fmla="*/ 0 h 166450"/>
                      <a:gd name="connsiteX11" fmla="*/ 77836 w 163979"/>
                      <a:gd name="connsiteY11" fmla="*/ 4700 h 166450"/>
                      <a:gd name="connsiteX12" fmla="*/ 55097 w 163979"/>
                      <a:gd name="connsiteY12" fmla="*/ 13170 h 166450"/>
                      <a:gd name="connsiteX13" fmla="*/ 31101 w 163979"/>
                      <a:gd name="connsiteY13" fmla="*/ 3552 h 166450"/>
                      <a:gd name="connsiteX14" fmla="*/ 30883 w 163979"/>
                      <a:gd name="connsiteY14" fmla="*/ 3334 h 166450"/>
                      <a:gd name="connsiteX15" fmla="*/ 218 w 163979"/>
                      <a:gd name="connsiteY15" fmla="*/ 34044 h 166450"/>
                      <a:gd name="connsiteX16" fmla="*/ 1968 w 163979"/>
                      <a:gd name="connsiteY16" fmla="*/ 35684 h 166450"/>
                      <a:gd name="connsiteX17" fmla="*/ 13446 w 163979"/>
                      <a:gd name="connsiteY17" fmla="*/ 62733 h 166450"/>
                      <a:gd name="connsiteX18" fmla="*/ 8199 w 163979"/>
                      <a:gd name="connsiteY18" fmla="*/ 83444 h 166450"/>
                      <a:gd name="connsiteX19" fmla="*/ 1202 w 163979"/>
                      <a:gd name="connsiteY19" fmla="*/ 101859 h 166450"/>
                      <a:gd name="connsiteX20" fmla="*/ 656 w 163979"/>
                      <a:gd name="connsiteY20" fmla="*/ 104264 h 166450"/>
                      <a:gd name="connsiteX21" fmla="*/ 0 w 163979"/>
                      <a:gd name="connsiteY21" fmla="*/ 111367 h 166450"/>
                      <a:gd name="connsiteX22" fmla="*/ 6668 w 163979"/>
                      <a:gd name="connsiteY22" fmla="*/ 132843 h 166450"/>
                      <a:gd name="connsiteX23" fmla="*/ 23394 w 163979"/>
                      <a:gd name="connsiteY23" fmla="*/ 146942 h 166450"/>
                      <a:gd name="connsiteX24" fmla="*/ 39191 w 163979"/>
                      <a:gd name="connsiteY24" fmla="*/ 149838 h 166450"/>
                      <a:gd name="connsiteX25" fmla="*/ 49686 w 163979"/>
                      <a:gd name="connsiteY25" fmla="*/ 151368 h 166450"/>
                      <a:gd name="connsiteX26" fmla="*/ 61656 w 163979"/>
                      <a:gd name="connsiteY26" fmla="*/ 154210 h 166450"/>
                      <a:gd name="connsiteX27" fmla="*/ 72916 w 163979"/>
                      <a:gd name="connsiteY27" fmla="*/ 158800 h 166450"/>
                      <a:gd name="connsiteX28" fmla="*/ 81225 w 163979"/>
                      <a:gd name="connsiteY28" fmla="*/ 165521 h 166450"/>
                      <a:gd name="connsiteX29" fmla="*/ 81935 w 163979"/>
                      <a:gd name="connsiteY29" fmla="*/ 166450 h 166450"/>
                      <a:gd name="connsiteX30" fmla="*/ 83793 w 163979"/>
                      <a:gd name="connsiteY30" fmla="*/ 164592 h 166450"/>
                      <a:gd name="connsiteX31" fmla="*/ 88276 w 163979"/>
                      <a:gd name="connsiteY31" fmla="*/ 160931 h 166450"/>
                      <a:gd name="connsiteX32" fmla="*/ 97841 w 163979"/>
                      <a:gd name="connsiteY32" fmla="*/ 155849 h 166450"/>
                      <a:gd name="connsiteX33" fmla="*/ 113802 w 163979"/>
                      <a:gd name="connsiteY33" fmla="*/ 151368 h 166450"/>
                      <a:gd name="connsiteX34" fmla="*/ 125171 w 163979"/>
                      <a:gd name="connsiteY34" fmla="*/ 149564 h 166450"/>
                      <a:gd name="connsiteX35" fmla="*/ 132714 w 163979"/>
                      <a:gd name="connsiteY35" fmla="*/ 148800 h 166450"/>
                      <a:gd name="connsiteX36" fmla="*/ 139546 w 163979"/>
                      <a:gd name="connsiteY36" fmla="*/ 146996 h 166450"/>
                      <a:gd name="connsiteX37" fmla="*/ 144193 w 163979"/>
                      <a:gd name="connsiteY37" fmla="*/ 145138 h 166450"/>
                      <a:gd name="connsiteX38" fmla="*/ 152064 w 163979"/>
                      <a:gd name="connsiteY38" fmla="*/ 139401 h 166450"/>
                      <a:gd name="connsiteX39" fmla="*/ 162340 w 163979"/>
                      <a:gd name="connsiteY39" fmla="*/ 122734 h 166450"/>
                      <a:gd name="connsiteX40" fmla="*/ 163980 w 163979"/>
                      <a:gd name="connsiteY40" fmla="*/ 111477 h 166450"/>
                      <a:gd name="connsiteX41" fmla="*/ 163706 w 163979"/>
                      <a:gd name="connsiteY41" fmla="*/ 107051 h 166450"/>
                      <a:gd name="connsiteX42" fmla="*/ 163706 w 163979"/>
                      <a:gd name="connsiteY42" fmla="*/ 107051 h 166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3979" h="166450">
                        <a:moveTo>
                          <a:pt x="163706" y="107105"/>
                        </a:moveTo>
                        <a:cubicBezTo>
                          <a:pt x="163050" y="101477"/>
                          <a:pt x="161192" y="95903"/>
                          <a:pt x="159060" y="90712"/>
                        </a:cubicBezTo>
                        <a:cubicBezTo>
                          <a:pt x="157913" y="87925"/>
                          <a:pt x="156710" y="84974"/>
                          <a:pt x="155125" y="82351"/>
                        </a:cubicBezTo>
                        <a:cubicBezTo>
                          <a:pt x="151627" y="76668"/>
                          <a:pt x="149659" y="69946"/>
                          <a:pt x="149659" y="62788"/>
                        </a:cubicBezTo>
                        <a:cubicBezTo>
                          <a:pt x="149659" y="51367"/>
                          <a:pt x="154742" y="41148"/>
                          <a:pt x="162777" y="34208"/>
                        </a:cubicBezTo>
                        <a:lnTo>
                          <a:pt x="163761" y="33334"/>
                        </a:lnTo>
                        <a:lnTo>
                          <a:pt x="133589" y="3115"/>
                        </a:lnTo>
                        <a:lnTo>
                          <a:pt x="133152" y="3552"/>
                        </a:lnTo>
                        <a:cubicBezTo>
                          <a:pt x="126920" y="9508"/>
                          <a:pt x="118448" y="13170"/>
                          <a:pt x="109156" y="13170"/>
                        </a:cubicBezTo>
                        <a:cubicBezTo>
                          <a:pt x="100465" y="13170"/>
                          <a:pt x="92539" y="9946"/>
                          <a:pt x="86417" y="4700"/>
                        </a:cubicBezTo>
                        <a:cubicBezTo>
                          <a:pt x="86144" y="4426"/>
                          <a:pt x="83575" y="1967"/>
                          <a:pt x="81990" y="0"/>
                        </a:cubicBezTo>
                        <a:cubicBezTo>
                          <a:pt x="81990" y="0"/>
                          <a:pt x="78819" y="3880"/>
                          <a:pt x="77836" y="4700"/>
                        </a:cubicBezTo>
                        <a:cubicBezTo>
                          <a:pt x="71714" y="10000"/>
                          <a:pt x="63788" y="13170"/>
                          <a:pt x="55097" y="13170"/>
                        </a:cubicBezTo>
                        <a:cubicBezTo>
                          <a:pt x="45805" y="13170"/>
                          <a:pt x="37333" y="9508"/>
                          <a:pt x="31101" y="3552"/>
                        </a:cubicBezTo>
                        <a:lnTo>
                          <a:pt x="30883" y="3334"/>
                        </a:lnTo>
                        <a:lnTo>
                          <a:pt x="218" y="34044"/>
                        </a:lnTo>
                        <a:lnTo>
                          <a:pt x="1968" y="35684"/>
                        </a:lnTo>
                        <a:cubicBezTo>
                          <a:pt x="9019" y="42514"/>
                          <a:pt x="13446" y="52132"/>
                          <a:pt x="13446" y="62733"/>
                        </a:cubicBezTo>
                        <a:cubicBezTo>
                          <a:pt x="13446" y="70438"/>
                          <a:pt x="11806" y="77542"/>
                          <a:pt x="8199" y="83444"/>
                        </a:cubicBezTo>
                        <a:cubicBezTo>
                          <a:pt x="5192" y="89236"/>
                          <a:pt x="2842" y="95520"/>
                          <a:pt x="1202" y="101859"/>
                        </a:cubicBezTo>
                        <a:cubicBezTo>
                          <a:pt x="984" y="102788"/>
                          <a:pt x="820" y="103608"/>
                          <a:pt x="656" y="104264"/>
                        </a:cubicBezTo>
                        <a:cubicBezTo>
                          <a:pt x="218" y="106559"/>
                          <a:pt x="0" y="108963"/>
                          <a:pt x="0" y="111367"/>
                        </a:cubicBezTo>
                        <a:cubicBezTo>
                          <a:pt x="0" y="119073"/>
                          <a:pt x="2187" y="126504"/>
                          <a:pt x="6668" y="132843"/>
                        </a:cubicBezTo>
                        <a:cubicBezTo>
                          <a:pt x="10932" y="138800"/>
                          <a:pt x="16398" y="144373"/>
                          <a:pt x="23394" y="146942"/>
                        </a:cubicBezTo>
                        <a:cubicBezTo>
                          <a:pt x="28423" y="148745"/>
                          <a:pt x="33889" y="149346"/>
                          <a:pt x="39191" y="149838"/>
                        </a:cubicBezTo>
                        <a:cubicBezTo>
                          <a:pt x="42744" y="150166"/>
                          <a:pt x="46187" y="150767"/>
                          <a:pt x="49686" y="151368"/>
                        </a:cubicBezTo>
                        <a:cubicBezTo>
                          <a:pt x="53730" y="152078"/>
                          <a:pt x="57721" y="153007"/>
                          <a:pt x="61656" y="154210"/>
                        </a:cubicBezTo>
                        <a:cubicBezTo>
                          <a:pt x="65537" y="155412"/>
                          <a:pt x="69363" y="156778"/>
                          <a:pt x="72916" y="158800"/>
                        </a:cubicBezTo>
                        <a:cubicBezTo>
                          <a:pt x="76086" y="160548"/>
                          <a:pt x="78983" y="162625"/>
                          <a:pt x="81225" y="165521"/>
                        </a:cubicBezTo>
                        <a:cubicBezTo>
                          <a:pt x="81279" y="165630"/>
                          <a:pt x="81990" y="166395"/>
                          <a:pt x="81935" y="166450"/>
                        </a:cubicBezTo>
                        <a:cubicBezTo>
                          <a:pt x="82372" y="165794"/>
                          <a:pt x="83192" y="165193"/>
                          <a:pt x="83793" y="164592"/>
                        </a:cubicBezTo>
                        <a:cubicBezTo>
                          <a:pt x="85215" y="163281"/>
                          <a:pt x="86691" y="162024"/>
                          <a:pt x="88276" y="160931"/>
                        </a:cubicBezTo>
                        <a:cubicBezTo>
                          <a:pt x="91227" y="158854"/>
                          <a:pt x="94507" y="157160"/>
                          <a:pt x="97841" y="155849"/>
                        </a:cubicBezTo>
                        <a:cubicBezTo>
                          <a:pt x="102979" y="153772"/>
                          <a:pt x="108336" y="152406"/>
                          <a:pt x="113802" y="151368"/>
                        </a:cubicBezTo>
                        <a:cubicBezTo>
                          <a:pt x="117574" y="150657"/>
                          <a:pt x="121400" y="150056"/>
                          <a:pt x="125171" y="149564"/>
                        </a:cubicBezTo>
                        <a:cubicBezTo>
                          <a:pt x="127686" y="149237"/>
                          <a:pt x="130200" y="149128"/>
                          <a:pt x="132714" y="148800"/>
                        </a:cubicBezTo>
                        <a:cubicBezTo>
                          <a:pt x="135119" y="148472"/>
                          <a:pt x="137306" y="147761"/>
                          <a:pt x="139546" y="146996"/>
                        </a:cubicBezTo>
                        <a:cubicBezTo>
                          <a:pt x="141132" y="146450"/>
                          <a:pt x="142662" y="145849"/>
                          <a:pt x="144193" y="145138"/>
                        </a:cubicBezTo>
                        <a:cubicBezTo>
                          <a:pt x="147144" y="143717"/>
                          <a:pt x="149714" y="141750"/>
                          <a:pt x="152064" y="139401"/>
                        </a:cubicBezTo>
                        <a:cubicBezTo>
                          <a:pt x="156655" y="134810"/>
                          <a:pt x="160536" y="129018"/>
                          <a:pt x="162340" y="122734"/>
                        </a:cubicBezTo>
                        <a:cubicBezTo>
                          <a:pt x="163379" y="119182"/>
                          <a:pt x="163980" y="115193"/>
                          <a:pt x="163980" y="111477"/>
                        </a:cubicBezTo>
                        <a:cubicBezTo>
                          <a:pt x="163980" y="110001"/>
                          <a:pt x="163870" y="108526"/>
                          <a:pt x="163706" y="107051"/>
                        </a:cubicBezTo>
                        <a:lnTo>
                          <a:pt x="163706" y="107051"/>
                        </a:lnTo>
                        <a:close/>
                      </a:path>
                    </a:pathLst>
                  </a:custGeom>
                  <a:solidFill>
                    <a:srgbClr val="FFFFFF"/>
                  </a:solidFill>
                  <a:ln w="0" cap="flat">
                    <a:noFill/>
                    <a:prstDash val="solid"/>
                    <a:miter/>
                  </a:ln>
                </p:spPr>
                <p:txBody>
                  <a:bodyPr rtlCol="0" anchor="ctr"/>
                  <a:lstStyle/>
                  <a:p>
                    <a:endParaRPr lang="en-US" sz="3600"/>
                  </a:p>
                </p:txBody>
              </p:sp>
              <p:sp>
                <p:nvSpPr>
                  <p:cNvPr id="231" name="Freeform 50">
                    <a:extLst>
                      <a:ext uri="{FF2B5EF4-FFF2-40B4-BE49-F238E27FC236}">
                        <a16:creationId xmlns:a16="http://schemas.microsoft.com/office/drawing/2014/main" id="{F10C0087-5822-1FE1-F08E-316DFCCB6CE4}"/>
                      </a:ext>
                    </a:extLst>
                  </p:cNvPr>
                  <p:cNvSpPr/>
                  <p:nvPr/>
                </p:nvSpPr>
                <p:spPr>
                  <a:xfrm>
                    <a:off x="7849222" y="5012898"/>
                    <a:ext cx="179557" cy="178417"/>
                  </a:xfrm>
                  <a:custGeom>
                    <a:avLst/>
                    <a:gdLst>
                      <a:gd name="connsiteX0" fmla="*/ 94015 w 179557"/>
                      <a:gd name="connsiteY0" fmla="*/ 178417 h 178417"/>
                      <a:gd name="connsiteX1" fmla="*/ 89533 w 179557"/>
                      <a:gd name="connsiteY1" fmla="*/ 175248 h 178417"/>
                      <a:gd name="connsiteX2" fmla="*/ 85160 w 179557"/>
                      <a:gd name="connsiteY2" fmla="*/ 178253 h 178417"/>
                      <a:gd name="connsiteX3" fmla="*/ 84832 w 179557"/>
                      <a:gd name="connsiteY3" fmla="*/ 177816 h 178417"/>
                      <a:gd name="connsiteX4" fmla="*/ 77945 w 179557"/>
                      <a:gd name="connsiteY4" fmla="*/ 172297 h 178417"/>
                      <a:gd name="connsiteX5" fmla="*/ 67724 w 179557"/>
                      <a:gd name="connsiteY5" fmla="*/ 168144 h 178417"/>
                      <a:gd name="connsiteX6" fmla="*/ 56409 w 179557"/>
                      <a:gd name="connsiteY6" fmla="*/ 165466 h 178417"/>
                      <a:gd name="connsiteX7" fmla="*/ 46352 w 179557"/>
                      <a:gd name="connsiteY7" fmla="*/ 163991 h 178417"/>
                      <a:gd name="connsiteX8" fmla="*/ 29188 w 179557"/>
                      <a:gd name="connsiteY8" fmla="*/ 160822 h 178417"/>
                      <a:gd name="connsiteX9" fmla="*/ 9839 w 179557"/>
                      <a:gd name="connsiteY9" fmla="*/ 144756 h 178417"/>
                      <a:gd name="connsiteX10" fmla="*/ 2187 w 179557"/>
                      <a:gd name="connsiteY10" fmla="*/ 120166 h 178417"/>
                      <a:gd name="connsiteX11" fmla="*/ 2952 w 179557"/>
                      <a:gd name="connsiteY11" fmla="*/ 112023 h 178417"/>
                      <a:gd name="connsiteX12" fmla="*/ 3553 w 179557"/>
                      <a:gd name="connsiteY12" fmla="*/ 109346 h 178417"/>
                      <a:gd name="connsiteX13" fmla="*/ 10987 w 179557"/>
                      <a:gd name="connsiteY13" fmla="*/ 89673 h 178417"/>
                      <a:gd name="connsiteX14" fmla="*/ 15633 w 179557"/>
                      <a:gd name="connsiteY14" fmla="*/ 71476 h 178417"/>
                      <a:gd name="connsiteX15" fmla="*/ 5848 w 179557"/>
                      <a:gd name="connsiteY15" fmla="*/ 48361 h 178417"/>
                      <a:gd name="connsiteX16" fmla="*/ 0 w 179557"/>
                      <a:gd name="connsiteY16" fmla="*/ 42952 h 178417"/>
                      <a:gd name="connsiteX17" fmla="*/ 38317 w 179557"/>
                      <a:gd name="connsiteY17" fmla="*/ 4536 h 178417"/>
                      <a:gd name="connsiteX18" fmla="*/ 42197 w 179557"/>
                      <a:gd name="connsiteY18" fmla="*/ 7978 h 178417"/>
                      <a:gd name="connsiteX19" fmla="*/ 62804 w 179557"/>
                      <a:gd name="connsiteY19" fmla="*/ 16448 h 178417"/>
                      <a:gd name="connsiteX20" fmla="*/ 81990 w 179557"/>
                      <a:gd name="connsiteY20" fmla="*/ 9290 h 178417"/>
                      <a:gd name="connsiteX21" fmla="*/ 85488 w 179557"/>
                      <a:gd name="connsiteY21" fmla="*/ 5246 h 178417"/>
                      <a:gd name="connsiteX22" fmla="*/ 89806 w 179557"/>
                      <a:gd name="connsiteY22" fmla="*/ 0 h 178417"/>
                      <a:gd name="connsiteX23" fmla="*/ 94015 w 179557"/>
                      <a:gd name="connsiteY23" fmla="*/ 5301 h 178417"/>
                      <a:gd name="connsiteX24" fmla="*/ 97951 w 179557"/>
                      <a:gd name="connsiteY24" fmla="*/ 9454 h 178417"/>
                      <a:gd name="connsiteX25" fmla="*/ 116918 w 179557"/>
                      <a:gd name="connsiteY25" fmla="*/ 16448 h 178417"/>
                      <a:gd name="connsiteX26" fmla="*/ 137142 w 179557"/>
                      <a:gd name="connsiteY26" fmla="*/ 8361 h 178417"/>
                      <a:gd name="connsiteX27" fmla="*/ 141351 w 179557"/>
                      <a:gd name="connsiteY27" fmla="*/ 4153 h 178417"/>
                      <a:gd name="connsiteX28" fmla="*/ 179558 w 179557"/>
                      <a:gd name="connsiteY28" fmla="*/ 42405 h 178417"/>
                      <a:gd name="connsiteX29" fmla="*/ 174092 w 179557"/>
                      <a:gd name="connsiteY29" fmla="*/ 47104 h 178417"/>
                      <a:gd name="connsiteX30" fmla="*/ 162832 w 179557"/>
                      <a:gd name="connsiteY30" fmla="*/ 71531 h 178417"/>
                      <a:gd name="connsiteX31" fmla="*/ 167533 w 179557"/>
                      <a:gd name="connsiteY31" fmla="*/ 88252 h 178417"/>
                      <a:gd name="connsiteX32" fmla="*/ 171742 w 179557"/>
                      <a:gd name="connsiteY32" fmla="*/ 97160 h 178417"/>
                      <a:gd name="connsiteX33" fmla="*/ 176880 w 179557"/>
                      <a:gd name="connsiteY33" fmla="*/ 115138 h 178417"/>
                      <a:gd name="connsiteX34" fmla="*/ 176880 w 179557"/>
                      <a:gd name="connsiteY34" fmla="*/ 115138 h 178417"/>
                      <a:gd name="connsiteX35" fmla="*/ 177208 w 179557"/>
                      <a:gd name="connsiteY35" fmla="*/ 120220 h 178417"/>
                      <a:gd name="connsiteX36" fmla="*/ 175349 w 179557"/>
                      <a:gd name="connsiteY36" fmla="*/ 133007 h 178417"/>
                      <a:gd name="connsiteX37" fmla="*/ 163706 w 179557"/>
                      <a:gd name="connsiteY37" fmla="*/ 152024 h 178417"/>
                      <a:gd name="connsiteX38" fmla="*/ 154414 w 179557"/>
                      <a:gd name="connsiteY38" fmla="*/ 158745 h 178417"/>
                      <a:gd name="connsiteX39" fmla="*/ 149112 w 179557"/>
                      <a:gd name="connsiteY39" fmla="*/ 160876 h 178417"/>
                      <a:gd name="connsiteX40" fmla="*/ 141241 w 179557"/>
                      <a:gd name="connsiteY40" fmla="*/ 162898 h 178417"/>
                      <a:gd name="connsiteX41" fmla="*/ 137142 w 179557"/>
                      <a:gd name="connsiteY41" fmla="*/ 163335 h 178417"/>
                      <a:gd name="connsiteX42" fmla="*/ 133698 w 179557"/>
                      <a:gd name="connsiteY42" fmla="*/ 163663 h 178417"/>
                      <a:gd name="connsiteX43" fmla="*/ 122657 w 179557"/>
                      <a:gd name="connsiteY43" fmla="*/ 165412 h 178417"/>
                      <a:gd name="connsiteX44" fmla="*/ 107735 w 179557"/>
                      <a:gd name="connsiteY44" fmla="*/ 169620 h 178417"/>
                      <a:gd name="connsiteX45" fmla="*/ 99263 w 179557"/>
                      <a:gd name="connsiteY45" fmla="*/ 174101 h 178417"/>
                      <a:gd name="connsiteX46" fmla="*/ 95381 w 179557"/>
                      <a:gd name="connsiteY46" fmla="*/ 177270 h 178417"/>
                      <a:gd name="connsiteX47" fmla="*/ 94671 w 179557"/>
                      <a:gd name="connsiteY47" fmla="*/ 177925 h 178417"/>
                      <a:gd name="connsiteX48" fmla="*/ 94124 w 179557"/>
                      <a:gd name="connsiteY48" fmla="*/ 178417 h 178417"/>
                      <a:gd name="connsiteX49" fmla="*/ 15633 w 179557"/>
                      <a:gd name="connsiteY49" fmla="*/ 42733 h 178417"/>
                      <a:gd name="connsiteX50" fmla="*/ 26565 w 179557"/>
                      <a:gd name="connsiteY50" fmla="*/ 71422 h 178417"/>
                      <a:gd name="connsiteX51" fmla="*/ 20552 w 179557"/>
                      <a:gd name="connsiteY51" fmla="*/ 94974 h 178417"/>
                      <a:gd name="connsiteX52" fmla="*/ 14157 w 179557"/>
                      <a:gd name="connsiteY52" fmla="*/ 111914 h 178417"/>
                      <a:gd name="connsiteX53" fmla="*/ 13720 w 179557"/>
                      <a:gd name="connsiteY53" fmla="*/ 114045 h 178417"/>
                      <a:gd name="connsiteX54" fmla="*/ 13173 w 179557"/>
                      <a:gd name="connsiteY54" fmla="*/ 120111 h 178417"/>
                      <a:gd name="connsiteX55" fmla="*/ 18803 w 179557"/>
                      <a:gd name="connsiteY55" fmla="*/ 138362 h 178417"/>
                      <a:gd name="connsiteX56" fmla="*/ 32960 w 179557"/>
                      <a:gd name="connsiteY56" fmla="*/ 150494 h 178417"/>
                      <a:gd name="connsiteX57" fmla="*/ 47336 w 179557"/>
                      <a:gd name="connsiteY57" fmla="*/ 153062 h 178417"/>
                      <a:gd name="connsiteX58" fmla="*/ 57721 w 179557"/>
                      <a:gd name="connsiteY58" fmla="*/ 154592 h 178417"/>
                      <a:gd name="connsiteX59" fmla="*/ 70949 w 179557"/>
                      <a:gd name="connsiteY59" fmla="*/ 157707 h 178417"/>
                      <a:gd name="connsiteX60" fmla="*/ 83302 w 179557"/>
                      <a:gd name="connsiteY60" fmla="*/ 162734 h 178417"/>
                      <a:gd name="connsiteX61" fmla="*/ 90025 w 179557"/>
                      <a:gd name="connsiteY61" fmla="*/ 167379 h 178417"/>
                      <a:gd name="connsiteX62" fmla="*/ 92922 w 179557"/>
                      <a:gd name="connsiteY62" fmla="*/ 165139 h 178417"/>
                      <a:gd name="connsiteX63" fmla="*/ 103580 w 179557"/>
                      <a:gd name="connsiteY63" fmla="*/ 159456 h 178417"/>
                      <a:gd name="connsiteX64" fmla="*/ 120525 w 179557"/>
                      <a:gd name="connsiteY64" fmla="*/ 154701 h 178417"/>
                      <a:gd name="connsiteX65" fmla="*/ 132222 w 179557"/>
                      <a:gd name="connsiteY65" fmla="*/ 152843 h 178417"/>
                      <a:gd name="connsiteX66" fmla="*/ 136158 w 179557"/>
                      <a:gd name="connsiteY66" fmla="*/ 152461 h 178417"/>
                      <a:gd name="connsiteX67" fmla="*/ 139765 w 179557"/>
                      <a:gd name="connsiteY67" fmla="*/ 152078 h 178417"/>
                      <a:gd name="connsiteX68" fmla="*/ 145450 w 179557"/>
                      <a:gd name="connsiteY68" fmla="*/ 150548 h 178417"/>
                      <a:gd name="connsiteX69" fmla="*/ 149550 w 179557"/>
                      <a:gd name="connsiteY69" fmla="*/ 148909 h 178417"/>
                      <a:gd name="connsiteX70" fmla="*/ 155945 w 179557"/>
                      <a:gd name="connsiteY70" fmla="*/ 144264 h 178417"/>
                      <a:gd name="connsiteX71" fmla="*/ 164800 w 179557"/>
                      <a:gd name="connsiteY71" fmla="*/ 129947 h 178417"/>
                      <a:gd name="connsiteX72" fmla="*/ 166221 w 179557"/>
                      <a:gd name="connsiteY72" fmla="*/ 120166 h 178417"/>
                      <a:gd name="connsiteX73" fmla="*/ 166002 w 179557"/>
                      <a:gd name="connsiteY73" fmla="*/ 116395 h 178417"/>
                      <a:gd name="connsiteX74" fmla="*/ 166002 w 179557"/>
                      <a:gd name="connsiteY74" fmla="*/ 116395 h 178417"/>
                      <a:gd name="connsiteX75" fmla="*/ 161739 w 179557"/>
                      <a:gd name="connsiteY75" fmla="*/ 101477 h 178417"/>
                      <a:gd name="connsiteX76" fmla="*/ 158186 w 179557"/>
                      <a:gd name="connsiteY76" fmla="*/ 93935 h 178417"/>
                      <a:gd name="connsiteX77" fmla="*/ 151900 w 179557"/>
                      <a:gd name="connsiteY77" fmla="*/ 71531 h 178417"/>
                      <a:gd name="connsiteX78" fmla="*/ 163652 w 179557"/>
                      <a:gd name="connsiteY78" fmla="*/ 41968 h 178417"/>
                      <a:gd name="connsiteX79" fmla="*/ 141077 w 179557"/>
                      <a:gd name="connsiteY79" fmla="*/ 19345 h 178417"/>
                      <a:gd name="connsiteX80" fmla="*/ 116918 w 179557"/>
                      <a:gd name="connsiteY80" fmla="*/ 27432 h 178417"/>
                      <a:gd name="connsiteX81" fmla="*/ 90626 w 179557"/>
                      <a:gd name="connsiteY81" fmla="*/ 17651 h 178417"/>
                      <a:gd name="connsiteX82" fmla="*/ 89915 w 179557"/>
                      <a:gd name="connsiteY82" fmla="*/ 16995 h 178417"/>
                      <a:gd name="connsiteX83" fmla="*/ 89205 w 179557"/>
                      <a:gd name="connsiteY83" fmla="*/ 17651 h 178417"/>
                      <a:gd name="connsiteX84" fmla="*/ 62859 w 179557"/>
                      <a:gd name="connsiteY84" fmla="*/ 27487 h 178417"/>
                      <a:gd name="connsiteX85" fmla="*/ 38918 w 179557"/>
                      <a:gd name="connsiteY85" fmla="*/ 19618 h 178417"/>
                      <a:gd name="connsiteX86" fmla="*/ 15687 w 179557"/>
                      <a:gd name="connsiteY86" fmla="*/ 42897 h 178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179557" h="178417">
                        <a:moveTo>
                          <a:pt x="94015" y="178417"/>
                        </a:moveTo>
                        <a:lnTo>
                          <a:pt x="89533" y="175248"/>
                        </a:lnTo>
                        <a:lnTo>
                          <a:pt x="85160" y="178253"/>
                        </a:lnTo>
                        <a:lnTo>
                          <a:pt x="84832" y="177816"/>
                        </a:lnTo>
                        <a:cubicBezTo>
                          <a:pt x="83138" y="175685"/>
                          <a:pt x="81060" y="174046"/>
                          <a:pt x="77945" y="172297"/>
                        </a:cubicBezTo>
                        <a:cubicBezTo>
                          <a:pt x="75157" y="170767"/>
                          <a:pt x="72041" y="169510"/>
                          <a:pt x="67724" y="168144"/>
                        </a:cubicBezTo>
                        <a:cubicBezTo>
                          <a:pt x="64007" y="166996"/>
                          <a:pt x="60290" y="166122"/>
                          <a:pt x="56409" y="165466"/>
                        </a:cubicBezTo>
                        <a:cubicBezTo>
                          <a:pt x="52583" y="164811"/>
                          <a:pt x="49468" y="164264"/>
                          <a:pt x="46352" y="163991"/>
                        </a:cubicBezTo>
                        <a:cubicBezTo>
                          <a:pt x="40776" y="163499"/>
                          <a:pt x="34818" y="162844"/>
                          <a:pt x="29188" y="160822"/>
                        </a:cubicBezTo>
                        <a:cubicBezTo>
                          <a:pt x="22138" y="158253"/>
                          <a:pt x="15633" y="152843"/>
                          <a:pt x="9839" y="144756"/>
                        </a:cubicBezTo>
                        <a:cubicBezTo>
                          <a:pt x="4810" y="137707"/>
                          <a:pt x="2187" y="129182"/>
                          <a:pt x="2187" y="120166"/>
                        </a:cubicBezTo>
                        <a:cubicBezTo>
                          <a:pt x="2187" y="117433"/>
                          <a:pt x="2459" y="114701"/>
                          <a:pt x="2952" y="112023"/>
                        </a:cubicBezTo>
                        <a:cubicBezTo>
                          <a:pt x="3115" y="111204"/>
                          <a:pt x="3279" y="110329"/>
                          <a:pt x="3553" y="109346"/>
                        </a:cubicBezTo>
                        <a:cubicBezTo>
                          <a:pt x="5302" y="102460"/>
                          <a:pt x="7871" y="95684"/>
                          <a:pt x="10987" y="89673"/>
                        </a:cubicBezTo>
                        <a:cubicBezTo>
                          <a:pt x="14102" y="84537"/>
                          <a:pt x="15633" y="78525"/>
                          <a:pt x="15633" y="71476"/>
                        </a:cubicBezTo>
                        <a:cubicBezTo>
                          <a:pt x="15633" y="62678"/>
                          <a:pt x="12134" y="54482"/>
                          <a:pt x="5848" y="48361"/>
                        </a:cubicBezTo>
                        <a:lnTo>
                          <a:pt x="0" y="42952"/>
                        </a:lnTo>
                        <a:lnTo>
                          <a:pt x="38317" y="4536"/>
                        </a:lnTo>
                        <a:lnTo>
                          <a:pt x="42197" y="7978"/>
                        </a:lnTo>
                        <a:cubicBezTo>
                          <a:pt x="48046" y="13552"/>
                          <a:pt x="55261" y="16448"/>
                          <a:pt x="62804" y="16448"/>
                        </a:cubicBezTo>
                        <a:cubicBezTo>
                          <a:pt x="69856" y="16448"/>
                          <a:pt x="76633" y="13935"/>
                          <a:pt x="81990" y="9290"/>
                        </a:cubicBezTo>
                        <a:cubicBezTo>
                          <a:pt x="82372" y="8907"/>
                          <a:pt x="84012" y="6995"/>
                          <a:pt x="85488" y="5246"/>
                        </a:cubicBezTo>
                        <a:lnTo>
                          <a:pt x="89806" y="0"/>
                        </a:lnTo>
                        <a:lnTo>
                          <a:pt x="94015" y="5301"/>
                        </a:lnTo>
                        <a:cubicBezTo>
                          <a:pt x="95163" y="6776"/>
                          <a:pt x="97240" y="8798"/>
                          <a:pt x="97951" y="9454"/>
                        </a:cubicBezTo>
                        <a:cubicBezTo>
                          <a:pt x="103089" y="13935"/>
                          <a:pt x="109921" y="16448"/>
                          <a:pt x="116918" y="16448"/>
                        </a:cubicBezTo>
                        <a:cubicBezTo>
                          <a:pt x="124461" y="16448"/>
                          <a:pt x="131676" y="13552"/>
                          <a:pt x="137142" y="8361"/>
                        </a:cubicBezTo>
                        <a:lnTo>
                          <a:pt x="141351" y="4153"/>
                        </a:lnTo>
                        <a:lnTo>
                          <a:pt x="179558" y="42405"/>
                        </a:lnTo>
                        <a:lnTo>
                          <a:pt x="174092" y="47104"/>
                        </a:lnTo>
                        <a:cubicBezTo>
                          <a:pt x="166932" y="53225"/>
                          <a:pt x="162832" y="62132"/>
                          <a:pt x="162832" y="71531"/>
                        </a:cubicBezTo>
                        <a:cubicBezTo>
                          <a:pt x="162832" y="77433"/>
                          <a:pt x="164472" y="83225"/>
                          <a:pt x="167533" y="88252"/>
                        </a:cubicBezTo>
                        <a:cubicBezTo>
                          <a:pt x="169336" y="91149"/>
                          <a:pt x="170539" y="94209"/>
                          <a:pt x="171742" y="97160"/>
                        </a:cubicBezTo>
                        <a:cubicBezTo>
                          <a:pt x="174638" y="104154"/>
                          <a:pt x="176224" y="109783"/>
                          <a:pt x="176880" y="115138"/>
                        </a:cubicBezTo>
                        <a:lnTo>
                          <a:pt x="176880" y="115138"/>
                        </a:lnTo>
                        <a:cubicBezTo>
                          <a:pt x="177098" y="116832"/>
                          <a:pt x="177208" y="118526"/>
                          <a:pt x="177208" y="120220"/>
                        </a:cubicBezTo>
                        <a:cubicBezTo>
                          <a:pt x="177208" y="124264"/>
                          <a:pt x="176552" y="128799"/>
                          <a:pt x="175349" y="133007"/>
                        </a:cubicBezTo>
                        <a:cubicBezTo>
                          <a:pt x="172889" y="141532"/>
                          <a:pt x="167696" y="148035"/>
                          <a:pt x="163706" y="152024"/>
                        </a:cubicBezTo>
                        <a:cubicBezTo>
                          <a:pt x="160864" y="154865"/>
                          <a:pt x="157749" y="157106"/>
                          <a:pt x="154414" y="158745"/>
                        </a:cubicBezTo>
                        <a:cubicBezTo>
                          <a:pt x="152829" y="159510"/>
                          <a:pt x="151080" y="160220"/>
                          <a:pt x="149112" y="160876"/>
                        </a:cubicBezTo>
                        <a:cubicBezTo>
                          <a:pt x="146543" y="161751"/>
                          <a:pt x="144084" y="162516"/>
                          <a:pt x="141241" y="162898"/>
                        </a:cubicBezTo>
                        <a:cubicBezTo>
                          <a:pt x="139875" y="163062"/>
                          <a:pt x="138508" y="163226"/>
                          <a:pt x="137142" y="163335"/>
                        </a:cubicBezTo>
                        <a:cubicBezTo>
                          <a:pt x="135994" y="163445"/>
                          <a:pt x="134846" y="163554"/>
                          <a:pt x="133698" y="163663"/>
                        </a:cubicBezTo>
                        <a:cubicBezTo>
                          <a:pt x="129982" y="164155"/>
                          <a:pt x="126319" y="164701"/>
                          <a:pt x="122657" y="165412"/>
                        </a:cubicBezTo>
                        <a:cubicBezTo>
                          <a:pt x="116699" y="166559"/>
                          <a:pt x="111943" y="167926"/>
                          <a:pt x="107735" y="169620"/>
                        </a:cubicBezTo>
                        <a:cubicBezTo>
                          <a:pt x="104510" y="170931"/>
                          <a:pt x="101667" y="172407"/>
                          <a:pt x="99263" y="174101"/>
                        </a:cubicBezTo>
                        <a:cubicBezTo>
                          <a:pt x="97951" y="175029"/>
                          <a:pt x="96638" y="176122"/>
                          <a:pt x="95381" y="177270"/>
                        </a:cubicBezTo>
                        <a:lnTo>
                          <a:pt x="94671" y="177925"/>
                        </a:lnTo>
                        <a:cubicBezTo>
                          <a:pt x="94671" y="177925"/>
                          <a:pt x="94288" y="178253"/>
                          <a:pt x="94124" y="178417"/>
                        </a:cubicBezTo>
                        <a:close/>
                        <a:moveTo>
                          <a:pt x="15633" y="42733"/>
                        </a:moveTo>
                        <a:cubicBezTo>
                          <a:pt x="22739" y="50656"/>
                          <a:pt x="26565" y="60711"/>
                          <a:pt x="26565" y="71422"/>
                        </a:cubicBezTo>
                        <a:cubicBezTo>
                          <a:pt x="26565" y="80493"/>
                          <a:pt x="24542" y="88417"/>
                          <a:pt x="20552" y="94974"/>
                        </a:cubicBezTo>
                        <a:cubicBezTo>
                          <a:pt x="17983" y="99947"/>
                          <a:pt x="15742" y="105903"/>
                          <a:pt x="14157" y="111914"/>
                        </a:cubicBezTo>
                        <a:cubicBezTo>
                          <a:pt x="13993" y="112679"/>
                          <a:pt x="13829" y="113389"/>
                          <a:pt x="13720" y="114045"/>
                        </a:cubicBezTo>
                        <a:cubicBezTo>
                          <a:pt x="13337" y="116012"/>
                          <a:pt x="13173" y="118089"/>
                          <a:pt x="13173" y="120111"/>
                        </a:cubicBezTo>
                        <a:cubicBezTo>
                          <a:pt x="13173" y="126887"/>
                          <a:pt x="15141" y="133226"/>
                          <a:pt x="18803" y="138362"/>
                        </a:cubicBezTo>
                        <a:cubicBezTo>
                          <a:pt x="23230" y="144592"/>
                          <a:pt x="27986" y="148690"/>
                          <a:pt x="32960" y="150494"/>
                        </a:cubicBezTo>
                        <a:cubicBezTo>
                          <a:pt x="37333" y="152078"/>
                          <a:pt x="42471" y="152625"/>
                          <a:pt x="47336" y="153062"/>
                        </a:cubicBezTo>
                        <a:cubicBezTo>
                          <a:pt x="50888" y="153390"/>
                          <a:pt x="54386" y="153991"/>
                          <a:pt x="57721" y="154592"/>
                        </a:cubicBezTo>
                        <a:cubicBezTo>
                          <a:pt x="62531" y="155412"/>
                          <a:pt x="66794" y="156450"/>
                          <a:pt x="70949" y="157707"/>
                        </a:cubicBezTo>
                        <a:cubicBezTo>
                          <a:pt x="76032" y="159237"/>
                          <a:pt x="79803" y="160822"/>
                          <a:pt x="83302" y="162734"/>
                        </a:cubicBezTo>
                        <a:cubicBezTo>
                          <a:pt x="85925" y="164210"/>
                          <a:pt x="88112" y="165740"/>
                          <a:pt x="90025" y="167379"/>
                        </a:cubicBezTo>
                        <a:cubicBezTo>
                          <a:pt x="91009" y="166559"/>
                          <a:pt x="91938" y="165849"/>
                          <a:pt x="92922" y="165139"/>
                        </a:cubicBezTo>
                        <a:cubicBezTo>
                          <a:pt x="96037" y="162953"/>
                          <a:pt x="99590" y="161040"/>
                          <a:pt x="103580" y="159456"/>
                        </a:cubicBezTo>
                        <a:cubicBezTo>
                          <a:pt x="108445" y="157488"/>
                          <a:pt x="113856" y="155958"/>
                          <a:pt x="120525" y="154701"/>
                        </a:cubicBezTo>
                        <a:cubicBezTo>
                          <a:pt x="124406" y="153936"/>
                          <a:pt x="128287" y="153335"/>
                          <a:pt x="132222" y="152843"/>
                        </a:cubicBezTo>
                        <a:cubicBezTo>
                          <a:pt x="133534" y="152679"/>
                          <a:pt x="134846" y="152570"/>
                          <a:pt x="136158" y="152461"/>
                        </a:cubicBezTo>
                        <a:cubicBezTo>
                          <a:pt x="137360" y="152351"/>
                          <a:pt x="138563" y="152242"/>
                          <a:pt x="139765" y="152078"/>
                        </a:cubicBezTo>
                        <a:cubicBezTo>
                          <a:pt x="141624" y="151860"/>
                          <a:pt x="143373" y="151259"/>
                          <a:pt x="145450" y="150548"/>
                        </a:cubicBezTo>
                        <a:cubicBezTo>
                          <a:pt x="146981" y="150056"/>
                          <a:pt x="148292" y="149510"/>
                          <a:pt x="149550" y="148909"/>
                        </a:cubicBezTo>
                        <a:cubicBezTo>
                          <a:pt x="151791" y="147816"/>
                          <a:pt x="153977" y="146231"/>
                          <a:pt x="155945" y="144264"/>
                        </a:cubicBezTo>
                        <a:cubicBezTo>
                          <a:pt x="160263" y="139947"/>
                          <a:pt x="163379" y="134865"/>
                          <a:pt x="164800" y="129947"/>
                        </a:cubicBezTo>
                        <a:cubicBezTo>
                          <a:pt x="165729" y="126723"/>
                          <a:pt x="166221" y="123226"/>
                          <a:pt x="166221" y="120166"/>
                        </a:cubicBezTo>
                        <a:cubicBezTo>
                          <a:pt x="166221" y="118908"/>
                          <a:pt x="166112" y="117652"/>
                          <a:pt x="166002" y="116395"/>
                        </a:cubicBezTo>
                        <a:lnTo>
                          <a:pt x="166002" y="116395"/>
                        </a:lnTo>
                        <a:cubicBezTo>
                          <a:pt x="165456" y="112023"/>
                          <a:pt x="164144" y="107269"/>
                          <a:pt x="161739" y="101477"/>
                        </a:cubicBezTo>
                        <a:cubicBezTo>
                          <a:pt x="160591" y="98690"/>
                          <a:pt x="159497" y="96067"/>
                          <a:pt x="158186" y="93935"/>
                        </a:cubicBezTo>
                        <a:cubicBezTo>
                          <a:pt x="154086" y="87214"/>
                          <a:pt x="151900" y="79455"/>
                          <a:pt x="151900" y="71531"/>
                        </a:cubicBezTo>
                        <a:cubicBezTo>
                          <a:pt x="151900" y="60493"/>
                          <a:pt x="156108" y="49946"/>
                          <a:pt x="163652" y="41968"/>
                        </a:cubicBezTo>
                        <a:lnTo>
                          <a:pt x="141077" y="19345"/>
                        </a:lnTo>
                        <a:cubicBezTo>
                          <a:pt x="134081" y="24590"/>
                          <a:pt x="125663" y="27432"/>
                          <a:pt x="116918" y="27432"/>
                        </a:cubicBezTo>
                        <a:cubicBezTo>
                          <a:pt x="107243" y="27432"/>
                          <a:pt x="97896" y="23935"/>
                          <a:pt x="90626" y="17651"/>
                        </a:cubicBezTo>
                        <a:cubicBezTo>
                          <a:pt x="90517" y="17541"/>
                          <a:pt x="90244" y="17323"/>
                          <a:pt x="89915" y="16995"/>
                        </a:cubicBezTo>
                        <a:cubicBezTo>
                          <a:pt x="89642" y="17268"/>
                          <a:pt x="89424" y="17487"/>
                          <a:pt x="89205" y="17651"/>
                        </a:cubicBezTo>
                        <a:cubicBezTo>
                          <a:pt x="81880" y="23989"/>
                          <a:pt x="72534" y="27487"/>
                          <a:pt x="62859" y="27487"/>
                        </a:cubicBezTo>
                        <a:cubicBezTo>
                          <a:pt x="54168" y="27487"/>
                          <a:pt x="45805" y="24700"/>
                          <a:pt x="38918" y="19618"/>
                        </a:cubicBezTo>
                        <a:lnTo>
                          <a:pt x="15687" y="42897"/>
                        </a:lnTo>
                        <a:close/>
                      </a:path>
                    </a:pathLst>
                  </a:custGeom>
                  <a:solidFill>
                    <a:srgbClr val="6D6E71"/>
                  </a:solidFill>
                  <a:ln w="0" cap="flat">
                    <a:noFill/>
                    <a:prstDash val="solid"/>
                    <a:miter/>
                  </a:ln>
                </p:spPr>
                <p:txBody>
                  <a:bodyPr rtlCol="0" anchor="ctr"/>
                  <a:lstStyle/>
                  <a:p>
                    <a:endParaRPr lang="en-US" sz="3600"/>
                  </a:p>
                </p:txBody>
              </p:sp>
            </p:grpSp>
            <p:grpSp>
              <p:nvGrpSpPr>
                <p:cNvPr id="227" name="Graphic 4">
                  <a:extLst>
                    <a:ext uri="{FF2B5EF4-FFF2-40B4-BE49-F238E27FC236}">
                      <a16:creationId xmlns:a16="http://schemas.microsoft.com/office/drawing/2014/main" id="{9E2880F6-D384-AD8A-C11C-4693795F418F}"/>
                    </a:ext>
                  </a:extLst>
                </p:cNvPr>
                <p:cNvGrpSpPr/>
                <p:nvPr/>
              </p:nvGrpSpPr>
              <p:grpSpPr>
                <a:xfrm>
                  <a:off x="7901586" y="5074155"/>
                  <a:ext cx="73955" cy="50219"/>
                  <a:chOff x="7901586" y="5074155"/>
                  <a:chExt cx="73955" cy="50219"/>
                </a:xfrm>
                <a:solidFill>
                  <a:srgbClr val="6D6E71"/>
                </a:solidFill>
              </p:grpSpPr>
              <p:sp>
                <p:nvSpPr>
                  <p:cNvPr id="228" name="Freeform 52">
                    <a:extLst>
                      <a:ext uri="{FF2B5EF4-FFF2-40B4-BE49-F238E27FC236}">
                        <a16:creationId xmlns:a16="http://schemas.microsoft.com/office/drawing/2014/main" id="{D49C9056-2674-D70E-3E73-8B49486EEFC7}"/>
                      </a:ext>
                    </a:extLst>
                  </p:cNvPr>
                  <p:cNvSpPr/>
                  <p:nvPr/>
                </p:nvSpPr>
                <p:spPr>
                  <a:xfrm>
                    <a:off x="7901586" y="5074702"/>
                    <a:ext cx="35419" cy="49672"/>
                  </a:xfrm>
                  <a:custGeom>
                    <a:avLst/>
                    <a:gdLst>
                      <a:gd name="connsiteX0" fmla="*/ 15687 w 35419"/>
                      <a:gd name="connsiteY0" fmla="*/ 18907 h 49672"/>
                      <a:gd name="connsiteX1" fmla="*/ 20935 w 35419"/>
                      <a:gd name="connsiteY1" fmla="*/ 18033 h 49672"/>
                      <a:gd name="connsiteX2" fmla="*/ 26182 w 35419"/>
                      <a:gd name="connsiteY2" fmla="*/ 18907 h 49672"/>
                      <a:gd name="connsiteX3" fmla="*/ 30828 w 35419"/>
                      <a:gd name="connsiteY3" fmla="*/ 21585 h 49672"/>
                      <a:gd name="connsiteX4" fmla="*/ 34162 w 35419"/>
                      <a:gd name="connsiteY4" fmla="*/ 26175 h 49672"/>
                      <a:gd name="connsiteX5" fmla="*/ 35420 w 35419"/>
                      <a:gd name="connsiteY5" fmla="*/ 32733 h 49672"/>
                      <a:gd name="connsiteX6" fmla="*/ 34162 w 35419"/>
                      <a:gd name="connsiteY6" fmla="*/ 39236 h 49672"/>
                      <a:gd name="connsiteX7" fmla="*/ 30555 w 35419"/>
                      <a:gd name="connsiteY7" fmla="*/ 44646 h 49672"/>
                      <a:gd name="connsiteX8" fmla="*/ 24925 w 35419"/>
                      <a:gd name="connsiteY8" fmla="*/ 48307 h 49672"/>
                      <a:gd name="connsiteX9" fmla="*/ 17601 w 35419"/>
                      <a:gd name="connsiteY9" fmla="*/ 49673 h 49672"/>
                      <a:gd name="connsiteX10" fmla="*/ 10221 w 35419"/>
                      <a:gd name="connsiteY10" fmla="*/ 48361 h 49672"/>
                      <a:gd name="connsiteX11" fmla="*/ 4701 w 35419"/>
                      <a:gd name="connsiteY11" fmla="*/ 44755 h 49672"/>
                      <a:gd name="connsiteX12" fmla="*/ 1203 w 35419"/>
                      <a:gd name="connsiteY12" fmla="*/ 39181 h 49672"/>
                      <a:gd name="connsiteX13" fmla="*/ 0 w 35419"/>
                      <a:gd name="connsiteY13" fmla="*/ 32077 h 49672"/>
                      <a:gd name="connsiteX14" fmla="*/ 5575 w 35419"/>
                      <a:gd name="connsiteY14" fmla="*/ 17323 h 49672"/>
                      <a:gd name="connsiteX15" fmla="*/ 16617 w 35419"/>
                      <a:gd name="connsiteY15" fmla="*/ 2404 h 49672"/>
                      <a:gd name="connsiteX16" fmla="*/ 18858 w 35419"/>
                      <a:gd name="connsiteY16" fmla="*/ 710 h 49672"/>
                      <a:gd name="connsiteX17" fmla="*/ 22192 w 35419"/>
                      <a:gd name="connsiteY17" fmla="*/ 0 h 49672"/>
                      <a:gd name="connsiteX18" fmla="*/ 31484 w 35419"/>
                      <a:gd name="connsiteY18" fmla="*/ 0 h 49672"/>
                      <a:gd name="connsiteX19" fmla="*/ 16890 w 35419"/>
                      <a:gd name="connsiteY19" fmla="*/ 17378 h 49672"/>
                      <a:gd name="connsiteX20" fmla="*/ 15633 w 35419"/>
                      <a:gd name="connsiteY20" fmla="*/ 18853 h 49672"/>
                      <a:gd name="connsiteX21" fmla="*/ 17382 w 35419"/>
                      <a:gd name="connsiteY21" fmla="*/ 41421 h 49672"/>
                      <a:gd name="connsiteX22" fmla="*/ 20388 w 35419"/>
                      <a:gd name="connsiteY22" fmla="*/ 40820 h 49672"/>
                      <a:gd name="connsiteX23" fmla="*/ 22793 w 35419"/>
                      <a:gd name="connsiteY23" fmla="*/ 39126 h 49672"/>
                      <a:gd name="connsiteX24" fmla="*/ 24379 w 35419"/>
                      <a:gd name="connsiteY24" fmla="*/ 36612 h 49672"/>
                      <a:gd name="connsiteX25" fmla="*/ 24980 w 35419"/>
                      <a:gd name="connsiteY25" fmla="*/ 33498 h 49672"/>
                      <a:gd name="connsiteX26" fmla="*/ 24434 w 35419"/>
                      <a:gd name="connsiteY26" fmla="*/ 30110 h 49672"/>
                      <a:gd name="connsiteX27" fmla="*/ 22848 w 35419"/>
                      <a:gd name="connsiteY27" fmla="*/ 27596 h 49672"/>
                      <a:gd name="connsiteX28" fmla="*/ 20388 w 35419"/>
                      <a:gd name="connsiteY28" fmla="*/ 26066 h 49672"/>
                      <a:gd name="connsiteX29" fmla="*/ 17218 w 35419"/>
                      <a:gd name="connsiteY29" fmla="*/ 25520 h 49672"/>
                      <a:gd name="connsiteX30" fmla="*/ 14321 w 35419"/>
                      <a:gd name="connsiteY30" fmla="*/ 26066 h 49672"/>
                      <a:gd name="connsiteX31" fmla="*/ 12026 w 35419"/>
                      <a:gd name="connsiteY31" fmla="*/ 27651 h 49672"/>
                      <a:gd name="connsiteX32" fmla="*/ 10495 w 35419"/>
                      <a:gd name="connsiteY32" fmla="*/ 30164 h 49672"/>
                      <a:gd name="connsiteX33" fmla="*/ 9948 w 35419"/>
                      <a:gd name="connsiteY33" fmla="*/ 33443 h 49672"/>
                      <a:gd name="connsiteX34" fmla="*/ 10386 w 35419"/>
                      <a:gd name="connsiteY34" fmla="*/ 36722 h 49672"/>
                      <a:gd name="connsiteX35" fmla="*/ 11752 w 35419"/>
                      <a:gd name="connsiteY35" fmla="*/ 39236 h 49672"/>
                      <a:gd name="connsiteX36" fmla="*/ 14048 w 35419"/>
                      <a:gd name="connsiteY36" fmla="*/ 40820 h 49672"/>
                      <a:gd name="connsiteX37" fmla="*/ 17327 w 35419"/>
                      <a:gd name="connsiteY37" fmla="*/ 41367 h 496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5419" h="49672">
                        <a:moveTo>
                          <a:pt x="15687" y="18907"/>
                        </a:moveTo>
                        <a:cubicBezTo>
                          <a:pt x="17273" y="18306"/>
                          <a:pt x="19022" y="18033"/>
                          <a:pt x="20935" y="18033"/>
                        </a:cubicBezTo>
                        <a:cubicBezTo>
                          <a:pt x="22739" y="18033"/>
                          <a:pt x="24488" y="18306"/>
                          <a:pt x="26182" y="18907"/>
                        </a:cubicBezTo>
                        <a:cubicBezTo>
                          <a:pt x="27931" y="19508"/>
                          <a:pt x="29462" y="20383"/>
                          <a:pt x="30828" y="21585"/>
                        </a:cubicBezTo>
                        <a:cubicBezTo>
                          <a:pt x="32195" y="22787"/>
                          <a:pt x="33288" y="24317"/>
                          <a:pt x="34162" y="26175"/>
                        </a:cubicBezTo>
                        <a:cubicBezTo>
                          <a:pt x="34982" y="28033"/>
                          <a:pt x="35420" y="30219"/>
                          <a:pt x="35420" y="32733"/>
                        </a:cubicBezTo>
                        <a:cubicBezTo>
                          <a:pt x="35420" y="35028"/>
                          <a:pt x="34982" y="37214"/>
                          <a:pt x="34162" y="39236"/>
                        </a:cubicBezTo>
                        <a:cubicBezTo>
                          <a:pt x="33342" y="41258"/>
                          <a:pt x="32085" y="43115"/>
                          <a:pt x="30555" y="44646"/>
                        </a:cubicBezTo>
                        <a:cubicBezTo>
                          <a:pt x="28970" y="46175"/>
                          <a:pt x="27112" y="47378"/>
                          <a:pt x="24925" y="48307"/>
                        </a:cubicBezTo>
                        <a:cubicBezTo>
                          <a:pt x="22739" y="49236"/>
                          <a:pt x="20279" y="49673"/>
                          <a:pt x="17601" y="49673"/>
                        </a:cubicBezTo>
                        <a:cubicBezTo>
                          <a:pt x="14922" y="49673"/>
                          <a:pt x="12408" y="49236"/>
                          <a:pt x="10221" y="48361"/>
                        </a:cubicBezTo>
                        <a:cubicBezTo>
                          <a:pt x="8036" y="47487"/>
                          <a:pt x="6177" y="46285"/>
                          <a:pt x="4701" y="44755"/>
                        </a:cubicBezTo>
                        <a:cubicBezTo>
                          <a:pt x="3171" y="43225"/>
                          <a:pt x="2022" y="41367"/>
                          <a:pt x="1203" y="39181"/>
                        </a:cubicBezTo>
                        <a:cubicBezTo>
                          <a:pt x="383" y="37050"/>
                          <a:pt x="0" y="34645"/>
                          <a:pt x="0" y="32077"/>
                        </a:cubicBezTo>
                        <a:cubicBezTo>
                          <a:pt x="0" y="27268"/>
                          <a:pt x="1859" y="22350"/>
                          <a:pt x="5575" y="17323"/>
                        </a:cubicBezTo>
                        <a:lnTo>
                          <a:pt x="16617" y="2404"/>
                        </a:lnTo>
                        <a:cubicBezTo>
                          <a:pt x="17109" y="1749"/>
                          <a:pt x="17874" y="1202"/>
                          <a:pt x="18858" y="710"/>
                        </a:cubicBezTo>
                        <a:cubicBezTo>
                          <a:pt x="19842" y="219"/>
                          <a:pt x="20935" y="0"/>
                          <a:pt x="22192" y="0"/>
                        </a:cubicBezTo>
                        <a:lnTo>
                          <a:pt x="31484" y="0"/>
                        </a:lnTo>
                        <a:lnTo>
                          <a:pt x="16890" y="17378"/>
                        </a:lnTo>
                        <a:lnTo>
                          <a:pt x="15633" y="18853"/>
                        </a:lnTo>
                        <a:close/>
                        <a:moveTo>
                          <a:pt x="17382" y="41421"/>
                        </a:moveTo>
                        <a:cubicBezTo>
                          <a:pt x="18475" y="41421"/>
                          <a:pt x="19459" y="41203"/>
                          <a:pt x="20388" y="40820"/>
                        </a:cubicBezTo>
                        <a:cubicBezTo>
                          <a:pt x="21318" y="40438"/>
                          <a:pt x="22138" y="39837"/>
                          <a:pt x="22793" y="39126"/>
                        </a:cubicBezTo>
                        <a:cubicBezTo>
                          <a:pt x="23449" y="38416"/>
                          <a:pt x="23996" y="37596"/>
                          <a:pt x="24379" y="36612"/>
                        </a:cubicBezTo>
                        <a:cubicBezTo>
                          <a:pt x="24761" y="35684"/>
                          <a:pt x="24980" y="34645"/>
                          <a:pt x="24980" y="33498"/>
                        </a:cubicBezTo>
                        <a:cubicBezTo>
                          <a:pt x="24980" y="32241"/>
                          <a:pt x="24816" y="31093"/>
                          <a:pt x="24434" y="30110"/>
                        </a:cubicBezTo>
                        <a:cubicBezTo>
                          <a:pt x="24051" y="29126"/>
                          <a:pt x="23559" y="28307"/>
                          <a:pt x="22848" y="27596"/>
                        </a:cubicBezTo>
                        <a:cubicBezTo>
                          <a:pt x="22192" y="26940"/>
                          <a:pt x="21372" y="26394"/>
                          <a:pt x="20388" y="26066"/>
                        </a:cubicBezTo>
                        <a:cubicBezTo>
                          <a:pt x="19405" y="25738"/>
                          <a:pt x="18366" y="25520"/>
                          <a:pt x="17218" y="25520"/>
                        </a:cubicBezTo>
                        <a:cubicBezTo>
                          <a:pt x="16180" y="25520"/>
                          <a:pt x="15196" y="25683"/>
                          <a:pt x="14321" y="26066"/>
                        </a:cubicBezTo>
                        <a:cubicBezTo>
                          <a:pt x="13447" y="26449"/>
                          <a:pt x="12681" y="26995"/>
                          <a:pt x="12026" y="27651"/>
                        </a:cubicBezTo>
                        <a:cubicBezTo>
                          <a:pt x="11370" y="28361"/>
                          <a:pt x="10877" y="29181"/>
                          <a:pt x="10495" y="30164"/>
                        </a:cubicBezTo>
                        <a:cubicBezTo>
                          <a:pt x="10112" y="31148"/>
                          <a:pt x="9948" y="32241"/>
                          <a:pt x="9948" y="33443"/>
                        </a:cubicBezTo>
                        <a:cubicBezTo>
                          <a:pt x="9948" y="34645"/>
                          <a:pt x="10112" y="35738"/>
                          <a:pt x="10386" y="36722"/>
                        </a:cubicBezTo>
                        <a:cubicBezTo>
                          <a:pt x="10659" y="37705"/>
                          <a:pt x="11151" y="38525"/>
                          <a:pt x="11752" y="39236"/>
                        </a:cubicBezTo>
                        <a:cubicBezTo>
                          <a:pt x="12353" y="39946"/>
                          <a:pt x="13119" y="40492"/>
                          <a:pt x="14048" y="40820"/>
                        </a:cubicBezTo>
                        <a:cubicBezTo>
                          <a:pt x="14977" y="41203"/>
                          <a:pt x="16070" y="41367"/>
                          <a:pt x="17327" y="41367"/>
                        </a:cubicBezTo>
                        <a:close/>
                      </a:path>
                    </a:pathLst>
                  </a:custGeom>
                  <a:solidFill>
                    <a:srgbClr val="6D6E71"/>
                  </a:solidFill>
                  <a:ln w="0" cap="flat">
                    <a:noFill/>
                    <a:prstDash val="solid"/>
                    <a:miter/>
                  </a:ln>
                </p:spPr>
                <p:txBody>
                  <a:bodyPr rtlCol="0" anchor="ctr"/>
                  <a:lstStyle/>
                  <a:p>
                    <a:endParaRPr lang="en-US" sz="3600"/>
                  </a:p>
                </p:txBody>
              </p:sp>
              <p:sp>
                <p:nvSpPr>
                  <p:cNvPr id="229" name="Freeform 53">
                    <a:extLst>
                      <a:ext uri="{FF2B5EF4-FFF2-40B4-BE49-F238E27FC236}">
                        <a16:creationId xmlns:a16="http://schemas.microsoft.com/office/drawing/2014/main" id="{DF010957-5E09-8C8C-A1CD-5F9192298250}"/>
                      </a:ext>
                    </a:extLst>
                  </p:cNvPr>
                  <p:cNvSpPr/>
                  <p:nvPr/>
                </p:nvSpPr>
                <p:spPr>
                  <a:xfrm>
                    <a:off x="7941324" y="5074155"/>
                    <a:ext cx="34217" cy="49563"/>
                  </a:xfrm>
                  <a:custGeom>
                    <a:avLst/>
                    <a:gdLst>
                      <a:gd name="connsiteX0" fmla="*/ 18803 w 34217"/>
                      <a:gd name="connsiteY0" fmla="*/ 31093 h 49563"/>
                      <a:gd name="connsiteX1" fmla="*/ 19732 w 34217"/>
                      <a:gd name="connsiteY1" fmla="*/ 30000 h 49563"/>
                      <a:gd name="connsiteX2" fmla="*/ 20552 w 34217"/>
                      <a:gd name="connsiteY2" fmla="*/ 28907 h 49563"/>
                      <a:gd name="connsiteX3" fmla="*/ 13501 w 34217"/>
                      <a:gd name="connsiteY3" fmla="*/ 30547 h 49563"/>
                      <a:gd name="connsiteX4" fmla="*/ 8691 w 34217"/>
                      <a:gd name="connsiteY4" fmla="*/ 29672 h 49563"/>
                      <a:gd name="connsiteX5" fmla="*/ 4373 w 34217"/>
                      <a:gd name="connsiteY5" fmla="*/ 27050 h 49563"/>
                      <a:gd name="connsiteX6" fmla="*/ 1202 w 34217"/>
                      <a:gd name="connsiteY6" fmla="*/ 22623 h 49563"/>
                      <a:gd name="connsiteX7" fmla="*/ 0 w 34217"/>
                      <a:gd name="connsiteY7" fmla="*/ 16339 h 49563"/>
                      <a:gd name="connsiteX8" fmla="*/ 1257 w 34217"/>
                      <a:gd name="connsiteY8" fmla="*/ 10055 h 49563"/>
                      <a:gd name="connsiteX9" fmla="*/ 4755 w 34217"/>
                      <a:gd name="connsiteY9" fmla="*/ 4864 h 49563"/>
                      <a:gd name="connsiteX10" fmla="*/ 10221 w 34217"/>
                      <a:gd name="connsiteY10" fmla="*/ 1311 h 49563"/>
                      <a:gd name="connsiteX11" fmla="*/ 17327 w 34217"/>
                      <a:gd name="connsiteY11" fmla="*/ 0 h 49563"/>
                      <a:gd name="connsiteX12" fmla="*/ 24433 w 34217"/>
                      <a:gd name="connsiteY12" fmla="*/ 1202 h 49563"/>
                      <a:gd name="connsiteX13" fmla="*/ 29735 w 34217"/>
                      <a:gd name="connsiteY13" fmla="*/ 4590 h 49563"/>
                      <a:gd name="connsiteX14" fmla="*/ 33070 w 34217"/>
                      <a:gd name="connsiteY14" fmla="*/ 9781 h 49563"/>
                      <a:gd name="connsiteX15" fmla="*/ 34217 w 34217"/>
                      <a:gd name="connsiteY15" fmla="*/ 16448 h 49563"/>
                      <a:gd name="connsiteX16" fmla="*/ 32741 w 34217"/>
                      <a:gd name="connsiteY16" fmla="*/ 25082 h 49563"/>
                      <a:gd name="connsiteX17" fmla="*/ 28861 w 34217"/>
                      <a:gd name="connsiteY17" fmla="*/ 32241 h 49563"/>
                      <a:gd name="connsiteX18" fmla="*/ 18256 w 34217"/>
                      <a:gd name="connsiteY18" fmla="*/ 47268 h 49563"/>
                      <a:gd name="connsiteX19" fmla="*/ 16125 w 34217"/>
                      <a:gd name="connsiteY19" fmla="*/ 48908 h 49563"/>
                      <a:gd name="connsiteX20" fmla="*/ 12845 w 34217"/>
                      <a:gd name="connsiteY20" fmla="*/ 49563 h 49563"/>
                      <a:gd name="connsiteX21" fmla="*/ 3225 w 34217"/>
                      <a:gd name="connsiteY21" fmla="*/ 49563 h 49563"/>
                      <a:gd name="connsiteX22" fmla="*/ 18803 w 34217"/>
                      <a:gd name="connsiteY22" fmla="*/ 30929 h 49563"/>
                      <a:gd name="connsiteX23" fmla="*/ 10440 w 34217"/>
                      <a:gd name="connsiteY23" fmla="*/ 15574 h 49563"/>
                      <a:gd name="connsiteX24" fmla="*/ 17273 w 34217"/>
                      <a:gd name="connsiteY24" fmla="*/ 22896 h 49563"/>
                      <a:gd name="connsiteX25" fmla="*/ 22410 w 34217"/>
                      <a:gd name="connsiteY25" fmla="*/ 20875 h 49563"/>
                      <a:gd name="connsiteX26" fmla="*/ 24215 w 34217"/>
                      <a:gd name="connsiteY26" fmla="*/ 15519 h 49563"/>
                      <a:gd name="connsiteX27" fmla="*/ 23668 w 34217"/>
                      <a:gd name="connsiteY27" fmla="*/ 12350 h 49563"/>
                      <a:gd name="connsiteX28" fmla="*/ 22192 w 34217"/>
                      <a:gd name="connsiteY28" fmla="*/ 10055 h 49563"/>
                      <a:gd name="connsiteX29" fmla="*/ 19951 w 34217"/>
                      <a:gd name="connsiteY29" fmla="*/ 8689 h 49563"/>
                      <a:gd name="connsiteX30" fmla="*/ 17109 w 34217"/>
                      <a:gd name="connsiteY30" fmla="*/ 8197 h 49563"/>
                      <a:gd name="connsiteX31" fmla="*/ 14321 w 34217"/>
                      <a:gd name="connsiteY31" fmla="*/ 8743 h 49563"/>
                      <a:gd name="connsiteX32" fmla="*/ 12244 w 34217"/>
                      <a:gd name="connsiteY32" fmla="*/ 10273 h 49563"/>
                      <a:gd name="connsiteX33" fmla="*/ 10932 w 34217"/>
                      <a:gd name="connsiteY33" fmla="*/ 12568 h 49563"/>
                      <a:gd name="connsiteX34" fmla="*/ 10495 w 34217"/>
                      <a:gd name="connsiteY34" fmla="*/ 15465 h 4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217" h="49563">
                        <a:moveTo>
                          <a:pt x="18803" y="31093"/>
                        </a:moveTo>
                        <a:cubicBezTo>
                          <a:pt x="19131" y="30711"/>
                          <a:pt x="19405" y="30328"/>
                          <a:pt x="19732" y="30000"/>
                        </a:cubicBezTo>
                        <a:cubicBezTo>
                          <a:pt x="20006" y="29618"/>
                          <a:pt x="20279" y="29290"/>
                          <a:pt x="20552" y="28907"/>
                        </a:cubicBezTo>
                        <a:cubicBezTo>
                          <a:pt x="18475" y="30000"/>
                          <a:pt x="16125" y="30547"/>
                          <a:pt x="13501" y="30547"/>
                        </a:cubicBezTo>
                        <a:cubicBezTo>
                          <a:pt x="11916" y="30547"/>
                          <a:pt x="10331" y="30273"/>
                          <a:pt x="8691" y="29672"/>
                        </a:cubicBezTo>
                        <a:cubicBezTo>
                          <a:pt x="7106" y="29126"/>
                          <a:pt x="5630" y="28252"/>
                          <a:pt x="4373" y="27050"/>
                        </a:cubicBezTo>
                        <a:cubicBezTo>
                          <a:pt x="3116" y="25847"/>
                          <a:pt x="2022" y="24427"/>
                          <a:pt x="1202" y="22623"/>
                        </a:cubicBezTo>
                        <a:cubicBezTo>
                          <a:pt x="383" y="20875"/>
                          <a:pt x="0" y="18743"/>
                          <a:pt x="0" y="16339"/>
                        </a:cubicBezTo>
                        <a:cubicBezTo>
                          <a:pt x="0" y="14099"/>
                          <a:pt x="437" y="12022"/>
                          <a:pt x="1257" y="10055"/>
                        </a:cubicBezTo>
                        <a:cubicBezTo>
                          <a:pt x="2077" y="8087"/>
                          <a:pt x="3225" y="6339"/>
                          <a:pt x="4755" y="4864"/>
                        </a:cubicBezTo>
                        <a:cubicBezTo>
                          <a:pt x="6286" y="3388"/>
                          <a:pt x="8090" y="2186"/>
                          <a:pt x="10221" y="1311"/>
                        </a:cubicBezTo>
                        <a:cubicBezTo>
                          <a:pt x="12353" y="437"/>
                          <a:pt x="14704" y="0"/>
                          <a:pt x="17327" y="0"/>
                        </a:cubicBezTo>
                        <a:cubicBezTo>
                          <a:pt x="19951" y="0"/>
                          <a:pt x="22356" y="383"/>
                          <a:pt x="24433" y="1202"/>
                        </a:cubicBezTo>
                        <a:cubicBezTo>
                          <a:pt x="26510" y="2022"/>
                          <a:pt x="28314" y="3170"/>
                          <a:pt x="29735" y="4590"/>
                        </a:cubicBezTo>
                        <a:cubicBezTo>
                          <a:pt x="31157" y="6066"/>
                          <a:pt x="32304" y="7760"/>
                          <a:pt x="33070" y="9781"/>
                        </a:cubicBezTo>
                        <a:cubicBezTo>
                          <a:pt x="33835" y="11803"/>
                          <a:pt x="34217" y="13989"/>
                          <a:pt x="34217" y="16448"/>
                        </a:cubicBezTo>
                        <a:cubicBezTo>
                          <a:pt x="34217" y="19672"/>
                          <a:pt x="33725" y="22569"/>
                          <a:pt x="32741" y="25082"/>
                        </a:cubicBezTo>
                        <a:cubicBezTo>
                          <a:pt x="31758" y="27596"/>
                          <a:pt x="30500" y="30000"/>
                          <a:pt x="28861" y="32241"/>
                        </a:cubicBezTo>
                        <a:lnTo>
                          <a:pt x="18256" y="47268"/>
                        </a:lnTo>
                        <a:cubicBezTo>
                          <a:pt x="17764" y="47924"/>
                          <a:pt x="17054" y="48470"/>
                          <a:pt x="16125" y="48908"/>
                        </a:cubicBezTo>
                        <a:cubicBezTo>
                          <a:pt x="15196" y="49345"/>
                          <a:pt x="14102" y="49563"/>
                          <a:pt x="12845" y="49563"/>
                        </a:cubicBezTo>
                        <a:lnTo>
                          <a:pt x="3225" y="49563"/>
                        </a:lnTo>
                        <a:lnTo>
                          <a:pt x="18803" y="30929"/>
                        </a:lnTo>
                        <a:close/>
                        <a:moveTo>
                          <a:pt x="10440" y="15574"/>
                        </a:moveTo>
                        <a:cubicBezTo>
                          <a:pt x="10440" y="20492"/>
                          <a:pt x="12736" y="22896"/>
                          <a:pt x="17273" y="22896"/>
                        </a:cubicBezTo>
                        <a:cubicBezTo>
                          <a:pt x="19514" y="22896"/>
                          <a:pt x="21208" y="22241"/>
                          <a:pt x="22410" y="20875"/>
                        </a:cubicBezTo>
                        <a:cubicBezTo>
                          <a:pt x="23613" y="19508"/>
                          <a:pt x="24215" y="17760"/>
                          <a:pt x="24215" y="15519"/>
                        </a:cubicBezTo>
                        <a:cubicBezTo>
                          <a:pt x="24215" y="14317"/>
                          <a:pt x="24051" y="13279"/>
                          <a:pt x="23668" y="12350"/>
                        </a:cubicBezTo>
                        <a:cubicBezTo>
                          <a:pt x="23340" y="11421"/>
                          <a:pt x="22848" y="10656"/>
                          <a:pt x="22192" y="10055"/>
                        </a:cubicBezTo>
                        <a:cubicBezTo>
                          <a:pt x="21591" y="9454"/>
                          <a:pt x="20826" y="8962"/>
                          <a:pt x="19951" y="8689"/>
                        </a:cubicBezTo>
                        <a:cubicBezTo>
                          <a:pt x="19076" y="8361"/>
                          <a:pt x="18147" y="8197"/>
                          <a:pt x="17109" y="8197"/>
                        </a:cubicBezTo>
                        <a:cubicBezTo>
                          <a:pt x="16070" y="8197"/>
                          <a:pt x="15141" y="8361"/>
                          <a:pt x="14321" y="8743"/>
                        </a:cubicBezTo>
                        <a:cubicBezTo>
                          <a:pt x="13501" y="9126"/>
                          <a:pt x="12790" y="9618"/>
                          <a:pt x="12244" y="10273"/>
                        </a:cubicBezTo>
                        <a:cubicBezTo>
                          <a:pt x="11697" y="10929"/>
                          <a:pt x="11260" y="11694"/>
                          <a:pt x="10932" y="12568"/>
                        </a:cubicBezTo>
                        <a:cubicBezTo>
                          <a:pt x="10604" y="13443"/>
                          <a:pt x="10495" y="14426"/>
                          <a:pt x="10495" y="15465"/>
                        </a:cubicBezTo>
                        <a:close/>
                      </a:path>
                    </a:pathLst>
                  </a:custGeom>
                  <a:solidFill>
                    <a:srgbClr val="6D6E71"/>
                  </a:solidFill>
                  <a:ln w="0" cap="flat">
                    <a:noFill/>
                    <a:prstDash val="solid"/>
                    <a:miter/>
                  </a:ln>
                </p:spPr>
                <p:txBody>
                  <a:bodyPr rtlCol="0" anchor="ctr"/>
                  <a:lstStyle/>
                  <a:p>
                    <a:endParaRPr lang="en-US" sz="3600"/>
                  </a:p>
                </p:txBody>
              </p:sp>
            </p:grpSp>
          </p:grpSp>
          <p:grpSp>
            <p:nvGrpSpPr>
              <p:cNvPr id="219" name="Graphic 4">
                <a:extLst>
                  <a:ext uri="{FF2B5EF4-FFF2-40B4-BE49-F238E27FC236}">
                    <a16:creationId xmlns:a16="http://schemas.microsoft.com/office/drawing/2014/main" id="{C4888982-FCBA-45B4-DC5B-AF4094577CC8}"/>
                  </a:ext>
                </a:extLst>
              </p:cNvPr>
              <p:cNvGrpSpPr/>
              <p:nvPr/>
            </p:nvGrpSpPr>
            <p:grpSpPr>
              <a:xfrm>
                <a:off x="1264776" y="5645965"/>
                <a:ext cx="179503" cy="178472"/>
                <a:chOff x="1264776" y="5645965"/>
                <a:chExt cx="179503" cy="178472"/>
              </a:xfrm>
            </p:grpSpPr>
            <p:grpSp>
              <p:nvGrpSpPr>
                <p:cNvPr id="220" name="Graphic 4">
                  <a:extLst>
                    <a:ext uri="{FF2B5EF4-FFF2-40B4-BE49-F238E27FC236}">
                      <a16:creationId xmlns:a16="http://schemas.microsoft.com/office/drawing/2014/main" id="{531B67CD-3036-3198-15DE-27CAAEED1B11}"/>
                    </a:ext>
                  </a:extLst>
                </p:cNvPr>
                <p:cNvGrpSpPr/>
                <p:nvPr/>
              </p:nvGrpSpPr>
              <p:grpSpPr>
                <a:xfrm>
                  <a:off x="1264776" y="5645965"/>
                  <a:ext cx="179503" cy="178472"/>
                  <a:chOff x="1264776" y="5645965"/>
                  <a:chExt cx="179503" cy="178472"/>
                </a:xfrm>
              </p:grpSpPr>
              <p:sp>
                <p:nvSpPr>
                  <p:cNvPr id="224" name="Freeform 56">
                    <a:extLst>
                      <a:ext uri="{FF2B5EF4-FFF2-40B4-BE49-F238E27FC236}">
                        <a16:creationId xmlns:a16="http://schemas.microsoft.com/office/drawing/2014/main" id="{25CD7EF6-099F-5AC1-1C8E-13A5BA75BAE0}"/>
                      </a:ext>
                    </a:extLst>
                  </p:cNvPr>
                  <p:cNvSpPr/>
                  <p:nvPr/>
                </p:nvSpPr>
                <p:spPr>
                  <a:xfrm>
                    <a:off x="1272483" y="5654654"/>
                    <a:ext cx="163979" cy="166449"/>
                  </a:xfrm>
                  <a:custGeom>
                    <a:avLst/>
                    <a:gdLst>
                      <a:gd name="connsiteX0" fmla="*/ 163707 w 163979"/>
                      <a:gd name="connsiteY0" fmla="*/ 107105 h 166449"/>
                      <a:gd name="connsiteX1" fmla="*/ 159060 w 163979"/>
                      <a:gd name="connsiteY1" fmla="*/ 90711 h 166449"/>
                      <a:gd name="connsiteX2" fmla="*/ 155125 w 163979"/>
                      <a:gd name="connsiteY2" fmla="*/ 82350 h 166449"/>
                      <a:gd name="connsiteX3" fmla="*/ 149659 w 163979"/>
                      <a:gd name="connsiteY3" fmla="*/ 62788 h 166449"/>
                      <a:gd name="connsiteX4" fmla="*/ 162777 w 163979"/>
                      <a:gd name="connsiteY4" fmla="*/ 34208 h 166449"/>
                      <a:gd name="connsiteX5" fmla="*/ 163761 w 163979"/>
                      <a:gd name="connsiteY5" fmla="*/ 33334 h 166449"/>
                      <a:gd name="connsiteX6" fmla="*/ 133589 w 163979"/>
                      <a:gd name="connsiteY6" fmla="*/ 3114 h 166449"/>
                      <a:gd name="connsiteX7" fmla="*/ 133152 w 163979"/>
                      <a:gd name="connsiteY7" fmla="*/ 3551 h 166449"/>
                      <a:gd name="connsiteX8" fmla="*/ 109156 w 163979"/>
                      <a:gd name="connsiteY8" fmla="*/ 13169 h 166449"/>
                      <a:gd name="connsiteX9" fmla="*/ 86417 w 163979"/>
                      <a:gd name="connsiteY9" fmla="*/ 4699 h 166449"/>
                      <a:gd name="connsiteX10" fmla="*/ 81990 w 163979"/>
                      <a:gd name="connsiteY10" fmla="*/ 0 h 166449"/>
                      <a:gd name="connsiteX11" fmla="*/ 77836 w 163979"/>
                      <a:gd name="connsiteY11" fmla="*/ 4699 h 166449"/>
                      <a:gd name="connsiteX12" fmla="*/ 55097 w 163979"/>
                      <a:gd name="connsiteY12" fmla="*/ 13169 h 166449"/>
                      <a:gd name="connsiteX13" fmla="*/ 31102 w 163979"/>
                      <a:gd name="connsiteY13" fmla="*/ 3551 h 166449"/>
                      <a:gd name="connsiteX14" fmla="*/ 30883 w 163979"/>
                      <a:gd name="connsiteY14" fmla="*/ 3333 h 166449"/>
                      <a:gd name="connsiteX15" fmla="*/ 219 w 163979"/>
                      <a:gd name="connsiteY15" fmla="*/ 34044 h 166449"/>
                      <a:gd name="connsiteX16" fmla="*/ 1968 w 163979"/>
                      <a:gd name="connsiteY16" fmla="*/ 35683 h 166449"/>
                      <a:gd name="connsiteX17" fmla="*/ 13446 w 163979"/>
                      <a:gd name="connsiteY17" fmla="*/ 62733 h 166449"/>
                      <a:gd name="connsiteX18" fmla="*/ 8199 w 163979"/>
                      <a:gd name="connsiteY18" fmla="*/ 83444 h 166449"/>
                      <a:gd name="connsiteX19" fmla="*/ 1203 w 163979"/>
                      <a:gd name="connsiteY19" fmla="*/ 101859 h 166449"/>
                      <a:gd name="connsiteX20" fmla="*/ 656 w 163979"/>
                      <a:gd name="connsiteY20" fmla="*/ 104263 h 166449"/>
                      <a:gd name="connsiteX21" fmla="*/ 0 w 163979"/>
                      <a:gd name="connsiteY21" fmla="*/ 111367 h 166449"/>
                      <a:gd name="connsiteX22" fmla="*/ 6669 w 163979"/>
                      <a:gd name="connsiteY22" fmla="*/ 132843 h 166449"/>
                      <a:gd name="connsiteX23" fmla="*/ 23394 w 163979"/>
                      <a:gd name="connsiteY23" fmla="*/ 146942 h 166449"/>
                      <a:gd name="connsiteX24" fmla="*/ 39191 w 163979"/>
                      <a:gd name="connsiteY24" fmla="*/ 149837 h 166449"/>
                      <a:gd name="connsiteX25" fmla="*/ 49686 w 163979"/>
                      <a:gd name="connsiteY25" fmla="*/ 151368 h 166449"/>
                      <a:gd name="connsiteX26" fmla="*/ 61656 w 163979"/>
                      <a:gd name="connsiteY26" fmla="*/ 154209 h 166449"/>
                      <a:gd name="connsiteX27" fmla="*/ 72916 w 163979"/>
                      <a:gd name="connsiteY27" fmla="*/ 158799 h 166449"/>
                      <a:gd name="connsiteX28" fmla="*/ 81225 w 163979"/>
                      <a:gd name="connsiteY28" fmla="*/ 165521 h 166449"/>
                      <a:gd name="connsiteX29" fmla="*/ 81935 w 163979"/>
                      <a:gd name="connsiteY29" fmla="*/ 166450 h 166449"/>
                      <a:gd name="connsiteX30" fmla="*/ 83794 w 163979"/>
                      <a:gd name="connsiteY30" fmla="*/ 164592 h 166449"/>
                      <a:gd name="connsiteX31" fmla="*/ 88276 w 163979"/>
                      <a:gd name="connsiteY31" fmla="*/ 160930 h 166449"/>
                      <a:gd name="connsiteX32" fmla="*/ 97841 w 163979"/>
                      <a:gd name="connsiteY32" fmla="*/ 155849 h 166449"/>
                      <a:gd name="connsiteX33" fmla="*/ 113802 w 163979"/>
                      <a:gd name="connsiteY33" fmla="*/ 151368 h 166449"/>
                      <a:gd name="connsiteX34" fmla="*/ 125171 w 163979"/>
                      <a:gd name="connsiteY34" fmla="*/ 149564 h 166449"/>
                      <a:gd name="connsiteX35" fmla="*/ 132714 w 163979"/>
                      <a:gd name="connsiteY35" fmla="*/ 148799 h 166449"/>
                      <a:gd name="connsiteX36" fmla="*/ 139547 w 163979"/>
                      <a:gd name="connsiteY36" fmla="*/ 146996 h 166449"/>
                      <a:gd name="connsiteX37" fmla="*/ 144193 w 163979"/>
                      <a:gd name="connsiteY37" fmla="*/ 145138 h 166449"/>
                      <a:gd name="connsiteX38" fmla="*/ 152064 w 163979"/>
                      <a:gd name="connsiteY38" fmla="*/ 139401 h 166449"/>
                      <a:gd name="connsiteX39" fmla="*/ 162340 w 163979"/>
                      <a:gd name="connsiteY39" fmla="*/ 122733 h 166449"/>
                      <a:gd name="connsiteX40" fmla="*/ 163980 w 163979"/>
                      <a:gd name="connsiteY40" fmla="*/ 111476 h 166449"/>
                      <a:gd name="connsiteX41" fmla="*/ 163707 w 163979"/>
                      <a:gd name="connsiteY41" fmla="*/ 107050 h 166449"/>
                      <a:gd name="connsiteX42" fmla="*/ 163707 w 163979"/>
                      <a:gd name="connsiteY42" fmla="*/ 107050 h 166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3979" h="166449">
                        <a:moveTo>
                          <a:pt x="163707" y="107105"/>
                        </a:moveTo>
                        <a:cubicBezTo>
                          <a:pt x="163051" y="101476"/>
                          <a:pt x="161192" y="95902"/>
                          <a:pt x="159060" y="90711"/>
                        </a:cubicBezTo>
                        <a:cubicBezTo>
                          <a:pt x="157913" y="87924"/>
                          <a:pt x="156710" y="84973"/>
                          <a:pt x="155125" y="82350"/>
                        </a:cubicBezTo>
                        <a:cubicBezTo>
                          <a:pt x="151627" y="76667"/>
                          <a:pt x="149659" y="69946"/>
                          <a:pt x="149659" y="62788"/>
                        </a:cubicBezTo>
                        <a:cubicBezTo>
                          <a:pt x="149659" y="51366"/>
                          <a:pt x="154742" y="41147"/>
                          <a:pt x="162777" y="34208"/>
                        </a:cubicBezTo>
                        <a:lnTo>
                          <a:pt x="163761" y="33334"/>
                        </a:lnTo>
                        <a:lnTo>
                          <a:pt x="133589" y="3114"/>
                        </a:lnTo>
                        <a:lnTo>
                          <a:pt x="133152" y="3551"/>
                        </a:lnTo>
                        <a:cubicBezTo>
                          <a:pt x="126920" y="9508"/>
                          <a:pt x="118448" y="13169"/>
                          <a:pt x="109156" y="13169"/>
                        </a:cubicBezTo>
                        <a:cubicBezTo>
                          <a:pt x="100465" y="13169"/>
                          <a:pt x="92539" y="9945"/>
                          <a:pt x="86417" y="4699"/>
                        </a:cubicBezTo>
                        <a:cubicBezTo>
                          <a:pt x="86144" y="4426"/>
                          <a:pt x="83575" y="1967"/>
                          <a:pt x="81990" y="0"/>
                        </a:cubicBezTo>
                        <a:cubicBezTo>
                          <a:pt x="81990" y="0"/>
                          <a:pt x="78820" y="3880"/>
                          <a:pt x="77836" y="4699"/>
                        </a:cubicBezTo>
                        <a:cubicBezTo>
                          <a:pt x="71714" y="10000"/>
                          <a:pt x="63788" y="13169"/>
                          <a:pt x="55097" y="13169"/>
                        </a:cubicBezTo>
                        <a:cubicBezTo>
                          <a:pt x="45805" y="13169"/>
                          <a:pt x="37333" y="9508"/>
                          <a:pt x="31102" y="3551"/>
                        </a:cubicBezTo>
                        <a:lnTo>
                          <a:pt x="30883" y="3333"/>
                        </a:lnTo>
                        <a:lnTo>
                          <a:pt x="219" y="34044"/>
                        </a:lnTo>
                        <a:lnTo>
                          <a:pt x="1968" y="35683"/>
                        </a:lnTo>
                        <a:cubicBezTo>
                          <a:pt x="9019" y="42514"/>
                          <a:pt x="13446" y="52131"/>
                          <a:pt x="13446" y="62733"/>
                        </a:cubicBezTo>
                        <a:cubicBezTo>
                          <a:pt x="13446" y="70438"/>
                          <a:pt x="11807" y="77542"/>
                          <a:pt x="8199" y="83444"/>
                        </a:cubicBezTo>
                        <a:cubicBezTo>
                          <a:pt x="5193" y="89236"/>
                          <a:pt x="2842" y="95520"/>
                          <a:pt x="1203" y="101859"/>
                        </a:cubicBezTo>
                        <a:cubicBezTo>
                          <a:pt x="984" y="102788"/>
                          <a:pt x="820" y="103608"/>
                          <a:pt x="656" y="104263"/>
                        </a:cubicBezTo>
                        <a:cubicBezTo>
                          <a:pt x="219" y="106559"/>
                          <a:pt x="0" y="108963"/>
                          <a:pt x="0" y="111367"/>
                        </a:cubicBezTo>
                        <a:cubicBezTo>
                          <a:pt x="0" y="119072"/>
                          <a:pt x="2186" y="126504"/>
                          <a:pt x="6669" y="132843"/>
                        </a:cubicBezTo>
                        <a:cubicBezTo>
                          <a:pt x="10932" y="138799"/>
                          <a:pt x="16398" y="144373"/>
                          <a:pt x="23394" y="146942"/>
                        </a:cubicBezTo>
                        <a:cubicBezTo>
                          <a:pt x="28423" y="148745"/>
                          <a:pt x="33889" y="149346"/>
                          <a:pt x="39191" y="149837"/>
                        </a:cubicBezTo>
                        <a:cubicBezTo>
                          <a:pt x="42744" y="150166"/>
                          <a:pt x="46188" y="150767"/>
                          <a:pt x="49686" y="151368"/>
                        </a:cubicBezTo>
                        <a:cubicBezTo>
                          <a:pt x="53731" y="152078"/>
                          <a:pt x="57721" y="153007"/>
                          <a:pt x="61656" y="154209"/>
                        </a:cubicBezTo>
                        <a:cubicBezTo>
                          <a:pt x="65537" y="155411"/>
                          <a:pt x="69363" y="156777"/>
                          <a:pt x="72916" y="158799"/>
                        </a:cubicBezTo>
                        <a:cubicBezTo>
                          <a:pt x="76087" y="160548"/>
                          <a:pt x="78984" y="162625"/>
                          <a:pt x="81225" y="165521"/>
                        </a:cubicBezTo>
                        <a:cubicBezTo>
                          <a:pt x="81279" y="165630"/>
                          <a:pt x="81990" y="166395"/>
                          <a:pt x="81935" y="166450"/>
                        </a:cubicBezTo>
                        <a:cubicBezTo>
                          <a:pt x="82372" y="165794"/>
                          <a:pt x="83192" y="165193"/>
                          <a:pt x="83794" y="164592"/>
                        </a:cubicBezTo>
                        <a:cubicBezTo>
                          <a:pt x="85215" y="163281"/>
                          <a:pt x="86691" y="162023"/>
                          <a:pt x="88276" y="160930"/>
                        </a:cubicBezTo>
                        <a:cubicBezTo>
                          <a:pt x="91227" y="158854"/>
                          <a:pt x="94507" y="157160"/>
                          <a:pt x="97841" y="155849"/>
                        </a:cubicBezTo>
                        <a:cubicBezTo>
                          <a:pt x="102979" y="153772"/>
                          <a:pt x="108336" y="152406"/>
                          <a:pt x="113802" y="151368"/>
                        </a:cubicBezTo>
                        <a:cubicBezTo>
                          <a:pt x="117574" y="150657"/>
                          <a:pt x="121400" y="150056"/>
                          <a:pt x="125171" y="149564"/>
                        </a:cubicBezTo>
                        <a:cubicBezTo>
                          <a:pt x="127686" y="149236"/>
                          <a:pt x="130200" y="149127"/>
                          <a:pt x="132714" y="148799"/>
                        </a:cubicBezTo>
                        <a:cubicBezTo>
                          <a:pt x="135119" y="148471"/>
                          <a:pt x="137306" y="147761"/>
                          <a:pt x="139547" y="146996"/>
                        </a:cubicBezTo>
                        <a:cubicBezTo>
                          <a:pt x="141132" y="146449"/>
                          <a:pt x="142662" y="145848"/>
                          <a:pt x="144193" y="145138"/>
                        </a:cubicBezTo>
                        <a:cubicBezTo>
                          <a:pt x="147145" y="143717"/>
                          <a:pt x="149714" y="141750"/>
                          <a:pt x="152064" y="139401"/>
                        </a:cubicBezTo>
                        <a:cubicBezTo>
                          <a:pt x="156655" y="134810"/>
                          <a:pt x="160536" y="129018"/>
                          <a:pt x="162340" y="122733"/>
                        </a:cubicBezTo>
                        <a:cubicBezTo>
                          <a:pt x="163379" y="119181"/>
                          <a:pt x="163980" y="115192"/>
                          <a:pt x="163980" y="111476"/>
                        </a:cubicBezTo>
                        <a:cubicBezTo>
                          <a:pt x="163980" y="110001"/>
                          <a:pt x="163870" y="108526"/>
                          <a:pt x="163707" y="107050"/>
                        </a:cubicBezTo>
                        <a:lnTo>
                          <a:pt x="163707" y="107050"/>
                        </a:lnTo>
                        <a:close/>
                      </a:path>
                    </a:pathLst>
                  </a:custGeom>
                  <a:solidFill>
                    <a:srgbClr val="FFFFFF"/>
                  </a:solidFill>
                  <a:ln w="0" cap="flat">
                    <a:noFill/>
                    <a:prstDash val="solid"/>
                    <a:miter/>
                  </a:ln>
                </p:spPr>
                <p:txBody>
                  <a:bodyPr rtlCol="0" anchor="ctr"/>
                  <a:lstStyle/>
                  <a:p>
                    <a:endParaRPr lang="en-US" sz="3600"/>
                  </a:p>
                </p:txBody>
              </p:sp>
              <p:sp>
                <p:nvSpPr>
                  <p:cNvPr id="225" name="Freeform 57">
                    <a:extLst>
                      <a:ext uri="{FF2B5EF4-FFF2-40B4-BE49-F238E27FC236}">
                        <a16:creationId xmlns:a16="http://schemas.microsoft.com/office/drawing/2014/main" id="{D4B4276B-FDB8-E829-BB52-01F3B4112A46}"/>
                      </a:ext>
                    </a:extLst>
                  </p:cNvPr>
                  <p:cNvSpPr/>
                  <p:nvPr/>
                </p:nvSpPr>
                <p:spPr>
                  <a:xfrm>
                    <a:off x="1264776" y="5645965"/>
                    <a:ext cx="179503" cy="178472"/>
                  </a:xfrm>
                  <a:custGeom>
                    <a:avLst/>
                    <a:gdLst>
                      <a:gd name="connsiteX0" fmla="*/ 94070 w 179503"/>
                      <a:gd name="connsiteY0" fmla="*/ 178472 h 178472"/>
                      <a:gd name="connsiteX1" fmla="*/ 89588 w 179503"/>
                      <a:gd name="connsiteY1" fmla="*/ 175303 h 178472"/>
                      <a:gd name="connsiteX2" fmla="*/ 85215 w 179503"/>
                      <a:gd name="connsiteY2" fmla="*/ 178308 h 178472"/>
                      <a:gd name="connsiteX3" fmla="*/ 84668 w 179503"/>
                      <a:gd name="connsiteY3" fmla="*/ 177652 h 178472"/>
                      <a:gd name="connsiteX4" fmla="*/ 78000 w 179503"/>
                      <a:gd name="connsiteY4" fmla="*/ 172352 h 178472"/>
                      <a:gd name="connsiteX5" fmla="*/ 67778 w 179503"/>
                      <a:gd name="connsiteY5" fmla="*/ 168199 h 178472"/>
                      <a:gd name="connsiteX6" fmla="*/ 56464 w 179503"/>
                      <a:gd name="connsiteY6" fmla="*/ 165521 h 178472"/>
                      <a:gd name="connsiteX7" fmla="*/ 55917 w 179503"/>
                      <a:gd name="connsiteY7" fmla="*/ 165412 h 178472"/>
                      <a:gd name="connsiteX8" fmla="*/ 46406 w 179503"/>
                      <a:gd name="connsiteY8" fmla="*/ 164046 h 178472"/>
                      <a:gd name="connsiteX9" fmla="*/ 29243 w 179503"/>
                      <a:gd name="connsiteY9" fmla="*/ 160876 h 178472"/>
                      <a:gd name="connsiteX10" fmla="*/ 9893 w 179503"/>
                      <a:gd name="connsiteY10" fmla="*/ 144810 h 178472"/>
                      <a:gd name="connsiteX11" fmla="*/ 2241 w 179503"/>
                      <a:gd name="connsiteY11" fmla="*/ 120220 h 178472"/>
                      <a:gd name="connsiteX12" fmla="*/ 3006 w 179503"/>
                      <a:gd name="connsiteY12" fmla="*/ 112078 h 178472"/>
                      <a:gd name="connsiteX13" fmla="*/ 3608 w 179503"/>
                      <a:gd name="connsiteY13" fmla="*/ 109346 h 178472"/>
                      <a:gd name="connsiteX14" fmla="*/ 11041 w 179503"/>
                      <a:gd name="connsiteY14" fmla="*/ 89673 h 178472"/>
                      <a:gd name="connsiteX15" fmla="*/ 15687 w 179503"/>
                      <a:gd name="connsiteY15" fmla="*/ 71477 h 178472"/>
                      <a:gd name="connsiteX16" fmla="*/ 5849 w 179503"/>
                      <a:gd name="connsiteY16" fmla="*/ 48362 h 178472"/>
                      <a:gd name="connsiteX17" fmla="*/ 0 w 179503"/>
                      <a:gd name="connsiteY17" fmla="*/ 42952 h 178472"/>
                      <a:gd name="connsiteX18" fmla="*/ 38317 w 179503"/>
                      <a:gd name="connsiteY18" fmla="*/ 4536 h 178472"/>
                      <a:gd name="connsiteX19" fmla="*/ 42197 w 179503"/>
                      <a:gd name="connsiteY19" fmla="*/ 7979 h 178472"/>
                      <a:gd name="connsiteX20" fmla="*/ 62804 w 179503"/>
                      <a:gd name="connsiteY20" fmla="*/ 16448 h 178472"/>
                      <a:gd name="connsiteX21" fmla="*/ 81990 w 179503"/>
                      <a:gd name="connsiteY21" fmla="*/ 9290 h 178472"/>
                      <a:gd name="connsiteX22" fmla="*/ 85488 w 179503"/>
                      <a:gd name="connsiteY22" fmla="*/ 5246 h 178472"/>
                      <a:gd name="connsiteX23" fmla="*/ 89752 w 179503"/>
                      <a:gd name="connsiteY23" fmla="*/ 0 h 178472"/>
                      <a:gd name="connsiteX24" fmla="*/ 93960 w 179503"/>
                      <a:gd name="connsiteY24" fmla="*/ 5301 h 178472"/>
                      <a:gd name="connsiteX25" fmla="*/ 97896 w 179503"/>
                      <a:gd name="connsiteY25" fmla="*/ 9454 h 178472"/>
                      <a:gd name="connsiteX26" fmla="*/ 116863 w 179503"/>
                      <a:gd name="connsiteY26" fmla="*/ 16448 h 178472"/>
                      <a:gd name="connsiteX27" fmla="*/ 137087 w 179503"/>
                      <a:gd name="connsiteY27" fmla="*/ 8361 h 178472"/>
                      <a:gd name="connsiteX28" fmla="*/ 141296 w 179503"/>
                      <a:gd name="connsiteY28" fmla="*/ 4153 h 178472"/>
                      <a:gd name="connsiteX29" fmla="*/ 179503 w 179503"/>
                      <a:gd name="connsiteY29" fmla="*/ 42405 h 178472"/>
                      <a:gd name="connsiteX30" fmla="*/ 174037 w 179503"/>
                      <a:gd name="connsiteY30" fmla="*/ 47104 h 178472"/>
                      <a:gd name="connsiteX31" fmla="*/ 162777 w 179503"/>
                      <a:gd name="connsiteY31" fmla="*/ 71531 h 178472"/>
                      <a:gd name="connsiteX32" fmla="*/ 167478 w 179503"/>
                      <a:gd name="connsiteY32" fmla="*/ 88252 h 178472"/>
                      <a:gd name="connsiteX33" fmla="*/ 171687 w 179503"/>
                      <a:gd name="connsiteY33" fmla="*/ 97105 h 178472"/>
                      <a:gd name="connsiteX34" fmla="*/ 176825 w 179503"/>
                      <a:gd name="connsiteY34" fmla="*/ 115138 h 178472"/>
                      <a:gd name="connsiteX35" fmla="*/ 176825 w 179503"/>
                      <a:gd name="connsiteY35" fmla="*/ 115138 h 178472"/>
                      <a:gd name="connsiteX36" fmla="*/ 177153 w 179503"/>
                      <a:gd name="connsiteY36" fmla="*/ 120220 h 178472"/>
                      <a:gd name="connsiteX37" fmla="*/ 175294 w 179503"/>
                      <a:gd name="connsiteY37" fmla="*/ 133007 h 178472"/>
                      <a:gd name="connsiteX38" fmla="*/ 163652 w 179503"/>
                      <a:gd name="connsiteY38" fmla="*/ 152024 h 178472"/>
                      <a:gd name="connsiteX39" fmla="*/ 154360 w 179503"/>
                      <a:gd name="connsiteY39" fmla="*/ 158745 h 178472"/>
                      <a:gd name="connsiteX40" fmla="*/ 149058 w 179503"/>
                      <a:gd name="connsiteY40" fmla="*/ 160876 h 178472"/>
                      <a:gd name="connsiteX41" fmla="*/ 141187 w 179503"/>
                      <a:gd name="connsiteY41" fmla="*/ 162898 h 178472"/>
                      <a:gd name="connsiteX42" fmla="*/ 137087 w 179503"/>
                      <a:gd name="connsiteY42" fmla="*/ 163335 h 178472"/>
                      <a:gd name="connsiteX43" fmla="*/ 133644 w 179503"/>
                      <a:gd name="connsiteY43" fmla="*/ 163663 h 178472"/>
                      <a:gd name="connsiteX44" fmla="*/ 122602 w 179503"/>
                      <a:gd name="connsiteY44" fmla="*/ 165412 h 178472"/>
                      <a:gd name="connsiteX45" fmla="*/ 107680 w 179503"/>
                      <a:gd name="connsiteY45" fmla="*/ 169620 h 178472"/>
                      <a:gd name="connsiteX46" fmla="*/ 99208 w 179503"/>
                      <a:gd name="connsiteY46" fmla="*/ 174101 h 178472"/>
                      <a:gd name="connsiteX47" fmla="*/ 95382 w 179503"/>
                      <a:gd name="connsiteY47" fmla="*/ 177270 h 178472"/>
                      <a:gd name="connsiteX48" fmla="*/ 94616 w 179503"/>
                      <a:gd name="connsiteY48" fmla="*/ 177926 h 178472"/>
                      <a:gd name="connsiteX49" fmla="*/ 94070 w 179503"/>
                      <a:gd name="connsiteY49" fmla="*/ 178417 h 178472"/>
                      <a:gd name="connsiteX50" fmla="*/ 15687 w 179503"/>
                      <a:gd name="connsiteY50" fmla="*/ 42842 h 178472"/>
                      <a:gd name="connsiteX51" fmla="*/ 26674 w 179503"/>
                      <a:gd name="connsiteY51" fmla="*/ 71531 h 178472"/>
                      <a:gd name="connsiteX52" fmla="*/ 20661 w 179503"/>
                      <a:gd name="connsiteY52" fmla="*/ 95083 h 178472"/>
                      <a:gd name="connsiteX53" fmla="*/ 14266 w 179503"/>
                      <a:gd name="connsiteY53" fmla="*/ 112023 h 178472"/>
                      <a:gd name="connsiteX54" fmla="*/ 13774 w 179503"/>
                      <a:gd name="connsiteY54" fmla="*/ 114154 h 178472"/>
                      <a:gd name="connsiteX55" fmla="*/ 13228 w 179503"/>
                      <a:gd name="connsiteY55" fmla="*/ 120220 h 178472"/>
                      <a:gd name="connsiteX56" fmla="*/ 18858 w 179503"/>
                      <a:gd name="connsiteY56" fmla="*/ 138472 h 178472"/>
                      <a:gd name="connsiteX57" fmla="*/ 33015 w 179503"/>
                      <a:gd name="connsiteY57" fmla="*/ 150603 h 178472"/>
                      <a:gd name="connsiteX58" fmla="*/ 47390 w 179503"/>
                      <a:gd name="connsiteY58" fmla="*/ 153171 h 178472"/>
                      <a:gd name="connsiteX59" fmla="*/ 57776 w 179503"/>
                      <a:gd name="connsiteY59" fmla="*/ 154647 h 178472"/>
                      <a:gd name="connsiteX60" fmla="*/ 58322 w 179503"/>
                      <a:gd name="connsiteY60" fmla="*/ 154756 h 178472"/>
                      <a:gd name="connsiteX61" fmla="*/ 71003 w 179503"/>
                      <a:gd name="connsiteY61" fmla="*/ 157761 h 178472"/>
                      <a:gd name="connsiteX62" fmla="*/ 83356 w 179503"/>
                      <a:gd name="connsiteY62" fmla="*/ 162789 h 178472"/>
                      <a:gd name="connsiteX63" fmla="*/ 90080 w 179503"/>
                      <a:gd name="connsiteY63" fmla="*/ 167434 h 178472"/>
                      <a:gd name="connsiteX64" fmla="*/ 92977 w 179503"/>
                      <a:gd name="connsiteY64" fmla="*/ 165194 h 178472"/>
                      <a:gd name="connsiteX65" fmla="*/ 103635 w 179503"/>
                      <a:gd name="connsiteY65" fmla="*/ 159510 h 178472"/>
                      <a:gd name="connsiteX66" fmla="*/ 120580 w 179503"/>
                      <a:gd name="connsiteY66" fmla="*/ 154756 h 178472"/>
                      <a:gd name="connsiteX67" fmla="*/ 132277 w 179503"/>
                      <a:gd name="connsiteY67" fmla="*/ 152898 h 178472"/>
                      <a:gd name="connsiteX68" fmla="*/ 136213 w 179503"/>
                      <a:gd name="connsiteY68" fmla="*/ 152516 h 178472"/>
                      <a:gd name="connsiteX69" fmla="*/ 139820 w 179503"/>
                      <a:gd name="connsiteY69" fmla="*/ 152133 h 178472"/>
                      <a:gd name="connsiteX70" fmla="*/ 145559 w 179503"/>
                      <a:gd name="connsiteY70" fmla="*/ 150603 h 178472"/>
                      <a:gd name="connsiteX71" fmla="*/ 149659 w 179503"/>
                      <a:gd name="connsiteY71" fmla="*/ 148963 h 178472"/>
                      <a:gd name="connsiteX72" fmla="*/ 156054 w 179503"/>
                      <a:gd name="connsiteY72" fmla="*/ 144264 h 178472"/>
                      <a:gd name="connsiteX73" fmla="*/ 164909 w 179503"/>
                      <a:gd name="connsiteY73" fmla="*/ 129947 h 178472"/>
                      <a:gd name="connsiteX74" fmla="*/ 166330 w 179503"/>
                      <a:gd name="connsiteY74" fmla="*/ 120165 h 178472"/>
                      <a:gd name="connsiteX75" fmla="*/ 166112 w 179503"/>
                      <a:gd name="connsiteY75" fmla="*/ 116395 h 178472"/>
                      <a:gd name="connsiteX76" fmla="*/ 166112 w 179503"/>
                      <a:gd name="connsiteY76" fmla="*/ 116395 h 178472"/>
                      <a:gd name="connsiteX77" fmla="*/ 161848 w 179503"/>
                      <a:gd name="connsiteY77" fmla="*/ 101477 h 178472"/>
                      <a:gd name="connsiteX78" fmla="*/ 158295 w 179503"/>
                      <a:gd name="connsiteY78" fmla="*/ 93936 h 178472"/>
                      <a:gd name="connsiteX79" fmla="*/ 152009 w 179503"/>
                      <a:gd name="connsiteY79" fmla="*/ 71531 h 178472"/>
                      <a:gd name="connsiteX80" fmla="*/ 163761 w 179503"/>
                      <a:gd name="connsiteY80" fmla="*/ 41968 h 178472"/>
                      <a:gd name="connsiteX81" fmla="*/ 141187 w 179503"/>
                      <a:gd name="connsiteY81" fmla="*/ 19345 h 178472"/>
                      <a:gd name="connsiteX82" fmla="*/ 117027 w 179503"/>
                      <a:gd name="connsiteY82" fmla="*/ 27432 h 178472"/>
                      <a:gd name="connsiteX83" fmla="*/ 90736 w 179503"/>
                      <a:gd name="connsiteY83" fmla="*/ 17651 h 178472"/>
                      <a:gd name="connsiteX84" fmla="*/ 90025 w 179503"/>
                      <a:gd name="connsiteY84" fmla="*/ 16941 h 178472"/>
                      <a:gd name="connsiteX85" fmla="*/ 89314 w 179503"/>
                      <a:gd name="connsiteY85" fmla="*/ 17596 h 178472"/>
                      <a:gd name="connsiteX86" fmla="*/ 62968 w 179503"/>
                      <a:gd name="connsiteY86" fmla="*/ 27432 h 178472"/>
                      <a:gd name="connsiteX87" fmla="*/ 39027 w 179503"/>
                      <a:gd name="connsiteY87" fmla="*/ 19563 h 178472"/>
                      <a:gd name="connsiteX88" fmla="*/ 15797 w 179503"/>
                      <a:gd name="connsiteY88" fmla="*/ 42842 h 178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79503" h="178472">
                        <a:moveTo>
                          <a:pt x="94070" y="178472"/>
                        </a:moveTo>
                        <a:lnTo>
                          <a:pt x="89588" y="175303"/>
                        </a:lnTo>
                        <a:lnTo>
                          <a:pt x="85215" y="178308"/>
                        </a:lnTo>
                        <a:lnTo>
                          <a:pt x="84668" y="177652"/>
                        </a:lnTo>
                        <a:cubicBezTo>
                          <a:pt x="83138" y="175740"/>
                          <a:pt x="81061" y="174101"/>
                          <a:pt x="78000" y="172352"/>
                        </a:cubicBezTo>
                        <a:cubicBezTo>
                          <a:pt x="75212" y="170822"/>
                          <a:pt x="72096" y="169565"/>
                          <a:pt x="67778" y="168199"/>
                        </a:cubicBezTo>
                        <a:cubicBezTo>
                          <a:pt x="64061" y="167051"/>
                          <a:pt x="60345" y="166177"/>
                          <a:pt x="56464" y="165521"/>
                        </a:cubicBezTo>
                        <a:lnTo>
                          <a:pt x="55917" y="165412"/>
                        </a:lnTo>
                        <a:cubicBezTo>
                          <a:pt x="52638" y="164865"/>
                          <a:pt x="49522" y="164319"/>
                          <a:pt x="46406" y="164046"/>
                        </a:cubicBezTo>
                        <a:cubicBezTo>
                          <a:pt x="40831" y="163554"/>
                          <a:pt x="34873" y="162898"/>
                          <a:pt x="29243" y="160876"/>
                        </a:cubicBezTo>
                        <a:cubicBezTo>
                          <a:pt x="22083" y="158254"/>
                          <a:pt x="15742" y="153007"/>
                          <a:pt x="9893" y="144810"/>
                        </a:cubicBezTo>
                        <a:cubicBezTo>
                          <a:pt x="4865" y="137762"/>
                          <a:pt x="2241" y="129237"/>
                          <a:pt x="2241" y="120220"/>
                        </a:cubicBezTo>
                        <a:cubicBezTo>
                          <a:pt x="2241" y="117542"/>
                          <a:pt x="2514" y="114810"/>
                          <a:pt x="3006" y="112078"/>
                        </a:cubicBezTo>
                        <a:cubicBezTo>
                          <a:pt x="3170" y="111259"/>
                          <a:pt x="3334" y="110384"/>
                          <a:pt x="3608" y="109346"/>
                        </a:cubicBezTo>
                        <a:cubicBezTo>
                          <a:pt x="5357" y="102460"/>
                          <a:pt x="7926" y="95684"/>
                          <a:pt x="11041" y="89673"/>
                        </a:cubicBezTo>
                        <a:cubicBezTo>
                          <a:pt x="14157" y="84537"/>
                          <a:pt x="15687" y="78525"/>
                          <a:pt x="15687" y="71477"/>
                        </a:cubicBezTo>
                        <a:cubicBezTo>
                          <a:pt x="15687" y="62679"/>
                          <a:pt x="12189" y="54482"/>
                          <a:pt x="5849" y="48362"/>
                        </a:cubicBezTo>
                        <a:lnTo>
                          <a:pt x="0" y="42952"/>
                        </a:lnTo>
                        <a:lnTo>
                          <a:pt x="38317" y="4536"/>
                        </a:lnTo>
                        <a:lnTo>
                          <a:pt x="42197" y="7979"/>
                        </a:lnTo>
                        <a:cubicBezTo>
                          <a:pt x="48046" y="13553"/>
                          <a:pt x="55261" y="16448"/>
                          <a:pt x="62804" y="16448"/>
                        </a:cubicBezTo>
                        <a:cubicBezTo>
                          <a:pt x="69855" y="16448"/>
                          <a:pt x="76633" y="13935"/>
                          <a:pt x="81990" y="9290"/>
                        </a:cubicBezTo>
                        <a:cubicBezTo>
                          <a:pt x="82427" y="8853"/>
                          <a:pt x="84176" y="6831"/>
                          <a:pt x="85488" y="5246"/>
                        </a:cubicBezTo>
                        <a:lnTo>
                          <a:pt x="89752" y="0"/>
                        </a:lnTo>
                        <a:lnTo>
                          <a:pt x="93960" y="5301"/>
                        </a:lnTo>
                        <a:cubicBezTo>
                          <a:pt x="95054" y="6667"/>
                          <a:pt x="96967" y="8525"/>
                          <a:pt x="97896" y="9454"/>
                        </a:cubicBezTo>
                        <a:cubicBezTo>
                          <a:pt x="103034" y="13880"/>
                          <a:pt x="109867" y="16448"/>
                          <a:pt x="116863" y="16448"/>
                        </a:cubicBezTo>
                        <a:cubicBezTo>
                          <a:pt x="124406" y="16448"/>
                          <a:pt x="131621" y="13553"/>
                          <a:pt x="137087" y="8361"/>
                        </a:cubicBezTo>
                        <a:lnTo>
                          <a:pt x="141296" y="4153"/>
                        </a:lnTo>
                        <a:lnTo>
                          <a:pt x="179503" y="42405"/>
                        </a:lnTo>
                        <a:lnTo>
                          <a:pt x="174037" y="47104"/>
                        </a:lnTo>
                        <a:cubicBezTo>
                          <a:pt x="166877" y="53225"/>
                          <a:pt x="162777" y="62132"/>
                          <a:pt x="162777" y="71531"/>
                        </a:cubicBezTo>
                        <a:cubicBezTo>
                          <a:pt x="162777" y="77433"/>
                          <a:pt x="164417" y="83226"/>
                          <a:pt x="167478" y="88252"/>
                        </a:cubicBezTo>
                        <a:cubicBezTo>
                          <a:pt x="169227" y="91149"/>
                          <a:pt x="170484" y="94155"/>
                          <a:pt x="171687" y="97105"/>
                        </a:cubicBezTo>
                        <a:cubicBezTo>
                          <a:pt x="174584" y="104154"/>
                          <a:pt x="176169" y="109783"/>
                          <a:pt x="176825" y="115138"/>
                        </a:cubicBezTo>
                        <a:lnTo>
                          <a:pt x="176825" y="115138"/>
                        </a:lnTo>
                        <a:cubicBezTo>
                          <a:pt x="177044" y="116832"/>
                          <a:pt x="177153" y="118526"/>
                          <a:pt x="177153" y="120220"/>
                        </a:cubicBezTo>
                        <a:cubicBezTo>
                          <a:pt x="177153" y="124264"/>
                          <a:pt x="176497" y="128800"/>
                          <a:pt x="175294" y="133007"/>
                        </a:cubicBezTo>
                        <a:cubicBezTo>
                          <a:pt x="173381" y="139783"/>
                          <a:pt x="169336" y="146341"/>
                          <a:pt x="163652" y="152024"/>
                        </a:cubicBezTo>
                        <a:cubicBezTo>
                          <a:pt x="160810" y="154866"/>
                          <a:pt x="157694" y="157106"/>
                          <a:pt x="154360" y="158745"/>
                        </a:cubicBezTo>
                        <a:cubicBezTo>
                          <a:pt x="152775" y="159510"/>
                          <a:pt x="151025" y="160221"/>
                          <a:pt x="149058" y="160876"/>
                        </a:cubicBezTo>
                        <a:cubicBezTo>
                          <a:pt x="146489" y="161751"/>
                          <a:pt x="144029" y="162515"/>
                          <a:pt x="141187" y="162898"/>
                        </a:cubicBezTo>
                        <a:cubicBezTo>
                          <a:pt x="139820" y="163062"/>
                          <a:pt x="138454" y="163226"/>
                          <a:pt x="137087" y="163335"/>
                        </a:cubicBezTo>
                        <a:cubicBezTo>
                          <a:pt x="135939" y="163445"/>
                          <a:pt x="134791" y="163554"/>
                          <a:pt x="133644" y="163663"/>
                        </a:cubicBezTo>
                        <a:cubicBezTo>
                          <a:pt x="129927" y="164155"/>
                          <a:pt x="126265" y="164701"/>
                          <a:pt x="122602" y="165412"/>
                        </a:cubicBezTo>
                        <a:cubicBezTo>
                          <a:pt x="116644" y="166560"/>
                          <a:pt x="111889" y="167926"/>
                          <a:pt x="107680" y="169620"/>
                        </a:cubicBezTo>
                        <a:cubicBezTo>
                          <a:pt x="104401" y="170931"/>
                          <a:pt x="101668" y="172407"/>
                          <a:pt x="99208" y="174101"/>
                        </a:cubicBezTo>
                        <a:cubicBezTo>
                          <a:pt x="97896" y="175029"/>
                          <a:pt x="96584" y="176123"/>
                          <a:pt x="95382" y="177270"/>
                        </a:cubicBezTo>
                        <a:lnTo>
                          <a:pt x="94616" y="177926"/>
                        </a:lnTo>
                        <a:cubicBezTo>
                          <a:pt x="94616" y="177926"/>
                          <a:pt x="94234" y="178253"/>
                          <a:pt x="94070" y="178417"/>
                        </a:cubicBezTo>
                        <a:close/>
                        <a:moveTo>
                          <a:pt x="15687" y="42842"/>
                        </a:moveTo>
                        <a:cubicBezTo>
                          <a:pt x="22793" y="50766"/>
                          <a:pt x="26674" y="60820"/>
                          <a:pt x="26674" y="71531"/>
                        </a:cubicBezTo>
                        <a:cubicBezTo>
                          <a:pt x="26674" y="80602"/>
                          <a:pt x="24652" y="88526"/>
                          <a:pt x="20661" y="95083"/>
                        </a:cubicBezTo>
                        <a:cubicBezTo>
                          <a:pt x="18092" y="100001"/>
                          <a:pt x="15851" y="106012"/>
                          <a:pt x="14266" y="112023"/>
                        </a:cubicBezTo>
                        <a:cubicBezTo>
                          <a:pt x="14102" y="112788"/>
                          <a:pt x="13938" y="113499"/>
                          <a:pt x="13774" y="114154"/>
                        </a:cubicBezTo>
                        <a:cubicBezTo>
                          <a:pt x="13392" y="116122"/>
                          <a:pt x="13228" y="118198"/>
                          <a:pt x="13228" y="120220"/>
                        </a:cubicBezTo>
                        <a:cubicBezTo>
                          <a:pt x="13228" y="126996"/>
                          <a:pt x="15195" y="133335"/>
                          <a:pt x="18858" y="138472"/>
                        </a:cubicBezTo>
                        <a:cubicBezTo>
                          <a:pt x="23285" y="144702"/>
                          <a:pt x="28041" y="148800"/>
                          <a:pt x="33015" y="150603"/>
                        </a:cubicBezTo>
                        <a:cubicBezTo>
                          <a:pt x="37387" y="152188"/>
                          <a:pt x="42525" y="152734"/>
                          <a:pt x="47390" y="153171"/>
                        </a:cubicBezTo>
                        <a:cubicBezTo>
                          <a:pt x="50943" y="153499"/>
                          <a:pt x="54441" y="154100"/>
                          <a:pt x="57776" y="154647"/>
                        </a:cubicBezTo>
                        <a:lnTo>
                          <a:pt x="58322" y="154756"/>
                        </a:lnTo>
                        <a:cubicBezTo>
                          <a:pt x="62586" y="155521"/>
                          <a:pt x="66849" y="156505"/>
                          <a:pt x="71003" y="157761"/>
                        </a:cubicBezTo>
                        <a:cubicBezTo>
                          <a:pt x="76087" y="159292"/>
                          <a:pt x="79913" y="160876"/>
                          <a:pt x="83356" y="162789"/>
                        </a:cubicBezTo>
                        <a:cubicBezTo>
                          <a:pt x="85980" y="164264"/>
                          <a:pt x="88167" y="165795"/>
                          <a:pt x="90080" y="167434"/>
                        </a:cubicBezTo>
                        <a:cubicBezTo>
                          <a:pt x="91063" y="166614"/>
                          <a:pt x="91993" y="165904"/>
                          <a:pt x="92977" y="165194"/>
                        </a:cubicBezTo>
                        <a:cubicBezTo>
                          <a:pt x="96092" y="163008"/>
                          <a:pt x="99645" y="161095"/>
                          <a:pt x="103635" y="159510"/>
                        </a:cubicBezTo>
                        <a:cubicBezTo>
                          <a:pt x="108500" y="157543"/>
                          <a:pt x="113911" y="156013"/>
                          <a:pt x="120580" y="154756"/>
                        </a:cubicBezTo>
                        <a:cubicBezTo>
                          <a:pt x="124461" y="153991"/>
                          <a:pt x="128342" y="153390"/>
                          <a:pt x="132277" y="152898"/>
                        </a:cubicBezTo>
                        <a:cubicBezTo>
                          <a:pt x="133589" y="152734"/>
                          <a:pt x="134901" y="152625"/>
                          <a:pt x="136213" y="152516"/>
                        </a:cubicBezTo>
                        <a:cubicBezTo>
                          <a:pt x="137415" y="152406"/>
                          <a:pt x="138618" y="152297"/>
                          <a:pt x="139820" y="152133"/>
                        </a:cubicBezTo>
                        <a:cubicBezTo>
                          <a:pt x="141679" y="151915"/>
                          <a:pt x="143482" y="151314"/>
                          <a:pt x="145559" y="150603"/>
                        </a:cubicBezTo>
                        <a:cubicBezTo>
                          <a:pt x="147035" y="150111"/>
                          <a:pt x="148402" y="149619"/>
                          <a:pt x="149659" y="148963"/>
                        </a:cubicBezTo>
                        <a:cubicBezTo>
                          <a:pt x="151955" y="147816"/>
                          <a:pt x="154086" y="146286"/>
                          <a:pt x="156054" y="144264"/>
                        </a:cubicBezTo>
                        <a:cubicBezTo>
                          <a:pt x="160372" y="139948"/>
                          <a:pt x="163488" y="134865"/>
                          <a:pt x="164909" y="129947"/>
                        </a:cubicBezTo>
                        <a:cubicBezTo>
                          <a:pt x="165838" y="126723"/>
                          <a:pt x="166330" y="123226"/>
                          <a:pt x="166330" y="120165"/>
                        </a:cubicBezTo>
                        <a:cubicBezTo>
                          <a:pt x="166330" y="118908"/>
                          <a:pt x="166221" y="117652"/>
                          <a:pt x="166112" y="116395"/>
                        </a:cubicBezTo>
                        <a:lnTo>
                          <a:pt x="166112" y="116395"/>
                        </a:lnTo>
                        <a:cubicBezTo>
                          <a:pt x="165565" y="112023"/>
                          <a:pt x="164253" y="107269"/>
                          <a:pt x="161848" y="101477"/>
                        </a:cubicBezTo>
                        <a:cubicBezTo>
                          <a:pt x="160700" y="98690"/>
                          <a:pt x="159607" y="96067"/>
                          <a:pt x="158295" y="93936"/>
                        </a:cubicBezTo>
                        <a:cubicBezTo>
                          <a:pt x="154196" y="87215"/>
                          <a:pt x="152009" y="79455"/>
                          <a:pt x="152009" y="71531"/>
                        </a:cubicBezTo>
                        <a:cubicBezTo>
                          <a:pt x="152009" y="60493"/>
                          <a:pt x="156218" y="49946"/>
                          <a:pt x="163761" y="41968"/>
                        </a:cubicBezTo>
                        <a:lnTo>
                          <a:pt x="141187" y="19345"/>
                        </a:lnTo>
                        <a:cubicBezTo>
                          <a:pt x="134190" y="24590"/>
                          <a:pt x="125827" y="27432"/>
                          <a:pt x="117027" y="27432"/>
                        </a:cubicBezTo>
                        <a:cubicBezTo>
                          <a:pt x="107352" y="27432"/>
                          <a:pt x="98005" y="23935"/>
                          <a:pt x="90736" y="17651"/>
                        </a:cubicBezTo>
                        <a:cubicBezTo>
                          <a:pt x="90572" y="17487"/>
                          <a:pt x="90298" y="17213"/>
                          <a:pt x="90025" y="16941"/>
                        </a:cubicBezTo>
                        <a:cubicBezTo>
                          <a:pt x="89752" y="17213"/>
                          <a:pt x="89533" y="17432"/>
                          <a:pt x="89314" y="17596"/>
                        </a:cubicBezTo>
                        <a:cubicBezTo>
                          <a:pt x="81990" y="23935"/>
                          <a:pt x="72643" y="27432"/>
                          <a:pt x="62968" y="27432"/>
                        </a:cubicBezTo>
                        <a:cubicBezTo>
                          <a:pt x="54277" y="27432"/>
                          <a:pt x="45914" y="24645"/>
                          <a:pt x="39027" y="19563"/>
                        </a:cubicBezTo>
                        <a:lnTo>
                          <a:pt x="15797" y="42842"/>
                        </a:lnTo>
                        <a:close/>
                      </a:path>
                    </a:pathLst>
                  </a:custGeom>
                  <a:solidFill>
                    <a:srgbClr val="6D6E71"/>
                  </a:solidFill>
                  <a:ln w="0" cap="flat">
                    <a:noFill/>
                    <a:prstDash val="solid"/>
                    <a:miter/>
                  </a:ln>
                </p:spPr>
                <p:txBody>
                  <a:bodyPr rtlCol="0" anchor="ctr"/>
                  <a:lstStyle/>
                  <a:p>
                    <a:endParaRPr lang="en-US" sz="3600"/>
                  </a:p>
                </p:txBody>
              </p:sp>
            </p:grpSp>
            <p:grpSp>
              <p:nvGrpSpPr>
                <p:cNvPr id="221" name="Graphic 4">
                  <a:extLst>
                    <a:ext uri="{FF2B5EF4-FFF2-40B4-BE49-F238E27FC236}">
                      <a16:creationId xmlns:a16="http://schemas.microsoft.com/office/drawing/2014/main" id="{FD50F812-F507-F2E6-BC25-3AA55838DD56}"/>
                    </a:ext>
                  </a:extLst>
                </p:cNvPr>
                <p:cNvGrpSpPr/>
                <p:nvPr/>
              </p:nvGrpSpPr>
              <p:grpSpPr>
                <a:xfrm>
                  <a:off x="1318452" y="5707879"/>
                  <a:ext cx="73572" cy="49126"/>
                  <a:chOff x="1318452" y="5707879"/>
                  <a:chExt cx="73572" cy="49126"/>
                </a:xfrm>
                <a:solidFill>
                  <a:srgbClr val="6D6E71"/>
                </a:solidFill>
              </p:grpSpPr>
              <p:sp>
                <p:nvSpPr>
                  <p:cNvPr id="222" name="Freeform 59">
                    <a:extLst>
                      <a:ext uri="{FF2B5EF4-FFF2-40B4-BE49-F238E27FC236}">
                        <a16:creationId xmlns:a16="http://schemas.microsoft.com/office/drawing/2014/main" id="{50174638-0EBC-7CA6-ACBC-97E9A1F91A3E}"/>
                      </a:ext>
                    </a:extLst>
                  </p:cNvPr>
                  <p:cNvSpPr/>
                  <p:nvPr/>
                </p:nvSpPr>
                <p:spPr>
                  <a:xfrm>
                    <a:off x="1318452" y="5707879"/>
                    <a:ext cx="32030" cy="49126"/>
                  </a:xfrm>
                  <a:custGeom>
                    <a:avLst/>
                    <a:gdLst>
                      <a:gd name="connsiteX0" fmla="*/ 32031 w 32030"/>
                      <a:gd name="connsiteY0" fmla="*/ 41585 h 49126"/>
                      <a:gd name="connsiteX1" fmla="*/ 32031 w 32030"/>
                      <a:gd name="connsiteY1" fmla="*/ 49126 h 49126"/>
                      <a:gd name="connsiteX2" fmla="*/ 4045 w 32030"/>
                      <a:gd name="connsiteY2" fmla="*/ 49126 h 49126"/>
                      <a:gd name="connsiteX3" fmla="*/ 4045 w 32030"/>
                      <a:gd name="connsiteY3" fmla="*/ 41585 h 49126"/>
                      <a:gd name="connsiteX4" fmla="*/ 13501 w 32030"/>
                      <a:gd name="connsiteY4" fmla="*/ 41585 h 49126"/>
                      <a:gd name="connsiteX5" fmla="*/ 13501 w 32030"/>
                      <a:gd name="connsiteY5" fmla="*/ 16776 h 49126"/>
                      <a:gd name="connsiteX6" fmla="*/ 13501 w 32030"/>
                      <a:gd name="connsiteY6" fmla="*/ 14863 h 49126"/>
                      <a:gd name="connsiteX7" fmla="*/ 13610 w 32030"/>
                      <a:gd name="connsiteY7" fmla="*/ 12951 h 49126"/>
                      <a:gd name="connsiteX8" fmla="*/ 8035 w 32030"/>
                      <a:gd name="connsiteY8" fmla="*/ 17596 h 49126"/>
                      <a:gd name="connsiteX9" fmla="*/ 6559 w 32030"/>
                      <a:gd name="connsiteY9" fmla="*/ 18306 h 49126"/>
                      <a:gd name="connsiteX10" fmla="*/ 5193 w 32030"/>
                      <a:gd name="connsiteY10" fmla="*/ 18306 h 49126"/>
                      <a:gd name="connsiteX11" fmla="*/ 4045 w 32030"/>
                      <a:gd name="connsiteY11" fmla="*/ 17869 h 49126"/>
                      <a:gd name="connsiteX12" fmla="*/ 3280 w 32030"/>
                      <a:gd name="connsiteY12" fmla="*/ 17213 h 49126"/>
                      <a:gd name="connsiteX13" fmla="*/ 0 w 32030"/>
                      <a:gd name="connsiteY13" fmla="*/ 12842 h 49126"/>
                      <a:gd name="connsiteX14" fmla="*/ 15305 w 32030"/>
                      <a:gd name="connsiteY14" fmla="*/ 0 h 49126"/>
                      <a:gd name="connsiteX15" fmla="*/ 23941 w 32030"/>
                      <a:gd name="connsiteY15" fmla="*/ 0 h 49126"/>
                      <a:gd name="connsiteX16" fmla="*/ 23941 w 32030"/>
                      <a:gd name="connsiteY16" fmla="*/ 41585 h 49126"/>
                      <a:gd name="connsiteX17" fmla="*/ 32031 w 32030"/>
                      <a:gd name="connsiteY17" fmla="*/ 41585 h 49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030" h="49126">
                        <a:moveTo>
                          <a:pt x="32031" y="41585"/>
                        </a:moveTo>
                        <a:lnTo>
                          <a:pt x="32031" y="49126"/>
                        </a:lnTo>
                        <a:lnTo>
                          <a:pt x="4045" y="49126"/>
                        </a:lnTo>
                        <a:lnTo>
                          <a:pt x="4045" y="41585"/>
                        </a:lnTo>
                        <a:lnTo>
                          <a:pt x="13501" y="41585"/>
                        </a:lnTo>
                        <a:lnTo>
                          <a:pt x="13501" y="16776"/>
                        </a:lnTo>
                        <a:cubicBezTo>
                          <a:pt x="13501" y="16175"/>
                          <a:pt x="13501" y="15519"/>
                          <a:pt x="13501" y="14863"/>
                        </a:cubicBezTo>
                        <a:cubicBezTo>
                          <a:pt x="13501" y="14208"/>
                          <a:pt x="13556" y="13552"/>
                          <a:pt x="13610" y="12951"/>
                        </a:cubicBezTo>
                        <a:lnTo>
                          <a:pt x="8035" y="17596"/>
                        </a:lnTo>
                        <a:cubicBezTo>
                          <a:pt x="7543" y="17978"/>
                          <a:pt x="7051" y="18197"/>
                          <a:pt x="6559" y="18306"/>
                        </a:cubicBezTo>
                        <a:cubicBezTo>
                          <a:pt x="6067" y="18361"/>
                          <a:pt x="5630" y="18361"/>
                          <a:pt x="5193" y="18306"/>
                        </a:cubicBezTo>
                        <a:cubicBezTo>
                          <a:pt x="4755" y="18251"/>
                          <a:pt x="4373" y="18087"/>
                          <a:pt x="4045" y="17869"/>
                        </a:cubicBezTo>
                        <a:cubicBezTo>
                          <a:pt x="3717" y="17650"/>
                          <a:pt x="3444" y="17432"/>
                          <a:pt x="3280" y="17213"/>
                        </a:cubicBezTo>
                        <a:lnTo>
                          <a:pt x="0" y="12842"/>
                        </a:lnTo>
                        <a:lnTo>
                          <a:pt x="15305" y="0"/>
                        </a:lnTo>
                        <a:lnTo>
                          <a:pt x="23941" y="0"/>
                        </a:lnTo>
                        <a:lnTo>
                          <a:pt x="23941" y="41585"/>
                        </a:lnTo>
                        <a:lnTo>
                          <a:pt x="32031" y="41585"/>
                        </a:lnTo>
                        <a:close/>
                      </a:path>
                    </a:pathLst>
                  </a:custGeom>
                  <a:solidFill>
                    <a:srgbClr val="6D6E71"/>
                  </a:solidFill>
                  <a:ln w="0" cap="flat">
                    <a:noFill/>
                    <a:prstDash val="solid"/>
                    <a:miter/>
                  </a:ln>
                </p:spPr>
                <p:txBody>
                  <a:bodyPr rtlCol="0" anchor="ctr"/>
                  <a:lstStyle/>
                  <a:p>
                    <a:endParaRPr lang="en-US" sz="3600"/>
                  </a:p>
                </p:txBody>
              </p:sp>
              <p:sp>
                <p:nvSpPr>
                  <p:cNvPr id="223" name="Freeform 60">
                    <a:extLst>
                      <a:ext uri="{FF2B5EF4-FFF2-40B4-BE49-F238E27FC236}">
                        <a16:creationId xmlns:a16="http://schemas.microsoft.com/office/drawing/2014/main" id="{A7147C89-EC2C-1BD4-21C3-0D417B48BD47}"/>
                      </a:ext>
                    </a:extLst>
                  </p:cNvPr>
                  <p:cNvSpPr/>
                  <p:nvPr/>
                </p:nvSpPr>
                <p:spPr>
                  <a:xfrm>
                    <a:off x="1357479" y="5707879"/>
                    <a:ext cx="34545" cy="49126"/>
                  </a:xfrm>
                  <a:custGeom>
                    <a:avLst/>
                    <a:gdLst>
                      <a:gd name="connsiteX0" fmla="*/ 34490 w 34545"/>
                      <a:gd name="connsiteY0" fmla="*/ 0 h 49126"/>
                      <a:gd name="connsiteX1" fmla="*/ 34490 w 34545"/>
                      <a:gd name="connsiteY1" fmla="*/ 4371 h 49126"/>
                      <a:gd name="connsiteX2" fmla="*/ 34053 w 34545"/>
                      <a:gd name="connsiteY2" fmla="*/ 7541 h 49126"/>
                      <a:gd name="connsiteX3" fmla="*/ 33233 w 34545"/>
                      <a:gd name="connsiteY3" fmla="*/ 9563 h 49126"/>
                      <a:gd name="connsiteX4" fmla="*/ 16179 w 34545"/>
                      <a:gd name="connsiteY4" fmla="*/ 45683 h 49126"/>
                      <a:gd name="connsiteX5" fmla="*/ 14157 w 34545"/>
                      <a:gd name="connsiteY5" fmla="*/ 48088 h 49126"/>
                      <a:gd name="connsiteX6" fmla="*/ 10713 w 34545"/>
                      <a:gd name="connsiteY6" fmla="*/ 49126 h 49126"/>
                      <a:gd name="connsiteX7" fmla="*/ 3116 w 34545"/>
                      <a:gd name="connsiteY7" fmla="*/ 49126 h 49126"/>
                      <a:gd name="connsiteX8" fmla="*/ 20661 w 34545"/>
                      <a:gd name="connsiteY8" fmla="*/ 13989 h 49126"/>
                      <a:gd name="connsiteX9" fmla="*/ 22247 w 34545"/>
                      <a:gd name="connsiteY9" fmla="*/ 11421 h 49126"/>
                      <a:gd name="connsiteX10" fmla="*/ 23996 w 34545"/>
                      <a:gd name="connsiteY10" fmla="*/ 9235 h 49126"/>
                      <a:gd name="connsiteX11" fmla="*/ 2405 w 34545"/>
                      <a:gd name="connsiteY11" fmla="*/ 9235 h 49126"/>
                      <a:gd name="connsiteX12" fmla="*/ 1530 w 34545"/>
                      <a:gd name="connsiteY12" fmla="*/ 9071 h 49126"/>
                      <a:gd name="connsiteX13" fmla="*/ 765 w 34545"/>
                      <a:gd name="connsiteY13" fmla="*/ 8579 h 49126"/>
                      <a:gd name="connsiteX14" fmla="*/ 219 w 34545"/>
                      <a:gd name="connsiteY14" fmla="*/ 7814 h 49126"/>
                      <a:gd name="connsiteX15" fmla="*/ 0 w 34545"/>
                      <a:gd name="connsiteY15" fmla="*/ 6940 h 49126"/>
                      <a:gd name="connsiteX16" fmla="*/ 0 w 34545"/>
                      <a:gd name="connsiteY16" fmla="*/ 55 h 49126"/>
                      <a:gd name="connsiteX17" fmla="*/ 34545 w 34545"/>
                      <a:gd name="connsiteY17" fmla="*/ 55 h 49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4545" h="49126">
                        <a:moveTo>
                          <a:pt x="34490" y="0"/>
                        </a:moveTo>
                        <a:lnTo>
                          <a:pt x="34490" y="4371"/>
                        </a:lnTo>
                        <a:cubicBezTo>
                          <a:pt x="34490" y="5683"/>
                          <a:pt x="34326" y="6721"/>
                          <a:pt x="34053" y="7541"/>
                        </a:cubicBezTo>
                        <a:cubicBezTo>
                          <a:pt x="33780" y="8361"/>
                          <a:pt x="33506" y="9017"/>
                          <a:pt x="33233" y="9563"/>
                        </a:cubicBezTo>
                        <a:lnTo>
                          <a:pt x="16179" y="45683"/>
                        </a:lnTo>
                        <a:cubicBezTo>
                          <a:pt x="15687" y="46613"/>
                          <a:pt x="15031" y="47432"/>
                          <a:pt x="14157" y="48088"/>
                        </a:cubicBezTo>
                        <a:cubicBezTo>
                          <a:pt x="13282" y="48743"/>
                          <a:pt x="12135" y="49126"/>
                          <a:pt x="10713" y="49126"/>
                        </a:cubicBezTo>
                        <a:lnTo>
                          <a:pt x="3116" y="49126"/>
                        </a:lnTo>
                        <a:lnTo>
                          <a:pt x="20661" y="13989"/>
                        </a:lnTo>
                        <a:cubicBezTo>
                          <a:pt x="21153" y="13060"/>
                          <a:pt x="21700" y="12186"/>
                          <a:pt x="22247" y="11421"/>
                        </a:cubicBezTo>
                        <a:cubicBezTo>
                          <a:pt x="22793" y="10656"/>
                          <a:pt x="23340" y="9890"/>
                          <a:pt x="23996" y="9235"/>
                        </a:cubicBezTo>
                        <a:lnTo>
                          <a:pt x="2405" y="9235"/>
                        </a:lnTo>
                        <a:cubicBezTo>
                          <a:pt x="2077" y="9235"/>
                          <a:pt x="1804" y="9180"/>
                          <a:pt x="1530" y="9071"/>
                        </a:cubicBezTo>
                        <a:cubicBezTo>
                          <a:pt x="1257" y="8962"/>
                          <a:pt x="984" y="8798"/>
                          <a:pt x="765" y="8579"/>
                        </a:cubicBezTo>
                        <a:cubicBezTo>
                          <a:pt x="547" y="8361"/>
                          <a:pt x="383" y="8142"/>
                          <a:pt x="219" y="7814"/>
                        </a:cubicBezTo>
                        <a:cubicBezTo>
                          <a:pt x="109" y="7541"/>
                          <a:pt x="0" y="7268"/>
                          <a:pt x="0" y="6940"/>
                        </a:cubicBezTo>
                        <a:lnTo>
                          <a:pt x="0" y="55"/>
                        </a:lnTo>
                        <a:lnTo>
                          <a:pt x="34545" y="55"/>
                        </a:lnTo>
                        <a:close/>
                      </a:path>
                    </a:pathLst>
                  </a:custGeom>
                  <a:solidFill>
                    <a:srgbClr val="6D6E71"/>
                  </a:solidFill>
                  <a:ln w="0" cap="flat">
                    <a:noFill/>
                    <a:prstDash val="solid"/>
                    <a:miter/>
                  </a:ln>
                </p:spPr>
                <p:txBody>
                  <a:bodyPr rtlCol="0" anchor="ctr"/>
                  <a:lstStyle/>
                  <a:p>
                    <a:endParaRPr lang="en-US" sz="3600"/>
                  </a:p>
                </p:txBody>
              </p:sp>
            </p:grpSp>
          </p:grpSp>
        </p:grpSp>
      </p:grpSp>
      <p:sp>
        <p:nvSpPr>
          <p:cNvPr id="261" name="Freeform 62">
            <a:extLst>
              <a:ext uri="{FF2B5EF4-FFF2-40B4-BE49-F238E27FC236}">
                <a16:creationId xmlns:a16="http://schemas.microsoft.com/office/drawing/2014/main" id="{E9CA7069-372F-0BB1-7FED-1946C579DEAB}"/>
              </a:ext>
            </a:extLst>
          </p:cNvPr>
          <p:cNvSpPr/>
          <p:nvPr/>
        </p:nvSpPr>
        <p:spPr>
          <a:xfrm>
            <a:off x="10237275" y="10956262"/>
            <a:ext cx="325989" cy="195429"/>
          </a:xfrm>
          <a:custGeom>
            <a:avLst/>
            <a:gdLst>
              <a:gd name="connsiteX0" fmla="*/ 0 w 162995"/>
              <a:gd name="connsiteY0" fmla="*/ 0 h 82569"/>
              <a:gd name="connsiteX1" fmla="*/ 162996 w 162995"/>
              <a:gd name="connsiteY1" fmla="*/ 0 h 82569"/>
              <a:gd name="connsiteX2" fmla="*/ 162996 w 162995"/>
              <a:gd name="connsiteY2" fmla="*/ 82569 h 82569"/>
              <a:gd name="connsiteX3" fmla="*/ 0 w 162995"/>
              <a:gd name="connsiteY3" fmla="*/ 82569 h 82569"/>
            </a:gdLst>
            <a:ahLst/>
            <a:cxnLst>
              <a:cxn ang="0">
                <a:pos x="connsiteX0" y="connsiteY0"/>
              </a:cxn>
              <a:cxn ang="0">
                <a:pos x="connsiteX1" y="connsiteY1"/>
              </a:cxn>
              <a:cxn ang="0">
                <a:pos x="connsiteX2" y="connsiteY2"/>
              </a:cxn>
              <a:cxn ang="0">
                <a:pos x="connsiteX3" y="connsiteY3"/>
              </a:cxn>
            </a:cxnLst>
            <a:rect l="l" t="t" r="r" b="b"/>
            <a:pathLst>
              <a:path w="162995" h="82569">
                <a:moveTo>
                  <a:pt x="0" y="0"/>
                </a:moveTo>
                <a:lnTo>
                  <a:pt x="162996" y="0"/>
                </a:lnTo>
                <a:lnTo>
                  <a:pt x="162996" y="82569"/>
                </a:lnTo>
                <a:lnTo>
                  <a:pt x="0" y="82569"/>
                </a:lnTo>
                <a:close/>
              </a:path>
            </a:pathLst>
          </a:custGeom>
          <a:solidFill>
            <a:schemeClr val="tx2">
              <a:lumMod val="75000"/>
              <a:lumOff val="25000"/>
            </a:schemeClr>
          </a:solidFill>
          <a:ln w="10924" cap="flat">
            <a:solidFill>
              <a:srgbClr val="011E41"/>
            </a:solidFill>
            <a:prstDash val="solid"/>
            <a:miter/>
          </a:ln>
        </p:spPr>
        <p:txBody>
          <a:bodyPr rtlCol="0" anchor="ctr"/>
          <a:lstStyle/>
          <a:p>
            <a:endParaRPr lang="en-US" sz="3600"/>
          </a:p>
        </p:txBody>
      </p:sp>
      <p:grpSp>
        <p:nvGrpSpPr>
          <p:cNvPr id="262" name="Graphic 4">
            <a:extLst>
              <a:ext uri="{FF2B5EF4-FFF2-40B4-BE49-F238E27FC236}">
                <a16:creationId xmlns:a16="http://schemas.microsoft.com/office/drawing/2014/main" id="{69CF945A-EC52-510C-7BCE-07A1E7155056}"/>
              </a:ext>
            </a:extLst>
          </p:cNvPr>
          <p:cNvGrpSpPr/>
          <p:nvPr/>
        </p:nvGrpSpPr>
        <p:grpSpPr>
          <a:xfrm>
            <a:off x="19484894" y="15543096"/>
            <a:ext cx="3496379" cy="677712"/>
            <a:chOff x="8329027" y="6108976"/>
            <a:chExt cx="1748189" cy="338855"/>
          </a:xfrm>
        </p:grpSpPr>
        <p:grpSp>
          <p:nvGrpSpPr>
            <p:cNvPr id="263" name="Graphic 4">
              <a:extLst>
                <a:ext uri="{FF2B5EF4-FFF2-40B4-BE49-F238E27FC236}">
                  <a16:creationId xmlns:a16="http://schemas.microsoft.com/office/drawing/2014/main" id="{4FA55991-B2A9-A16A-BAE5-CCEDAD0C6685}"/>
                </a:ext>
              </a:extLst>
            </p:cNvPr>
            <p:cNvGrpSpPr/>
            <p:nvPr/>
          </p:nvGrpSpPr>
          <p:grpSpPr>
            <a:xfrm>
              <a:off x="8359746" y="6290070"/>
              <a:ext cx="1555621" cy="157761"/>
              <a:chOff x="8359746" y="6290070"/>
              <a:chExt cx="1555621" cy="157761"/>
            </a:xfrm>
          </p:grpSpPr>
          <p:sp>
            <p:nvSpPr>
              <p:cNvPr id="273" name="Freeform 65">
                <a:extLst>
                  <a:ext uri="{FF2B5EF4-FFF2-40B4-BE49-F238E27FC236}">
                    <a16:creationId xmlns:a16="http://schemas.microsoft.com/office/drawing/2014/main" id="{F0CC8B5C-53DD-709C-4DC1-E98AADE4FB12}"/>
                  </a:ext>
                </a:extLst>
              </p:cNvPr>
              <p:cNvSpPr/>
              <p:nvPr/>
            </p:nvSpPr>
            <p:spPr>
              <a:xfrm>
                <a:off x="8749253" y="6380563"/>
                <a:ext cx="384040" cy="58634"/>
              </a:xfrm>
              <a:custGeom>
                <a:avLst/>
                <a:gdLst>
                  <a:gd name="connsiteX0" fmla="*/ 0 w 384040"/>
                  <a:gd name="connsiteY0" fmla="*/ 0 h 58634"/>
                  <a:gd name="connsiteX1" fmla="*/ 384041 w 384040"/>
                  <a:gd name="connsiteY1" fmla="*/ 0 h 58634"/>
                  <a:gd name="connsiteX2" fmla="*/ 384041 w 384040"/>
                  <a:gd name="connsiteY2" fmla="*/ 58634 h 58634"/>
                  <a:gd name="connsiteX3" fmla="*/ 0 w 384040"/>
                  <a:gd name="connsiteY3" fmla="*/ 58634 h 58634"/>
                </a:gdLst>
                <a:ahLst/>
                <a:cxnLst>
                  <a:cxn ang="0">
                    <a:pos x="connsiteX0" y="connsiteY0"/>
                  </a:cxn>
                  <a:cxn ang="0">
                    <a:pos x="connsiteX1" y="connsiteY1"/>
                  </a:cxn>
                  <a:cxn ang="0">
                    <a:pos x="connsiteX2" y="connsiteY2"/>
                  </a:cxn>
                  <a:cxn ang="0">
                    <a:pos x="connsiteX3" y="connsiteY3"/>
                  </a:cxn>
                </a:cxnLst>
                <a:rect l="l" t="t" r="r" b="b"/>
                <a:pathLst>
                  <a:path w="384040" h="58634">
                    <a:moveTo>
                      <a:pt x="0" y="0"/>
                    </a:moveTo>
                    <a:lnTo>
                      <a:pt x="384041" y="0"/>
                    </a:lnTo>
                    <a:lnTo>
                      <a:pt x="384041" y="58634"/>
                    </a:lnTo>
                    <a:lnTo>
                      <a:pt x="0" y="58634"/>
                    </a:lnTo>
                    <a:close/>
                  </a:path>
                </a:pathLst>
              </a:custGeom>
              <a:solidFill>
                <a:srgbClr val="FFFFFF"/>
              </a:solidFill>
              <a:ln w="0" cap="flat">
                <a:noFill/>
                <a:prstDash val="solid"/>
                <a:miter/>
              </a:ln>
            </p:spPr>
            <p:txBody>
              <a:bodyPr rtlCol="0" anchor="ctr"/>
              <a:lstStyle/>
              <a:p>
                <a:endParaRPr lang="en-US" sz="3600"/>
              </a:p>
            </p:txBody>
          </p:sp>
          <p:sp>
            <p:nvSpPr>
              <p:cNvPr id="274" name="Freeform 66">
                <a:extLst>
                  <a:ext uri="{FF2B5EF4-FFF2-40B4-BE49-F238E27FC236}">
                    <a16:creationId xmlns:a16="http://schemas.microsoft.com/office/drawing/2014/main" id="{302DE49E-4444-5352-4A08-41B4968B2952}"/>
                  </a:ext>
                </a:extLst>
              </p:cNvPr>
              <p:cNvSpPr/>
              <p:nvPr/>
            </p:nvSpPr>
            <p:spPr>
              <a:xfrm>
                <a:off x="9528266" y="6379962"/>
                <a:ext cx="376169" cy="58579"/>
              </a:xfrm>
              <a:custGeom>
                <a:avLst/>
                <a:gdLst>
                  <a:gd name="connsiteX0" fmla="*/ 0 w 376169"/>
                  <a:gd name="connsiteY0" fmla="*/ 0 h 58579"/>
                  <a:gd name="connsiteX1" fmla="*/ 376169 w 376169"/>
                  <a:gd name="connsiteY1" fmla="*/ 0 h 58579"/>
                  <a:gd name="connsiteX2" fmla="*/ 376169 w 376169"/>
                  <a:gd name="connsiteY2" fmla="*/ 58580 h 58579"/>
                  <a:gd name="connsiteX3" fmla="*/ 0 w 376169"/>
                  <a:gd name="connsiteY3" fmla="*/ 58580 h 58579"/>
                </a:gdLst>
                <a:ahLst/>
                <a:cxnLst>
                  <a:cxn ang="0">
                    <a:pos x="connsiteX0" y="connsiteY0"/>
                  </a:cxn>
                  <a:cxn ang="0">
                    <a:pos x="connsiteX1" y="connsiteY1"/>
                  </a:cxn>
                  <a:cxn ang="0">
                    <a:pos x="connsiteX2" y="connsiteY2"/>
                  </a:cxn>
                  <a:cxn ang="0">
                    <a:pos x="connsiteX3" y="connsiteY3"/>
                  </a:cxn>
                </a:cxnLst>
                <a:rect l="l" t="t" r="r" b="b"/>
                <a:pathLst>
                  <a:path w="376169" h="58579">
                    <a:moveTo>
                      <a:pt x="0" y="0"/>
                    </a:moveTo>
                    <a:lnTo>
                      <a:pt x="376169" y="0"/>
                    </a:lnTo>
                    <a:lnTo>
                      <a:pt x="376169" y="58580"/>
                    </a:lnTo>
                    <a:lnTo>
                      <a:pt x="0" y="58580"/>
                    </a:lnTo>
                    <a:close/>
                  </a:path>
                </a:pathLst>
              </a:custGeom>
              <a:solidFill>
                <a:srgbClr val="FFFFFF"/>
              </a:solidFill>
              <a:ln w="0" cap="flat">
                <a:noFill/>
                <a:prstDash val="solid"/>
                <a:miter/>
              </a:ln>
            </p:spPr>
            <p:txBody>
              <a:bodyPr rtlCol="0" anchor="ctr"/>
              <a:lstStyle/>
              <a:p>
                <a:endParaRPr lang="en-US" sz="3600"/>
              </a:p>
            </p:txBody>
          </p:sp>
          <p:grpSp>
            <p:nvGrpSpPr>
              <p:cNvPr id="275" name="Graphic 4">
                <a:extLst>
                  <a:ext uri="{FF2B5EF4-FFF2-40B4-BE49-F238E27FC236}">
                    <a16:creationId xmlns:a16="http://schemas.microsoft.com/office/drawing/2014/main" id="{B24FF8F4-65AD-1C9F-310E-5CA0C9BA8DAB}"/>
                  </a:ext>
                </a:extLst>
              </p:cNvPr>
              <p:cNvGrpSpPr/>
              <p:nvPr/>
            </p:nvGrpSpPr>
            <p:grpSpPr>
              <a:xfrm>
                <a:off x="8359746" y="6290070"/>
                <a:ext cx="1555621" cy="157761"/>
                <a:chOff x="8359746" y="6290070"/>
                <a:chExt cx="1555621" cy="157761"/>
              </a:xfrm>
              <a:solidFill>
                <a:srgbClr val="0E1F3E"/>
              </a:solidFill>
            </p:grpSpPr>
            <p:sp>
              <p:nvSpPr>
                <p:cNvPr id="277" name="Freeform 68">
                  <a:extLst>
                    <a:ext uri="{FF2B5EF4-FFF2-40B4-BE49-F238E27FC236}">
                      <a16:creationId xmlns:a16="http://schemas.microsoft.com/office/drawing/2014/main" id="{4FE97F21-05B9-77F2-6BC1-83C16F837733}"/>
                    </a:ext>
                  </a:extLst>
                </p:cNvPr>
                <p:cNvSpPr/>
                <p:nvPr/>
              </p:nvSpPr>
              <p:spPr>
                <a:xfrm>
                  <a:off x="8749253" y="6380564"/>
                  <a:ext cx="384040" cy="58634"/>
                </a:xfrm>
                <a:custGeom>
                  <a:avLst/>
                  <a:gdLst>
                    <a:gd name="connsiteX0" fmla="*/ 373109 w 384040"/>
                    <a:gd name="connsiteY0" fmla="*/ 10929 h 58634"/>
                    <a:gd name="connsiteX1" fmla="*/ 373109 w 384040"/>
                    <a:gd name="connsiteY1" fmla="*/ 47705 h 58634"/>
                    <a:gd name="connsiteX2" fmla="*/ 10932 w 384040"/>
                    <a:gd name="connsiteY2" fmla="*/ 47705 h 58634"/>
                    <a:gd name="connsiteX3" fmla="*/ 10932 w 384040"/>
                    <a:gd name="connsiteY3" fmla="*/ 10929 h 58634"/>
                    <a:gd name="connsiteX4" fmla="*/ 373109 w 384040"/>
                    <a:gd name="connsiteY4" fmla="*/ 10929 h 58634"/>
                    <a:gd name="connsiteX5" fmla="*/ 384041 w 384040"/>
                    <a:gd name="connsiteY5" fmla="*/ 0 h 58634"/>
                    <a:gd name="connsiteX6" fmla="*/ 0 w 384040"/>
                    <a:gd name="connsiteY6" fmla="*/ 0 h 58634"/>
                    <a:gd name="connsiteX7" fmla="*/ 0 w 384040"/>
                    <a:gd name="connsiteY7" fmla="*/ 58634 h 58634"/>
                    <a:gd name="connsiteX8" fmla="*/ 384041 w 384040"/>
                    <a:gd name="connsiteY8" fmla="*/ 58634 h 58634"/>
                    <a:gd name="connsiteX9" fmla="*/ 384041 w 384040"/>
                    <a:gd name="connsiteY9" fmla="*/ 0 h 58634"/>
                    <a:gd name="connsiteX10" fmla="*/ 384041 w 384040"/>
                    <a:gd name="connsiteY10" fmla="*/ 0 h 58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84040" h="58634">
                      <a:moveTo>
                        <a:pt x="373109" y="10929"/>
                      </a:moveTo>
                      <a:lnTo>
                        <a:pt x="373109" y="47705"/>
                      </a:lnTo>
                      <a:lnTo>
                        <a:pt x="10932" y="47705"/>
                      </a:lnTo>
                      <a:lnTo>
                        <a:pt x="10932" y="10929"/>
                      </a:lnTo>
                      <a:lnTo>
                        <a:pt x="373109" y="10929"/>
                      </a:lnTo>
                      <a:moveTo>
                        <a:pt x="384041" y="0"/>
                      </a:moveTo>
                      <a:lnTo>
                        <a:pt x="0" y="0"/>
                      </a:lnTo>
                      <a:lnTo>
                        <a:pt x="0" y="58634"/>
                      </a:lnTo>
                      <a:lnTo>
                        <a:pt x="384041" y="58634"/>
                      </a:lnTo>
                      <a:lnTo>
                        <a:pt x="384041" y="0"/>
                      </a:lnTo>
                      <a:lnTo>
                        <a:pt x="384041" y="0"/>
                      </a:lnTo>
                      <a:close/>
                    </a:path>
                  </a:pathLst>
                </a:custGeom>
                <a:solidFill>
                  <a:srgbClr val="0E1F3E"/>
                </a:solidFill>
                <a:ln w="0" cap="flat">
                  <a:noFill/>
                  <a:prstDash val="solid"/>
                  <a:miter/>
                </a:ln>
              </p:spPr>
              <p:txBody>
                <a:bodyPr rtlCol="0" anchor="ctr"/>
                <a:lstStyle/>
                <a:p>
                  <a:endParaRPr lang="en-US" sz="3600"/>
                </a:p>
              </p:txBody>
            </p:sp>
            <p:sp>
              <p:nvSpPr>
                <p:cNvPr id="278" name="Freeform 69">
                  <a:extLst>
                    <a:ext uri="{FF2B5EF4-FFF2-40B4-BE49-F238E27FC236}">
                      <a16:creationId xmlns:a16="http://schemas.microsoft.com/office/drawing/2014/main" id="{7F05D139-3169-EA14-2FE2-CBDB9CEBCAFE}"/>
                    </a:ext>
                  </a:extLst>
                </p:cNvPr>
                <p:cNvSpPr/>
                <p:nvPr/>
              </p:nvSpPr>
              <p:spPr>
                <a:xfrm>
                  <a:off x="8359746" y="6290070"/>
                  <a:ext cx="1555621" cy="157761"/>
                </a:xfrm>
                <a:custGeom>
                  <a:avLst/>
                  <a:gdLst>
                    <a:gd name="connsiteX0" fmla="*/ 1544690 w 1555621"/>
                    <a:gd name="connsiteY0" fmla="*/ 0 h 157761"/>
                    <a:gd name="connsiteX1" fmla="*/ 1544690 w 1555621"/>
                    <a:gd name="connsiteY1" fmla="*/ 81859 h 157761"/>
                    <a:gd name="connsiteX2" fmla="*/ 784480 w 1555621"/>
                    <a:gd name="connsiteY2" fmla="*/ 81859 h 157761"/>
                    <a:gd name="connsiteX3" fmla="*/ 784480 w 1555621"/>
                    <a:gd name="connsiteY3" fmla="*/ 0 h 157761"/>
                    <a:gd name="connsiteX4" fmla="*/ 773548 w 1555621"/>
                    <a:gd name="connsiteY4" fmla="*/ 0 h 157761"/>
                    <a:gd name="connsiteX5" fmla="*/ 773548 w 1555621"/>
                    <a:gd name="connsiteY5" fmla="*/ 81859 h 157761"/>
                    <a:gd name="connsiteX6" fmla="*/ 10932 w 1555621"/>
                    <a:gd name="connsiteY6" fmla="*/ 81859 h 157761"/>
                    <a:gd name="connsiteX7" fmla="*/ 10932 w 1555621"/>
                    <a:gd name="connsiteY7" fmla="*/ 0 h 157761"/>
                    <a:gd name="connsiteX8" fmla="*/ 0 w 1555621"/>
                    <a:gd name="connsiteY8" fmla="*/ 0 h 157761"/>
                    <a:gd name="connsiteX9" fmla="*/ 0 w 1555621"/>
                    <a:gd name="connsiteY9" fmla="*/ 157761 h 157761"/>
                    <a:gd name="connsiteX10" fmla="*/ 1555622 w 1555621"/>
                    <a:gd name="connsiteY10" fmla="*/ 157761 h 157761"/>
                    <a:gd name="connsiteX11" fmla="*/ 1555622 w 1555621"/>
                    <a:gd name="connsiteY11" fmla="*/ 0 h 157761"/>
                    <a:gd name="connsiteX12" fmla="*/ 1544690 w 1555621"/>
                    <a:gd name="connsiteY12" fmla="*/ 0 h 157761"/>
                    <a:gd name="connsiteX13" fmla="*/ 773548 w 1555621"/>
                    <a:gd name="connsiteY13" fmla="*/ 149128 h 157761"/>
                    <a:gd name="connsiteX14" fmla="*/ 389507 w 1555621"/>
                    <a:gd name="connsiteY14" fmla="*/ 149128 h 157761"/>
                    <a:gd name="connsiteX15" fmla="*/ 389507 w 1555621"/>
                    <a:gd name="connsiteY15" fmla="*/ 90493 h 157761"/>
                    <a:gd name="connsiteX16" fmla="*/ 773548 w 1555621"/>
                    <a:gd name="connsiteY16" fmla="*/ 90493 h 157761"/>
                    <a:gd name="connsiteX17" fmla="*/ 773548 w 1555621"/>
                    <a:gd name="connsiteY17" fmla="*/ 149128 h 157761"/>
                    <a:gd name="connsiteX18" fmla="*/ 1168520 w 1555621"/>
                    <a:gd name="connsiteY18" fmla="*/ 148472 h 157761"/>
                    <a:gd name="connsiteX19" fmla="*/ 1168520 w 1555621"/>
                    <a:gd name="connsiteY19" fmla="*/ 89892 h 157761"/>
                    <a:gd name="connsiteX20" fmla="*/ 1544690 w 1555621"/>
                    <a:gd name="connsiteY20" fmla="*/ 89892 h 157761"/>
                    <a:gd name="connsiteX21" fmla="*/ 1544690 w 1555621"/>
                    <a:gd name="connsiteY21" fmla="*/ 148472 h 157761"/>
                    <a:gd name="connsiteX22" fmla="*/ 1168520 w 1555621"/>
                    <a:gd name="connsiteY22" fmla="*/ 148472 h 157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55621" h="157761">
                      <a:moveTo>
                        <a:pt x="1544690" y="0"/>
                      </a:moveTo>
                      <a:lnTo>
                        <a:pt x="1544690" y="81859"/>
                      </a:lnTo>
                      <a:lnTo>
                        <a:pt x="784480" y="81859"/>
                      </a:lnTo>
                      <a:lnTo>
                        <a:pt x="784480" y="0"/>
                      </a:lnTo>
                      <a:lnTo>
                        <a:pt x="773548" y="0"/>
                      </a:lnTo>
                      <a:lnTo>
                        <a:pt x="773548" y="81859"/>
                      </a:lnTo>
                      <a:lnTo>
                        <a:pt x="10932" y="81859"/>
                      </a:lnTo>
                      <a:lnTo>
                        <a:pt x="10932" y="0"/>
                      </a:lnTo>
                      <a:lnTo>
                        <a:pt x="0" y="0"/>
                      </a:lnTo>
                      <a:lnTo>
                        <a:pt x="0" y="157761"/>
                      </a:lnTo>
                      <a:lnTo>
                        <a:pt x="1555622" y="157761"/>
                      </a:lnTo>
                      <a:lnTo>
                        <a:pt x="1555622" y="0"/>
                      </a:lnTo>
                      <a:lnTo>
                        <a:pt x="1544690" y="0"/>
                      </a:lnTo>
                      <a:close/>
                      <a:moveTo>
                        <a:pt x="773548" y="149128"/>
                      </a:moveTo>
                      <a:lnTo>
                        <a:pt x="389507" y="149128"/>
                      </a:lnTo>
                      <a:lnTo>
                        <a:pt x="389507" y="90493"/>
                      </a:lnTo>
                      <a:lnTo>
                        <a:pt x="773548" y="90493"/>
                      </a:lnTo>
                      <a:lnTo>
                        <a:pt x="773548" y="149128"/>
                      </a:lnTo>
                      <a:close/>
                      <a:moveTo>
                        <a:pt x="1168520" y="148472"/>
                      </a:moveTo>
                      <a:lnTo>
                        <a:pt x="1168520" y="89892"/>
                      </a:lnTo>
                      <a:lnTo>
                        <a:pt x="1544690" y="89892"/>
                      </a:lnTo>
                      <a:lnTo>
                        <a:pt x="1544690" y="148472"/>
                      </a:lnTo>
                      <a:lnTo>
                        <a:pt x="1168520" y="148472"/>
                      </a:lnTo>
                      <a:close/>
                    </a:path>
                  </a:pathLst>
                </a:custGeom>
                <a:solidFill>
                  <a:srgbClr val="0E1F3E"/>
                </a:solidFill>
                <a:ln w="0" cap="flat">
                  <a:noFill/>
                  <a:prstDash val="solid"/>
                  <a:miter/>
                </a:ln>
              </p:spPr>
              <p:txBody>
                <a:bodyPr rtlCol="0" anchor="ctr"/>
                <a:lstStyle/>
                <a:p>
                  <a:endParaRPr lang="en-US" sz="3600"/>
                </a:p>
              </p:txBody>
            </p:sp>
          </p:grpSp>
          <p:sp>
            <p:nvSpPr>
              <p:cNvPr id="276" name="Freeform 70">
                <a:extLst>
                  <a:ext uri="{FF2B5EF4-FFF2-40B4-BE49-F238E27FC236}">
                    <a16:creationId xmlns:a16="http://schemas.microsoft.com/office/drawing/2014/main" id="{3F099809-328C-4414-90BD-15B71A3907CC}"/>
                  </a:ext>
                </a:extLst>
              </p:cNvPr>
              <p:cNvSpPr/>
              <p:nvPr/>
            </p:nvSpPr>
            <p:spPr>
              <a:xfrm>
                <a:off x="9528266" y="6379962"/>
                <a:ext cx="376170" cy="58579"/>
              </a:xfrm>
              <a:custGeom>
                <a:avLst/>
                <a:gdLst>
                  <a:gd name="connsiteX0" fmla="*/ 365238 w 376170"/>
                  <a:gd name="connsiteY0" fmla="*/ 10929 h 58579"/>
                  <a:gd name="connsiteX1" fmla="*/ 365238 w 376170"/>
                  <a:gd name="connsiteY1" fmla="*/ 47651 h 58579"/>
                  <a:gd name="connsiteX2" fmla="*/ 10932 w 376170"/>
                  <a:gd name="connsiteY2" fmla="*/ 47651 h 58579"/>
                  <a:gd name="connsiteX3" fmla="*/ 10932 w 376170"/>
                  <a:gd name="connsiteY3" fmla="*/ 10929 h 58579"/>
                  <a:gd name="connsiteX4" fmla="*/ 365238 w 376170"/>
                  <a:gd name="connsiteY4" fmla="*/ 10929 h 58579"/>
                  <a:gd name="connsiteX5" fmla="*/ 376170 w 376170"/>
                  <a:gd name="connsiteY5" fmla="*/ 0 h 58579"/>
                  <a:gd name="connsiteX6" fmla="*/ 0 w 376170"/>
                  <a:gd name="connsiteY6" fmla="*/ 0 h 58579"/>
                  <a:gd name="connsiteX7" fmla="*/ 0 w 376170"/>
                  <a:gd name="connsiteY7" fmla="*/ 58580 h 58579"/>
                  <a:gd name="connsiteX8" fmla="*/ 376170 w 376170"/>
                  <a:gd name="connsiteY8" fmla="*/ 58580 h 58579"/>
                  <a:gd name="connsiteX9" fmla="*/ 376170 w 376170"/>
                  <a:gd name="connsiteY9" fmla="*/ 0 h 58579"/>
                  <a:gd name="connsiteX10" fmla="*/ 376170 w 376170"/>
                  <a:gd name="connsiteY10" fmla="*/ 0 h 58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76170" h="58579">
                    <a:moveTo>
                      <a:pt x="365238" y="10929"/>
                    </a:moveTo>
                    <a:lnTo>
                      <a:pt x="365238" y="47651"/>
                    </a:lnTo>
                    <a:lnTo>
                      <a:pt x="10932" y="47651"/>
                    </a:lnTo>
                    <a:lnTo>
                      <a:pt x="10932" y="10929"/>
                    </a:lnTo>
                    <a:lnTo>
                      <a:pt x="365238" y="10929"/>
                    </a:lnTo>
                    <a:moveTo>
                      <a:pt x="376170" y="0"/>
                    </a:moveTo>
                    <a:lnTo>
                      <a:pt x="0" y="0"/>
                    </a:lnTo>
                    <a:lnTo>
                      <a:pt x="0" y="58580"/>
                    </a:lnTo>
                    <a:lnTo>
                      <a:pt x="376170" y="58580"/>
                    </a:lnTo>
                    <a:lnTo>
                      <a:pt x="376170" y="0"/>
                    </a:lnTo>
                    <a:lnTo>
                      <a:pt x="376170" y="0"/>
                    </a:lnTo>
                    <a:close/>
                  </a:path>
                </a:pathLst>
              </a:custGeom>
              <a:solidFill>
                <a:srgbClr val="0E1F3E"/>
              </a:solidFill>
              <a:ln w="0" cap="flat">
                <a:noFill/>
                <a:prstDash val="solid"/>
                <a:miter/>
              </a:ln>
            </p:spPr>
            <p:txBody>
              <a:bodyPr rtlCol="0" anchor="ctr"/>
              <a:lstStyle/>
              <a:p>
                <a:endParaRPr lang="en-US" sz="3600"/>
              </a:p>
            </p:txBody>
          </p:sp>
        </p:grpSp>
        <p:sp>
          <p:nvSpPr>
            <p:cNvPr id="264" name="Freeform 71">
              <a:extLst>
                <a:ext uri="{FF2B5EF4-FFF2-40B4-BE49-F238E27FC236}">
                  <a16:creationId xmlns:a16="http://schemas.microsoft.com/office/drawing/2014/main" id="{3BA7956B-7669-60C0-E285-702B155F4538}"/>
                </a:ext>
              </a:extLst>
            </p:cNvPr>
            <p:cNvSpPr/>
            <p:nvPr/>
          </p:nvSpPr>
          <p:spPr>
            <a:xfrm>
              <a:off x="8329027" y="6110670"/>
              <a:ext cx="72424" cy="100984"/>
            </a:xfrm>
            <a:custGeom>
              <a:avLst/>
              <a:gdLst>
                <a:gd name="connsiteX0" fmla="*/ 72424 w 72424"/>
                <a:gd name="connsiteY0" fmla="*/ 50492 h 100984"/>
                <a:gd name="connsiteX1" fmla="*/ 69637 w 72424"/>
                <a:gd name="connsiteY1" fmla="*/ 72952 h 100984"/>
                <a:gd name="connsiteX2" fmla="*/ 61984 w 72424"/>
                <a:gd name="connsiteY2" fmla="*/ 88689 h 100984"/>
                <a:gd name="connsiteX3" fmla="*/ 50451 w 72424"/>
                <a:gd name="connsiteY3" fmla="*/ 97925 h 100984"/>
                <a:gd name="connsiteX4" fmla="*/ 36075 w 72424"/>
                <a:gd name="connsiteY4" fmla="*/ 100985 h 100984"/>
                <a:gd name="connsiteX5" fmla="*/ 21755 w 72424"/>
                <a:gd name="connsiteY5" fmla="*/ 97925 h 100984"/>
                <a:gd name="connsiteX6" fmla="*/ 10331 w 72424"/>
                <a:gd name="connsiteY6" fmla="*/ 88689 h 100984"/>
                <a:gd name="connsiteX7" fmla="*/ 2733 w 72424"/>
                <a:gd name="connsiteY7" fmla="*/ 72952 h 100984"/>
                <a:gd name="connsiteX8" fmla="*/ 0 w 72424"/>
                <a:gd name="connsiteY8" fmla="*/ 50492 h 100984"/>
                <a:gd name="connsiteX9" fmla="*/ 2733 w 72424"/>
                <a:gd name="connsiteY9" fmla="*/ 28033 h 100984"/>
                <a:gd name="connsiteX10" fmla="*/ 10331 w 72424"/>
                <a:gd name="connsiteY10" fmla="*/ 12295 h 100984"/>
                <a:gd name="connsiteX11" fmla="*/ 21755 w 72424"/>
                <a:gd name="connsiteY11" fmla="*/ 3060 h 100984"/>
                <a:gd name="connsiteX12" fmla="*/ 36075 w 72424"/>
                <a:gd name="connsiteY12" fmla="*/ 0 h 100984"/>
                <a:gd name="connsiteX13" fmla="*/ 50451 w 72424"/>
                <a:gd name="connsiteY13" fmla="*/ 3060 h 100984"/>
                <a:gd name="connsiteX14" fmla="*/ 61984 w 72424"/>
                <a:gd name="connsiteY14" fmla="*/ 12295 h 100984"/>
                <a:gd name="connsiteX15" fmla="*/ 69637 w 72424"/>
                <a:gd name="connsiteY15" fmla="*/ 28033 h 100984"/>
                <a:gd name="connsiteX16" fmla="*/ 72424 w 72424"/>
                <a:gd name="connsiteY16" fmla="*/ 50492 h 100984"/>
                <a:gd name="connsiteX17" fmla="*/ 54988 w 72424"/>
                <a:gd name="connsiteY17" fmla="*/ 50492 h 100984"/>
                <a:gd name="connsiteX18" fmla="*/ 53403 w 72424"/>
                <a:gd name="connsiteY18" fmla="*/ 32733 h 100984"/>
                <a:gd name="connsiteX19" fmla="*/ 49194 w 72424"/>
                <a:gd name="connsiteY19" fmla="*/ 21531 h 100984"/>
                <a:gd name="connsiteX20" fmla="*/ 43127 w 72424"/>
                <a:gd name="connsiteY20" fmla="*/ 15683 h 100984"/>
                <a:gd name="connsiteX21" fmla="*/ 36021 w 72424"/>
                <a:gd name="connsiteY21" fmla="*/ 13990 h 100984"/>
                <a:gd name="connsiteX22" fmla="*/ 29024 w 72424"/>
                <a:gd name="connsiteY22" fmla="*/ 15683 h 100984"/>
                <a:gd name="connsiteX23" fmla="*/ 23066 w 72424"/>
                <a:gd name="connsiteY23" fmla="*/ 21531 h 100984"/>
                <a:gd name="connsiteX24" fmla="*/ 18912 w 72424"/>
                <a:gd name="connsiteY24" fmla="*/ 32733 h 100984"/>
                <a:gd name="connsiteX25" fmla="*/ 17381 w 72424"/>
                <a:gd name="connsiteY25" fmla="*/ 50492 h 100984"/>
                <a:gd name="connsiteX26" fmla="*/ 18912 w 72424"/>
                <a:gd name="connsiteY26" fmla="*/ 68252 h 100984"/>
                <a:gd name="connsiteX27" fmla="*/ 23066 w 72424"/>
                <a:gd name="connsiteY27" fmla="*/ 79455 h 100984"/>
                <a:gd name="connsiteX28" fmla="*/ 29024 w 72424"/>
                <a:gd name="connsiteY28" fmla="*/ 85301 h 100984"/>
                <a:gd name="connsiteX29" fmla="*/ 36021 w 72424"/>
                <a:gd name="connsiteY29" fmla="*/ 86996 h 100984"/>
                <a:gd name="connsiteX30" fmla="*/ 43127 w 72424"/>
                <a:gd name="connsiteY30" fmla="*/ 85301 h 100984"/>
                <a:gd name="connsiteX31" fmla="*/ 49194 w 72424"/>
                <a:gd name="connsiteY31" fmla="*/ 79455 h 100984"/>
                <a:gd name="connsiteX32" fmla="*/ 53403 w 72424"/>
                <a:gd name="connsiteY32" fmla="*/ 68252 h 100984"/>
                <a:gd name="connsiteX33" fmla="*/ 54988 w 72424"/>
                <a:gd name="connsiteY33" fmla="*/ 50492 h 10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2424" h="100984">
                  <a:moveTo>
                    <a:pt x="72424" y="50492"/>
                  </a:moveTo>
                  <a:cubicBezTo>
                    <a:pt x="72424" y="59127"/>
                    <a:pt x="71495" y="66558"/>
                    <a:pt x="69637" y="72952"/>
                  </a:cubicBezTo>
                  <a:cubicBezTo>
                    <a:pt x="67778" y="79291"/>
                    <a:pt x="65264" y="84536"/>
                    <a:pt x="61984" y="88689"/>
                  </a:cubicBezTo>
                  <a:cubicBezTo>
                    <a:pt x="58705" y="92843"/>
                    <a:pt x="54878" y="95903"/>
                    <a:pt x="50451" y="97925"/>
                  </a:cubicBezTo>
                  <a:cubicBezTo>
                    <a:pt x="46023" y="99947"/>
                    <a:pt x="41213" y="100985"/>
                    <a:pt x="36075" y="100985"/>
                  </a:cubicBezTo>
                  <a:cubicBezTo>
                    <a:pt x="30937" y="100985"/>
                    <a:pt x="26182" y="99947"/>
                    <a:pt x="21755" y="97925"/>
                  </a:cubicBezTo>
                  <a:cubicBezTo>
                    <a:pt x="17381" y="95903"/>
                    <a:pt x="13556" y="92843"/>
                    <a:pt x="10331" y="88689"/>
                  </a:cubicBezTo>
                  <a:cubicBezTo>
                    <a:pt x="7105" y="84536"/>
                    <a:pt x="4591" y="79291"/>
                    <a:pt x="2733" y="72952"/>
                  </a:cubicBezTo>
                  <a:cubicBezTo>
                    <a:pt x="929" y="66613"/>
                    <a:pt x="0" y="59127"/>
                    <a:pt x="0" y="50492"/>
                  </a:cubicBezTo>
                  <a:cubicBezTo>
                    <a:pt x="0" y="41859"/>
                    <a:pt x="929" y="34372"/>
                    <a:pt x="2733" y="28033"/>
                  </a:cubicBezTo>
                  <a:cubicBezTo>
                    <a:pt x="4537" y="21694"/>
                    <a:pt x="7105" y="16448"/>
                    <a:pt x="10331" y="12295"/>
                  </a:cubicBezTo>
                  <a:cubicBezTo>
                    <a:pt x="13556" y="8142"/>
                    <a:pt x="17381" y="5082"/>
                    <a:pt x="21755" y="3060"/>
                  </a:cubicBezTo>
                  <a:cubicBezTo>
                    <a:pt x="26127" y="1039"/>
                    <a:pt x="30937" y="0"/>
                    <a:pt x="36075" y="0"/>
                  </a:cubicBezTo>
                  <a:cubicBezTo>
                    <a:pt x="41213" y="0"/>
                    <a:pt x="46023" y="1039"/>
                    <a:pt x="50451" y="3060"/>
                  </a:cubicBezTo>
                  <a:cubicBezTo>
                    <a:pt x="54878" y="5082"/>
                    <a:pt x="58759" y="8197"/>
                    <a:pt x="61984" y="12295"/>
                  </a:cubicBezTo>
                  <a:cubicBezTo>
                    <a:pt x="65264" y="16448"/>
                    <a:pt x="67778" y="21694"/>
                    <a:pt x="69637" y="28033"/>
                  </a:cubicBezTo>
                  <a:cubicBezTo>
                    <a:pt x="71495" y="34372"/>
                    <a:pt x="72424" y="41859"/>
                    <a:pt x="72424" y="50492"/>
                  </a:cubicBezTo>
                  <a:close/>
                  <a:moveTo>
                    <a:pt x="54988" y="50492"/>
                  </a:moveTo>
                  <a:cubicBezTo>
                    <a:pt x="54988" y="43334"/>
                    <a:pt x="54441" y="37432"/>
                    <a:pt x="53403" y="32733"/>
                  </a:cubicBezTo>
                  <a:cubicBezTo>
                    <a:pt x="52364" y="28033"/>
                    <a:pt x="50943" y="24317"/>
                    <a:pt x="49194" y="21531"/>
                  </a:cubicBezTo>
                  <a:cubicBezTo>
                    <a:pt x="47444" y="18744"/>
                    <a:pt x="45422" y="16777"/>
                    <a:pt x="43127" y="15683"/>
                  </a:cubicBezTo>
                  <a:cubicBezTo>
                    <a:pt x="40831" y="14591"/>
                    <a:pt x="38480" y="13990"/>
                    <a:pt x="36021" y="13990"/>
                  </a:cubicBezTo>
                  <a:cubicBezTo>
                    <a:pt x="33561" y="13990"/>
                    <a:pt x="31265" y="14536"/>
                    <a:pt x="29024" y="15683"/>
                  </a:cubicBezTo>
                  <a:cubicBezTo>
                    <a:pt x="26783" y="16777"/>
                    <a:pt x="24760" y="18744"/>
                    <a:pt x="23066" y="21531"/>
                  </a:cubicBezTo>
                  <a:cubicBezTo>
                    <a:pt x="21317" y="24317"/>
                    <a:pt x="19950" y="28033"/>
                    <a:pt x="18912" y="32733"/>
                  </a:cubicBezTo>
                  <a:cubicBezTo>
                    <a:pt x="17874" y="37432"/>
                    <a:pt x="17381" y="43334"/>
                    <a:pt x="17381" y="50492"/>
                  </a:cubicBezTo>
                  <a:cubicBezTo>
                    <a:pt x="17381" y="57651"/>
                    <a:pt x="17874" y="63553"/>
                    <a:pt x="18912" y="68252"/>
                  </a:cubicBezTo>
                  <a:cubicBezTo>
                    <a:pt x="19950" y="72952"/>
                    <a:pt x="21317" y="76668"/>
                    <a:pt x="23066" y="79455"/>
                  </a:cubicBezTo>
                  <a:cubicBezTo>
                    <a:pt x="24815" y="82242"/>
                    <a:pt x="26783" y="84154"/>
                    <a:pt x="29024" y="85301"/>
                  </a:cubicBezTo>
                  <a:cubicBezTo>
                    <a:pt x="31265" y="86449"/>
                    <a:pt x="33615" y="86996"/>
                    <a:pt x="36021" y="86996"/>
                  </a:cubicBezTo>
                  <a:cubicBezTo>
                    <a:pt x="38425" y="86996"/>
                    <a:pt x="40831" y="86449"/>
                    <a:pt x="43127" y="85301"/>
                  </a:cubicBezTo>
                  <a:cubicBezTo>
                    <a:pt x="45422" y="84209"/>
                    <a:pt x="47444" y="82242"/>
                    <a:pt x="49194" y="79455"/>
                  </a:cubicBezTo>
                  <a:cubicBezTo>
                    <a:pt x="50943" y="76668"/>
                    <a:pt x="52364" y="72952"/>
                    <a:pt x="53403" y="68252"/>
                  </a:cubicBezTo>
                  <a:cubicBezTo>
                    <a:pt x="54441" y="63553"/>
                    <a:pt x="54988" y="57651"/>
                    <a:pt x="54988" y="50492"/>
                  </a:cubicBezTo>
                  <a:close/>
                </a:path>
              </a:pathLst>
            </a:custGeom>
            <a:solidFill>
              <a:srgbClr val="0E1F3E"/>
            </a:solidFill>
            <a:ln w="0" cap="flat">
              <a:noFill/>
              <a:prstDash val="solid"/>
              <a:miter/>
            </a:ln>
          </p:spPr>
          <p:txBody>
            <a:bodyPr rtlCol="0" anchor="ctr"/>
            <a:lstStyle/>
            <a:p>
              <a:endParaRPr lang="en-US" sz="3600"/>
            </a:p>
          </p:txBody>
        </p:sp>
        <p:grpSp>
          <p:nvGrpSpPr>
            <p:cNvPr id="265" name="Graphic 4">
              <a:extLst>
                <a:ext uri="{FF2B5EF4-FFF2-40B4-BE49-F238E27FC236}">
                  <a16:creationId xmlns:a16="http://schemas.microsoft.com/office/drawing/2014/main" id="{E212BB35-8729-D225-4548-0B9C642EDC2A}"/>
                </a:ext>
              </a:extLst>
            </p:cNvPr>
            <p:cNvGrpSpPr/>
            <p:nvPr/>
          </p:nvGrpSpPr>
          <p:grpSpPr>
            <a:xfrm>
              <a:off x="9067865" y="6110670"/>
              <a:ext cx="147363" cy="100984"/>
              <a:chOff x="9067865" y="6110670"/>
              <a:chExt cx="147363" cy="100984"/>
            </a:xfrm>
            <a:solidFill>
              <a:srgbClr val="0E1F3E"/>
            </a:solidFill>
          </p:grpSpPr>
          <p:sp>
            <p:nvSpPr>
              <p:cNvPr id="271" name="Freeform 73">
                <a:extLst>
                  <a:ext uri="{FF2B5EF4-FFF2-40B4-BE49-F238E27FC236}">
                    <a16:creationId xmlns:a16="http://schemas.microsoft.com/office/drawing/2014/main" id="{C1C06B96-465C-77FE-0C8A-D766AFEE4F6E}"/>
                  </a:ext>
                </a:extLst>
              </p:cNvPr>
              <p:cNvSpPr/>
              <p:nvPr/>
            </p:nvSpPr>
            <p:spPr>
              <a:xfrm>
                <a:off x="9067865" y="6111599"/>
                <a:ext cx="61766" cy="98962"/>
              </a:xfrm>
              <a:custGeom>
                <a:avLst/>
                <a:gdLst>
                  <a:gd name="connsiteX0" fmla="*/ 61711 w 61766"/>
                  <a:gd name="connsiteY0" fmla="*/ 86339 h 98962"/>
                  <a:gd name="connsiteX1" fmla="*/ 61711 w 61766"/>
                  <a:gd name="connsiteY1" fmla="*/ 98963 h 98962"/>
                  <a:gd name="connsiteX2" fmla="*/ 7051 w 61766"/>
                  <a:gd name="connsiteY2" fmla="*/ 98963 h 98962"/>
                  <a:gd name="connsiteX3" fmla="*/ 7051 w 61766"/>
                  <a:gd name="connsiteY3" fmla="*/ 86339 h 98962"/>
                  <a:gd name="connsiteX4" fmla="*/ 27057 w 61766"/>
                  <a:gd name="connsiteY4" fmla="*/ 86339 h 98962"/>
                  <a:gd name="connsiteX5" fmla="*/ 27057 w 61766"/>
                  <a:gd name="connsiteY5" fmla="*/ 28744 h 98962"/>
                  <a:gd name="connsiteX6" fmla="*/ 27275 w 61766"/>
                  <a:gd name="connsiteY6" fmla="*/ 21694 h 98962"/>
                  <a:gd name="connsiteX7" fmla="*/ 13064 w 61766"/>
                  <a:gd name="connsiteY7" fmla="*/ 33607 h 98962"/>
                  <a:gd name="connsiteX8" fmla="*/ 10659 w 61766"/>
                  <a:gd name="connsiteY8" fmla="*/ 34809 h 98962"/>
                  <a:gd name="connsiteX9" fmla="*/ 8418 w 61766"/>
                  <a:gd name="connsiteY9" fmla="*/ 34809 h 98962"/>
                  <a:gd name="connsiteX10" fmla="*/ 6560 w 61766"/>
                  <a:gd name="connsiteY10" fmla="*/ 34099 h 98962"/>
                  <a:gd name="connsiteX11" fmla="*/ 5303 w 61766"/>
                  <a:gd name="connsiteY11" fmla="*/ 32951 h 98962"/>
                  <a:gd name="connsiteX12" fmla="*/ 0 w 61766"/>
                  <a:gd name="connsiteY12" fmla="*/ 25628 h 98962"/>
                  <a:gd name="connsiteX13" fmla="*/ 30118 w 61766"/>
                  <a:gd name="connsiteY13" fmla="*/ 0 h 98962"/>
                  <a:gd name="connsiteX14" fmla="*/ 44002 w 61766"/>
                  <a:gd name="connsiteY14" fmla="*/ 0 h 98962"/>
                  <a:gd name="connsiteX15" fmla="*/ 44002 w 61766"/>
                  <a:gd name="connsiteY15" fmla="*/ 86285 h 98962"/>
                  <a:gd name="connsiteX16" fmla="*/ 61766 w 61766"/>
                  <a:gd name="connsiteY16" fmla="*/ 86285 h 98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1766" h="98962">
                    <a:moveTo>
                      <a:pt x="61711" y="86339"/>
                    </a:moveTo>
                    <a:lnTo>
                      <a:pt x="61711" y="98963"/>
                    </a:lnTo>
                    <a:lnTo>
                      <a:pt x="7051" y="98963"/>
                    </a:lnTo>
                    <a:lnTo>
                      <a:pt x="7051" y="86339"/>
                    </a:lnTo>
                    <a:lnTo>
                      <a:pt x="27057" y="86339"/>
                    </a:lnTo>
                    <a:lnTo>
                      <a:pt x="27057" y="28744"/>
                    </a:lnTo>
                    <a:cubicBezTo>
                      <a:pt x="27057" y="26448"/>
                      <a:pt x="27112" y="24098"/>
                      <a:pt x="27275" y="21694"/>
                    </a:cubicBezTo>
                    <a:lnTo>
                      <a:pt x="13064" y="33607"/>
                    </a:lnTo>
                    <a:cubicBezTo>
                      <a:pt x="12244" y="34263"/>
                      <a:pt x="11424" y="34645"/>
                      <a:pt x="10659" y="34809"/>
                    </a:cubicBezTo>
                    <a:cubicBezTo>
                      <a:pt x="9894" y="34973"/>
                      <a:pt x="9128" y="34973"/>
                      <a:pt x="8418" y="34809"/>
                    </a:cubicBezTo>
                    <a:cubicBezTo>
                      <a:pt x="7707" y="34645"/>
                      <a:pt x="7106" y="34426"/>
                      <a:pt x="6560" y="34099"/>
                    </a:cubicBezTo>
                    <a:cubicBezTo>
                      <a:pt x="6013" y="33770"/>
                      <a:pt x="5575" y="33388"/>
                      <a:pt x="5303" y="32951"/>
                    </a:cubicBezTo>
                    <a:lnTo>
                      <a:pt x="0" y="25628"/>
                    </a:lnTo>
                    <a:lnTo>
                      <a:pt x="30118" y="0"/>
                    </a:lnTo>
                    <a:lnTo>
                      <a:pt x="44002" y="0"/>
                    </a:lnTo>
                    <a:lnTo>
                      <a:pt x="44002" y="86285"/>
                    </a:lnTo>
                    <a:lnTo>
                      <a:pt x="61766" y="86285"/>
                    </a:lnTo>
                    <a:close/>
                  </a:path>
                </a:pathLst>
              </a:custGeom>
              <a:solidFill>
                <a:srgbClr val="0E1F3E"/>
              </a:solidFill>
              <a:ln w="0" cap="flat">
                <a:noFill/>
                <a:prstDash val="solid"/>
                <a:miter/>
              </a:ln>
            </p:spPr>
            <p:txBody>
              <a:bodyPr rtlCol="0" anchor="ctr"/>
              <a:lstStyle/>
              <a:p>
                <a:endParaRPr lang="en-US" sz="3600"/>
              </a:p>
            </p:txBody>
          </p:sp>
          <p:sp>
            <p:nvSpPr>
              <p:cNvPr id="272" name="Freeform 74">
                <a:extLst>
                  <a:ext uri="{FF2B5EF4-FFF2-40B4-BE49-F238E27FC236}">
                    <a16:creationId xmlns:a16="http://schemas.microsoft.com/office/drawing/2014/main" id="{A8077D1E-60D2-BC63-4D12-B66E45474584}"/>
                  </a:ext>
                </a:extLst>
              </p:cNvPr>
              <p:cNvSpPr/>
              <p:nvPr/>
            </p:nvSpPr>
            <p:spPr>
              <a:xfrm>
                <a:off x="9142804" y="6110670"/>
                <a:ext cx="72424" cy="100984"/>
              </a:xfrm>
              <a:custGeom>
                <a:avLst/>
                <a:gdLst>
                  <a:gd name="connsiteX0" fmla="*/ 72424 w 72424"/>
                  <a:gd name="connsiteY0" fmla="*/ 50492 h 100984"/>
                  <a:gd name="connsiteX1" fmla="*/ 69637 w 72424"/>
                  <a:gd name="connsiteY1" fmla="*/ 72952 h 100984"/>
                  <a:gd name="connsiteX2" fmla="*/ 61984 w 72424"/>
                  <a:gd name="connsiteY2" fmla="*/ 88689 h 100984"/>
                  <a:gd name="connsiteX3" fmla="*/ 50451 w 72424"/>
                  <a:gd name="connsiteY3" fmla="*/ 97925 h 100984"/>
                  <a:gd name="connsiteX4" fmla="*/ 36075 w 72424"/>
                  <a:gd name="connsiteY4" fmla="*/ 100985 h 100984"/>
                  <a:gd name="connsiteX5" fmla="*/ 21755 w 72424"/>
                  <a:gd name="connsiteY5" fmla="*/ 97925 h 100984"/>
                  <a:gd name="connsiteX6" fmla="*/ 10331 w 72424"/>
                  <a:gd name="connsiteY6" fmla="*/ 88689 h 100984"/>
                  <a:gd name="connsiteX7" fmla="*/ 2733 w 72424"/>
                  <a:gd name="connsiteY7" fmla="*/ 72952 h 100984"/>
                  <a:gd name="connsiteX8" fmla="*/ 0 w 72424"/>
                  <a:gd name="connsiteY8" fmla="*/ 50492 h 100984"/>
                  <a:gd name="connsiteX9" fmla="*/ 2733 w 72424"/>
                  <a:gd name="connsiteY9" fmla="*/ 28033 h 100984"/>
                  <a:gd name="connsiteX10" fmla="*/ 10331 w 72424"/>
                  <a:gd name="connsiteY10" fmla="*/ 12295 h 100984"/>
                  <a:gd name="connsiteX11" fmla="*/ 21755 w 72424"/>
                  <a:gd name="connsiteY11" fmla="*/ 3060 h 100984"/>
                  <a:gd name="connsiteX12" fmla="*/ 36075 w 72424"/>
                  <a:gd name="connsiteY12" fmla="*/ 0 h 100984"/>
                  <a:gd name="connsiteX13" fmla="*/ 50451 w 72424"/>
                  <a:gd name="connsiteY13" fmla="*/ 3060 h 100984"/>
                  <a:gd name="connsiteX14" fmla="*/ 61984 w 72424"/>
                  <a:gd name="connsiteY14" fmla="*/ 12295 h 100984"/>
                  <a:gd name="connsiteX15" fmla="*/ 69637 w 72424"/>
                  <a:gd name="connsiteY15" fmla="*/ 28033 h 100984"/>
                  <a:gd name="connsiteX16" fmla="*/ 72424 w 72424"/>
                  <a:gd name="connsiteY16" fmla="*/ 50492 h 100984"/>
                  <a:gd name="connsiteX17" fmla="*/ 54988 w 72424"/>
                  <a:gd name="connsiteY17" fmla="*/ 50492 h 100984"/>
                  <a:gd name="connsiteX18" fmla="*/ 53402 w 72424"/>
                  <a:gd name="connsiteY18" fmla="*/ 32733 h 100984"/>
                  <a:gd name="connsiteX19" fmla="*/ 49194 w 72424"/>
                  <a:gd name="connsiteY19" fmla="*/ 21531 h 100984"/>
                  <a:gd name="connsiteX20" fmla="*/ 43127 w 72424"/>
                  <a:gd name="connsiteY20" fmla="*/ 15683 h 100984"/>
                  <a:gd name="connsiteX21" fmla="*/ 36021 w 72424"/>
                  <a:gd name="connsiteY21" fmla="*/ 13990 h 100984"/>
                  <a:gd name="connsiteX22" fmla="*/ 29024 w 72424"/>
                  <a:gd name="connsiteY22" fmla="*/ 15683 h 100984"/>
                  <a:gd name="connsiteX23" fmla="*/ 23066 w 72424"/>
                  <a:gd name="connsiteY23" fmla="*/ 21531 h 100984"/>
                  <a:gd name="connsiteX24" fmla="*/ 18912 w 72424"/>
                  <a:gd name="connsiteY24" fmla="*/ 32733 h 100984"/>
                  <a:gd name="connsiteX25" fmla="*/ 17381 w 72424"/>
                  <a:gd name="connsiteY25" fmla="*/ 50492 h 100984"/>
                  <a:gd name="connsiteX26" fmla="*/ 18912 w 72424"/>
                  <a:gd name="connsiteY26" fmla="*/ 68252 h 100984"/>
                  <a:gd name="connsiteX27" fmla="*/ 23066 w 72424"/>
                  <a:gd name="connsiteY27" fmla="*/ 79455 h 100984"/>
                  <a:gd name="connsiteX28" fmla="*/ 29024 w 72424"/>
                  <a:gd name="connsiteY28" fmla="*/ 85301 h 100984"/>
                  <a:gd name="connsiteX29" fmla="*/ 36021 w 72424"/>
                  <a:gd name="connsiteY29" fmla="*/ 86996 h 100984"/>
                  <a:gd name="connsiteX30" fmla="*/ 43127 w 72424"/>
                  <a:gd name="connsiteY30" fmla="*/ 85301 h 100984"/>
                  <a:gd name="connsiteX31" fmla="*/ 49194 w 72424"/>
                  <a:gd name="connsiteY31" fmla="*/ 79455 h 100984"/>
                  <a:gd name="connsiteX32" fmla="*/ 53402 w 72424"/>
                  <a:gd name="connsiteY32" fmla="*/ 68252 h 100984"/>
                  <a:gd name="connsiteX33" fmla="*/ 54988 w 72424"/>
                  <a:gd name="connsiteY33" fmla="*/ 50492 h 10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2424" h="100984">
                    <a:moveTo>
                      <a:pt x="72424" y="50492"/>
                    </a:moveTo>
                    <a:cubicBezTo>
                      <a:pt x="72424" y="59127"/>
                      <a:pt x="71495" y="66558"/>
                      <a:pt x="69637" y="72952"/>
                    </a:cubicBezTo>
                    <a:cubicBezTo>
                      <a:pt x="67778" y="79291"/>
                      <a:pt x="65264" y="84536"/>
                      <a:pt x="61984" y="88689"/>
                    </a:cubicBezTo>
                    <a:cubicBezTo>
                      <a:pt x="58705" y="92843"/>
                      <a:pt x="54878" y="95903"/>
                      <a:pt x="50451" y="97925"/>
                    </a:cubicBezTo>
                    <a:cubicBezTo>
                      <a:pt x="46023" y="99947"/>
                      <a:pt x="41213" y="100985"/>
                      <a:pt x="36075" y="100985"/>
                    </a:cubicBezTo>
                    <a:cubicBezTo>
                      <a:pt x="30937" y="100985"/>
                      <a:pt x="26182" y="99947"/>
                      <a:pt x="21755" y="97925"/>
                    </a:cubicBezTo>
                    <a:cubicBezTo>
                      <a:pt x="17381" y="95903"/>
                      <a:pt x="13556" y="92843"/>
                      <a:pt x="10331" y="88689"/>
                    </a:cubicBezTo>
                    <a:cubicBezTo>
                      <a:pt x="7105" y="84536"/>
                      <a:pt x="4591" y="79291"/>
                      <a:pt x="2733" y="72952"/>
                    </a:cubicBezTo>
                    <a:cubicBezTo>
                      <a:pt x="929" y="66613"/>
                      <a:pt x="0" y="59127"/>
                      <a:pt x="0" y="50492"/>
                    </a:cubicBezTo>
                    <a:cubicBezTo>
                      <a:pt x="0" y="41859"/>
                      <a:pt x="929" y="34372"/>
                      <a:pt x="2733" y="28033"/>
                    </a:cubicBezTo>
                    <a:cubicBezTo>
                      <a:pt x="4537" y="21694"/>
                      <a:pt x="7105" y="16448"/>
                      <a:pt x="10331" y="12295"/>
                    </a:cubicBezTo>
                    <a:cubicBezTo>
                      <a:pt x="13556" y="8142"/>
                      <a:pt x="17381" y="5082"/>
                      <a:pt x="21755" y="3060"/>
                    </a:cubicBezTo>
                    <a:cubicBezTo>
                      <a:pt x="26127" y="1039"/>
                      <a:pt x="30937" y="0"/>
                      <a:pt x="36075" y="0"/>
                    </a:cubicBezTo>
                    <a:cubicBezTo>
                      <a:pt x="41213" y="0"/>
                      <a:pt x="46023" y="1039"/>
                      <a:pt x="50451" y="3060"/>
                    </a:cubicBezTo>
                    <a:cubicBezTo>
                      <a:pt x="54878" y="5082"/>
                      <a:pt x="58759" y="8197"/>
                      <a:pt x="61984" y="12295"/>
                    </a:cubicBezTo>
                    <a:cubicBezTo>
                      <a:pt x="65264" y="16448"/>
                      <a:pt x="67778" y="21694"/>
                      <a:pt x="69637" y="28033"/>
                    </a:cubicBezTo>
                    <a:cubicBezTo>
                      <a:pt x="71495" y="34372"/>
                      <a:pt x="72424" y="41859"/>
                      <a:pt x="72424" y="50492"/>
                    </a:cubicBezTo>
                    <a:close/>
                    <a:moveTo>
                      <a:pt x="54988" y="50492"/>
                    </a:moveTo>
                    <a:cubicBezTo>
                      <a:pt x="54988" y="43334"/>
                      <a:pt x="54441" y="37432"/>
                      <a:pt x="53402" y="32733"/>
                    </a:cubicBezTo>
                    <a:cubicBezTo>
                      <a:pt x="52364" y="28033"/>
                      <a:pt x="50943" y="24317"/>
                      <a:pt x="49194" y="21531"/>
                    </a:cubicBezTo>
                    <a:cubicBezTo>
                      <a:pt x="47444" y="18744"/>
                      <a:pt x="45422" y="16777"/>
                      <a:pt x="43127" y="15683"/>
                    </a:cubicBezTo>
                    <a:cubicBezTo>
                      <a:pt x="40831" y="14591"/>
                      <a:pt x="38480" y="13990"/>
                      <a:pt x="36021" y="13990"/>
                    </a:cubicBezTo>
                    <a:cubicBezTo>
                      <a:pt x="33561" y="13990"/>
                      <a:pt x="31265" y="14536"/>
                      <a:pt x="29024" y="15683"/>
                    </a:cubicBezTo>
                    <a:cubicBezTo>
                      <a:pt x="26783" y="16777"/>
                      <a:pt x="24760" y="18744"/>
                      <a:pt x="23066" y="21531"/>
                    </a:cubicBezTo>
                    <a:cubicBezTo>
                      <a:pt x="21317" y="24317"/>
                      <a:pt x="19950" y="28033"/>
                      <a:pt x="18912" y="32733"/>
                    </a:cubicBezTo>
                    <a:cubicBezTo>
                      <a:pt x="17873" y="37432"/>
                      <a:pt x="17381" y="43334"/>
                      <a:pt x="17381" y="50492"/>
                    </a:cubicBezTo>
                    <a:cubicBezTo>
                      <a:pt x="17381" y="57651"/>
                      <a:pt x="17873" y="63553"/>
                      <a:pt x="18912" y="68252"/>
                    </a:cubicBezTo>
                    <a:cubicBezTo>
                      <a:pt x="19950" y="72952"/>
                      <a:pt x="21317" y="76668"/>
                      <a:pt x="23066" y="79455"/>
                    </a:cubicBezTo>
                    <a:cubicBezTo>
                      <a:pt x="24815" y="82242"/>
                      <a:pt x="26783" y="84154"/>
                      <a:pt x="29024" y="85301"/>
                    </a:cubicBezTo>
                    <a:cubicBezTo>
                      <a:pt x="31265" y="86449"/>
                      <a:pt x="33615" y="86996"/>
                      <a:pt x="36021" y="86996"/>
                    </a:cubicBezTo>
                    <a:cubicBezTo>
                      <a:pt x="38425" y="86996"/>
                      <a:pt x="40831" y="86449"/>
                      <a:pt x="43127" y="85301"/>
                    </a:cubicBezTo>
                    <a:cubicBezTo>
                      <a:pt x="45422" y="84209"/>
                      <a:pt x="47444" y="82242"/>
                      <a:pt x="49194" y="79455"/>
                    </a:cubicBezTo>
                    <a:cubicBezTo>
                      <a:pt x="50943" y="76668"/>
                      <a:pt x="52364" y="72952"/>
                      <a:pt x="53402" y="68252"/>
                    </a:cubicBezTo>
                    <a:cubicBezTo>
                      <a:pt x="54441" y="63553"/>
                      <a:pt x="54988" y="57651"/>
                      <a:pt x="54988" y="50492"/>
                    </a:cubicBezTo>
                    <a:close/>
                  </a:path>
                </a:pathLst>
              </a:custGeom>
              <a:solidFill>
                <a:srgbClr val="0E1F3E"/>
              </a:solidFill>
              <a:ln w="0" cap="flat">
                <a:noFill/>
                <a:prstDash val="solid"/>
                <a:miter/>
              </a:ln>
            </p:spPr>
            <p:txBody>
              <a:bodyPr rtlCol="0" anchor="ctr"/>
              <a:lstStyle/>
              <a:p>
                <a:endParaRPr lang="en-US" sz="3600"/>
              </a:p>
            </p:txBody>
          </p:sp>
        </p:grpSp>
        <p:grpSp>
          <p:nvGrpSpPr>
            <p:cNvPr id="266" name="Graphic 4">
              <a:extLst>
                <a:ext uri="{FF2B5EF4-FFF2-40B4-BE49-F238E27FC236}">
                  <a16:creationId xmlns:a16="http://schemas.microsoft.com/office/drawing/2014/main" id="{F8546165-BE5A-F7C0-D749-50B4E2ECFA12}"/>
                </a:ext>
              </a:extLst>
            </p:cNvPr>
            <p:cNvGrpSpPr/>
            <p:nvPr/>
          </p:nvGrpSpPr>
          <p:grpSpPr>
            <a:xfrm>
              <a:off x="9740237" y="6108976"/>
              <a:ext cx="336979" cy="102678"/>
              <a:chOff x="9740237" y="6108976"/>
              <a:chExt cx="336979" cy="102678"/>
            </a:xfrm>
            <a:solidFill>
              <a:srgbClr val="0E1F3E"/>
            </a:solidFill>
          </p:grpSpPr>
          <p:sp>
            <p:nvSpPr>
              <p:cNvPr id="267" name="Freeform 76">
                <a:extLst>
                  <a:ext uri="{FF2B5EF4-FFF2-40B4-BE49-F238E27FC236}">
                    <a16:creationId xmlns:a16="http://schemas.microsoft.com/office/drawing/2014/main" id="{B6D414B8-3E49-96A5-E2F3-FB3D287D4F3D}"/>
                  </a:ext>
                </a:extLst>
              </p:cNvPr>
              <p:cNvSpPr/>
              <p:nvPr/>
            </p:nvSpPr>
            <p:spPr>
              <a:xfrm>
                <a:off x="9740237" y="6110670"/>
                <a:ext cx="67778" cy="99837"/>
              </a:xfrm>
              <a:custGeom>
                <a:avLst/>
                <a:gdLst>
                  <a:gd name="connsiteX0" fmla="*/ 61875 w 67778"/>
                  <a:gd name="connsiteY0" fmla="*/ 84154 h 99837"/>
                  <a:gd name="connsiteX1" fmla="*/ 66193 w 67778"/>
                  <a:gd name="connsiteY1" fmla="*/ 85684 h 99837"/>
                  <a:gd name="connsiteX2" fmla="*/ 67778 w 67778"/>
                  <a:gd name="connsiteY2" fmla="*/ 89728 h 99837"/>
                  <a:gd name="connsiteX3" fmla="*/ 67778 w 67778"/>
                  <a:gd name="connsiteY3" fmla="*/ 99837 h 99837"/>
                  <a:gd name="connsiteX4" fmla="*/ 0 w 67778"/>
                  <a:gd name="connsiteY4" fmla="*/ 99837 h 99837"/>
                  <a:gd name="connsiteX5" fmla="*/ 0 w 67778"/>
                  <a:gd name="connsiteY5" fmla="*/ 94263 h 99837"/>
                  <a:gd name="connsiteX6" fmla="*/ 711 w 67778"/>
                  <a:gd name="connsiteY6" fmla="*/ 90657 h 99837"/>
                  <a:gd name="connsiteX7" fmla="*/ 3007 w 67778"/>
                  <a:gd name="connsiteY7" fmla="*/ 87269 h 99837"/>
                  <a:gd name="connsiteX8" fmla="*/ 33015 w 67778"/>
                  <a:gd name="connsiteY8" fmla="*/ 57214 h 99837"/>
                  <a:gd name="connsiteX9" fmla="*/ 39738 w 67778"/>
                  <a:gd name="connsiteY9" fmla="*/ 49891 h 99837"/>
                  <a:gd name="connsiteX10" fmla="*/ 44712 w 67778"/>
                  <a:gd name="connsiteY10" fmla="*/ 43006 h 99837"/>
                  <a:gd name="connsiteX11" fmla="*/ 47773 w 67778"/>
                  <a:gd name="connsiteY11" fmla="*/ 36066 h 99837"/>
                  <a:gd name="connsiteX12" fmla="*/ 48812 w 67778"/>
                  <a:gd name="connsiteY12" fmla="*/ 28634 h 99837"/>
                  <a:gd name="connsiteX13" fmla="*/ 47773 w 67778"/>
                  <a:gd name="connsiteY13" fmla="*/ 22404 h 99837"/>
                  <a:gd name="connsiteX14" fmla="*/ 44876 w 67778"/>
                  <a:gd name="connsiteY14" fmla="*/ 17869 h 99837"/>
                  <a:gd name="connsiteX15" fmla="*/ 40339 w 67778"/>
                  <a:gd name="connsiteY15" fmla="*/ 15082 h 99837"/>
                  <a:gd name="connsiteX16" fmla="*/ 34436 w 67778"/>
                  <a:gd name="connsiteY16" fmla="*/ 14153 h 99837"/>
                  <a:gd name="connsiteX17" fmla="*/ 28861 w 67778"/>
                  <a:gd name="connsiteY17" fmla="*/ 15027 h 99837"/>
                  <a:gd name="connsiteX18" fmla="*/ 24324 w 67778"/>
                  <a:gd name="connsiteY18" fmla="*/ 17432 h 99837"/>
                  <a:gd name="connsiteX19" fmla="*/ 20990 w 67778"/>
                  <a:gd name="connsiteY19" fmla="*/ 21038 h 99837"/>
                  <a:gd name="connsiteX20" fmla="*/ 18913 w 67778"/>
                  <a:gd name="connsiteY20" fmla="*/ 25574 h 99837"/>
                  <a:gd name="connsiteX21" fmla="*/ 15906 w 67778"/>
                  <a:gd name="connsiteY21" fmla="*/ 29727 h 99837"/>
                  <a:gd name="connsiteX22" fmla="*/ 10604 w 67778"/>
                  <a:gd name="connsiteY22" fmla="*/ 30219 h 99837"/>
                  <a:gd name="connsiteX23" fmla="*/ 1749 w 67778"/>
                  <a:gd name="connsiteY23" fmla="*/ 28634 h 99837"/>
                  <a:gd name="connsiteX24" fmla="*/ 5685 w 67778"/>
                  <a:gd name="connsiteY24" fmla="*/ 16175 h 99837"/>
                  <a:gd name="connsiteX25" fmla="*/ 13009 w 67778"/>
                  <a:gd name="connsiteY25" fmla="*/ 7214 h 99837"/>
                  <a:gd name="connsiteX26" fmla="*/ 23121 w 67778"/>
                  <a:gd name="connsiteY26" fmla="*/ 1803 h 99837"/>
                  <a:gd name="connsiteX27" fmla="*/ 35365 w 67778"/>
                  <a:gd name="connsiteY27" fmla="*/ 0 h 99837"/>
                  <a:gd name="connsiteX28" fmla="*/ 47882 w 67778"/>
                  <a:gd name="connsiteY28" fmla="*/ 2022 h 99837"/>
                  <a:gd name="connsiteX29" fmla="*/ 57557 w 67778"/>
                  <a:gd name="connsiteY29" fmla="*/ 7705 h 99837"/>
                  <a:gd name="connsiteX30" fmla="*/ 63843 w 67778"/>
                  <a:gd name="connsiteY30" fmla="*/ 16558 h 99837"/>
                  <a:gd name="connsiteX31" fmla="*/ 66084 w 67778"/>
                  <a:gd name="connsiteY31" fmla="*/ 28088 h 99837"/>
                  <a:gd name="connsiteX32" fmla="*/ 64499 w 67778"/>
                  <a:gd name="connsiteY32" fmla="*/ 38197 h 99837"/>
                  <a:gd name="connsiteX33" fmla="*/ 60181 w 67778"/>
                  <a:gd name="connsiteY33" fmla="*/ 47050 h 99837"/>
                  <a:gd name="connsiteX34" fmla="*/ 53840 w 67778"/>
                  <a:gd name="connsiteY34" fmla="*/ 55246 h 99837"/>
                  <a:gd name="connsiteX35" fmla="*/ 46243 w 67778"/>
                  <a:gd name="connsiteY35" fmla="*/ 63279 h 99837"/>
                  <a:gd name="connsiteX36" fmla="*/ 23941 w 67778"/>
                  <a:gd name="connsiteY36" fmla="*/ 86012 h 99837"/>
                  <a:gd name="connsiteX37" fmla="*/ 30337 w 67778"/>
                  <a:gd name="connsiteY37" fmla="*/ 84536 h 99837"/>
                  <a:gd name="connsiteX38" fmla="*/ 36404 w 67778"/>
                  <a:gd name="connsiteY38" fmla="*/ 84045 h 99837"/>
                  <a:gd name="connsiteX39" fmla="*/ 61766 w 67778"/>
                  <a:gd name="connsiteY39" fmla="*/ 84045 h 99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7778" h="99837">
                    <a:moveTo>
                      <a:pt x="61875" y="84154"/>
                    </a:moveTo>
                    <a:cubicBezTo>
                      <a:pt x="63679" y="84154"/>
                      <a:pt x="65155" y="84646"/>
                      <a:pt x="66193" y="85684"/>
                    </a:cubicBezTo>
                    <a:cubicBezTo>
                      <a:pt x="67287" y="86722"/>
                      <a:pt x="67778" y="88088"/>
                      <a:pt x="67778" y="89728"/>
                    </a:cubicBezTo>
                    <a:lnTo>
                      <a:pt x="67778" y="99837"/>
                    </a:lnTo>
                    <a:lnTo>
                      <a:pt x="0" y="99837"/>
                    </a:lnTo>
                    <a:lnTo>
                      <a:pt x="0" y="94263"/>
                    </a:lnTo>
                    <a:cubicBezTo>
                      <a:pt x="0" y="93116"/>
                      <a:pt x="219" y="91914"/>
                      <a:pt x="711" y="90657"/>
                    </a:cubicBezTo>
                    <a:cubicBezTo>
                      <a:pt x="1202" y="89400"/>
                      <a:pt x="1968" y="88252"/>
                      <a:pt x="3007" y="87269"/>
                    </a:cubicBezTo>
                    <a:lnTo>
                      <a:pt x="33015" y="57214"/>
                    </a:lnTo>
                    <a:cubicBezTo>
                      <a:pt x="35529" y="54645"/>
                      <a:pt x="37770" y="52241"/>
                      <a:pt x="39738" y="49891"/>
                    </a:cubicBezTo>
                    <a:cubicBezTo>
                      <a:pt x="41706" y="47596"/>
                      <a:pt x="43346" y="45247"/>
                      <a:pt x="44712" y="43006"/>
                    </a:cubicBezTo>
                    <a:cubicBezTo>
                      <a:pt x="46024" y="40711"/>
                      <a:pt x="47062" y="38416"/>
                      <a:pt x="47773" y="36066"/>
                    </a:cubicBezTo>
                    <a:cubicBezTo>
                      <a:pt x="48483" y="33716"/>
                      <a:pt x="48812" y="31257"/>
                      <a:pt x="48812" y="28634"/>
                    </a:cubicBezTo>
                    <a:cubicBezTo>
                      <a:pt x="48812" y="26285"/>
                      <a:pt x="48483" y="24208"/>
                      <a:pt x="47773" y="22404"/>
                    </a:cubicBezTo>
                    <a:cubicBezTo>
                      <a:pt x="47117" y="20601"/>
                      <a:pt x="46133" y="19071"/>
                      <a:pt x="44876" y="17869"/>
                    </a:cubicBezTo>
                    <a:cubicBezTo>
                      <a:pt x="43619" y="16667"/>
                      <a:pt x="42143" y="15738"/>
                      <a:pt x="40339" y="15082"/>
                    </a:cubicBezTo>
                    <a:cubicBezTo>
                      <a:pt x="38590" y="14481"/>
                      <a:pt x="36623" y="14153"/>
                      <a:pt x="34436" y="14153"/>
                    </a:cubicBezTo>
                    <a:cubicBezTo>
                      <a:pt x="32414" y="14153"/>
                      <a:pt x="30555" y="14426"/>
                      <a:pt x="28861" y="15027"/>
                    </a:cubicBezTo>
                    <a:cubicBezTo>
                      <a:pt x="27166" y="15629"/>
                      <a:pt x="25636" y="16394"/>
                      <a:pt x="24324" y="17432"/>
                    </a:cubicBezTo>
                    <a:cubicBezTo>
                      <a:pt x="23012" y="18470"/>
                      <a:pt x="21864" y="19672"/>
                      <a:pt x="20990" y="21038"/>
                    </a:cubicBezTo>
                    <a:cubicBezTo>
                      <a:pt x="20060" y="22404"/>
                      <a:pt x="19405" y="23935"/>
                      <a:pt x="18913" y="25574"/>
                    </a:cubicBezTo>
                    <a:cubicBezTo>
                      <a:pt x="18147" y="27651"/>
                      <a:pt x="17163" y="29072"/>
                      <a:pt x="15906" y="29727"/>
                    </a:cubicBezTo>
                    <a:cubicBezTo>
                      <a:pt x="14704" y="30383"/>
                      <a:pt x="12900" y="30547"/>
                      <a:pt x="10604" y="30219"/>
                    </a:cubicBezTo>
                    <a:lnTo>
                      <a:pt x="1749" y="28634"/>
                    </a:lnTo>
                    <a:cubicBezTo>
                      <a:pt x="2405" y="23880"/>
                      <a:pt x="3772" y="19727"/>
                      <a:pt x="5685" y="16175"/>
                    </a:cubicBezTo>
                    <a:cubicBezTo>
                      <a:pt x="7598" y="12623"/>
                      <a:pt x="10112" y="9618"/>
                      <a:pt x="13009" y="7214"/>
                    </a:cubicBezTo>
                    <a:cubicBezTo>
                      <a:pt x="15961" y="4809"/>
                      <a:pt x="19295" y="3006"/>
                      <a:pt x="23121" y="1803"/>
                    </a:cubicBezTo>
                    <a:cubicBezTo>
                      <a:pt x="26948" y="601"/>
                      <a:pt x="30992" y="0"/>
                      <a:pt x="35365" y="0"/>
                    </a:cubicBezTo>
                    <a:cubicBezTo>
                      <a:pt x="39738" y="0"/>
                      <a:pt x="44111" y="656"/>
                      <a:pt x="47882" y="2022"/>
                    </a:cubicBezTo>
                    <a:cubicBezTo>
                      <a:pt x="51654" y="3388"/>
                      <a:pt x="54879" y="5246"/>
                      <a:pt x="57557" y="7705"/>
                    </a:cubicBezTo>
                    <a:cubicBezTo>
                      <a:pt x="60235" y="10164"/>
                      <a:pt x="62367" y="13115"/>
                      <a:pt x="63843" y="16558"/>
                    </a:cubicBezTo>
                    <a:cubicBezTo>
                      <a:pt x="65319" y="20000"/>
                      <a:pt x="66084" y="23880"/>
                      <a:pt x="66084" y="28088"/>
                    </a:cubicBezTo>
                    <a:cubicBezTo>
                      <a:pt x="66084" y="31749"/>
                      <a:pt x="65537" y="35083"/>
                      <a:pt x="64499" y="38197"/>
                    </a:cubicBezTo>
                    <a:cubicBezTo>
                      <a:pt x="63405" y="41312"/>
                      <a:pt x="61985" y="44263"/>
                      <a:pt x="60181" y="47050"/>
                    </a:cubicBezTo>
                    <a:cubicBezTo>
                      <a:pt x="58377" y="49837"/>
                      <a:pt x="56300" y="52624"/>
                      <a:pt x="53840" y="55246"/>
                    </a:cubicBezTo>
                    <a:cubicBezTo>
                      <a:pt x="51380" y="57869"/>
                      <a:pt x="48921" y="60547"/>
                      <a:pt x="46243" y="63279"/>
                    </a:cubicBezTo>
                    <a:lnTo>
                      <a:pt x="23941" y="86012"/>
                    </a:lnTo>
                    <a:cubicBezTo>
                      <a:pt x="26073" y="85356"/>
                      <a:pt x="28205" y="84864"/>
                      <a:pt x="30337" y="84536"/>
                    </a:cubicBezTo>
                    <a:cubicBezTo>
                      <a:pt x="32468" y="84209"/>
                      <a:pt x="34491" y="84045"/>
                      <a:pt x="36404" y="84045"/>
                    </a:cubicBezTo>
                    <a:lnTo>
                      <a:pt x="61766" y="84045"/>
                    </a:lnTo>
                    <a:close/>
                  </a:path>
                </a:pathLst>
              </a:custGeom>
              <a:solidFill>
                <a:srgbClr val="0E1F3E"/>
              </a:solidFill>
              <a:ln w="0" cap="flat">
                <a:noFill/>
                <a:prstDash val="solid"/>
                <a:miter/>
              </a:ln>
            </p:spPr>
            <p:txBody>
              <a:bodyPr rtlCol="0" anchor="ctr"/>
              <a:lstStyle/>
              <a:p>
                <a:endParaRPr lang="en-US" sz="3600"/>
              </a:p>
            </p:txBody>
          </p:sp>
          <p:sp>
            <p:nvSpPr>
              <p:cNvPr id="268" name="Freeform 77">
                <a:extLst>
                  <a:ext uri="{FF2B5EF4-FFF2-40B4-BE49-F238E27FC236}">
                    <a16:creationId xmlns:a16="http://schemas.microsoft.com/office/drawing/2014/main" id="{1B220625-0DF5-F6B2-220D-E92A20555195}"/>
                  </a:ext>
                </a:extLst>
              </p:cNvPr>
              <p:cNvSpPr/>
              <p:nvPr/>
            </p:nvSpPr>
            <p:spPr>
              <a:xfrm>
                <a:off x="9819002" y="6110670"/>
                <a:ext cx="72424" cy="100984"/>
              </a:xfrm>
              <a:custGeom>
                <a:avLst/>
                <a:gdLst>
                  <a:gd name="connsiteX0" fmla="*/ 72424 w 72424"/>
                  <a:gd name="connsiteY0" fmla="*/ 50492 h 100984"/>
                  <a:gd name="connsiteX1" fmla="*/ 69637 w 72424"/>
                  <a:gd name="connsiteY1" fmla="*/ 72952 h 100984"/>
                  <a:gd name="connsiteX2" fmla="*/ 61984 w 72424"/>
                  <a:gd name="connsiteY2" fmla="*/ 88689 h 100984"/>
                  <a:gd name="connsiteX3" fmla="*/ 50451 w 72424"/>
                  <a:gd name="connsiteY3" fmla="*/ 97925 h 100984"/>
                  <a:gd name="connsiteX4" fmla="*/ 36075 w 72424"/>
                  <a:gd name="connsiteY4" fmla="*/ 100985 h 100984"/>
                  <a:gd name="connsiteX5" fmla="*/ 21755 w 72424"/>
                  <a:gd name="connsiteY5" fmla="*/ 97925 h 100984"/>
                  <a:gd name="connsiteX6" fmla="*/ 10331 w 72424"/>
                  <a:gd name="connsiteY6" fmla="*/ 88689 h 100984"/>
                  <a:gd name="connsiteX7" fmla="*/ 2733 w 72424"/>
                  <a:gd name="connsiteY7" fmla="*/ 72952 h 100984"/>
                  <a:gd name="connsiteX8" fmla="*/ 0 w 72424"/>
                  <a:gd name="connsiteY8" fmla="*/ 50492 h 100984"/>
                  <a:gd name="connsiteX9" fmla="*/ 2733 w 72424"/>
                  <a:gd name="connsiteY9" fmla="*/ 28033 h 100984"/>
                  <a:gd name="connsiteX10" fmla="*/ 10331 w 72424"/>
                  <a:gd name="connsiteY10" fmla="*/ 12295 h 100984"/>
                  <a:gd name="connsiteX11" fmla="*/ 21755 w 72424"/>
                  <a:gd name="connsiteY11" fmla="*/ 3060 h 100984"/>
                  <a:gd name="connsiteX12" fmla="*/ 36075 w 72424"/>
                  <a:gd name="connsiteY12" fmla="*/ 0 h 100984"/>
                  <a:gd name="connsiteX13" fmla="*/ 50451 w 72424"/>
                  <a:gd name="connsiteY13" fmla="*/ 3060 h 100984"/>
                  <a:gd name="connsiteX14" fmla="*/ 61984 w 72424"/>
                  <a:gd name="connsiteY14" fmla="*/ 12295 h 100984"/>
                  <a:gd name="connsiteX15" fmla="*/ 69637 w 72424"/>
                  <a:gd name="connsiteY15" fmla="*/ 28033 h 100984"/>
                  <a:gd name="connsiteX16" fmla="*/ 72424 w 72424"/>
                  <a:gd name="connsiteY16" fmla="*/ 50492 h 100984"/>
                  <a:gd name="connsiteX17" fmla="*/ 54988 w 72424"/>
                  <a:gd name="connsiteY17" fmla="*/ 50492 h 100984"/>
                  <a:gd name="connsiteX18" fmla="*/ 53403 w 72424"/>
                  <a:gd name="connsiteY18" fmla="*/ 32733 h 100984"/>
                  <a:gd name="connsiteX19" fmla="*/ 49194 w 72424"/>
                  <a:gd name="connsiteY19" fmla="*/ 21531 h 100984"/>
                  <a:gd name="connsiteX20" fmla="*/ 43127 w 72424"/>
                  <a:gd name="connsiteY20" fmla="*/ 15683 h 100984"/>
                  <a:gd name="connsiteX21" fmla="*/ 36021 w 72424"/>
                  <a:gd name="connsiteY21" fmla="*/ 13990 h 100984"/>
                  <a:gd name="connsiteX22" fmla="*/ 29024 w 72424"/>
                  <a:gd name="connsiteY22" fmla="*/ 15683 h 100984"/>
                  <a:gd name="connsiteX23" fmla="*/ 23066 w 72424"/>
                  <a:gd name="connsiteY23" fmla="*/ 21531 h 100984"/>
                  <a:gd name="connsiteX24" fmla="*/ 18912 w 72424"/>
                  <a:gd name="connsiteY24" fmla="*/ 32733 h 100984"/>
                  <a:gd name="connsiteX25" fmla="*/ 17382 w 72424"/>
                  <a:gd name="connsiteY25" fmla="*/ 50492 h 100984"/>
                  <a:gd name="connsiteX26" fmla="*/ 18912 w 72424"/>
                  <a:gd name="connsiteY26" fmla="*/ 68252 h 100984"/>
                  <a:gd name="connsiteX27" fmla="*/ 23066 w 72424"/>
                  <a:gd name="connsiteY27" fmla="*/ 79455 h 100984"/>
                  <a:gd name="connsiteX28" fmla="*/ 29024 w 72424"/>
                  <a:gd name="connsiteY28" fmla="*/ 85301 h 100984"/>
                  <a:gd name="connsiteX29" fmla="*/ 36021 w 72424"/>
                  <a:gd name="connsiteY29" fmla="*/ 86996 h 100984"/>
                  <a:gd name="connsiteX30" fmla="*/ 43127 w 72424"/>
                  <a:gd name="connsiteY30" fmla="*/ 85301 h 100984"/>
                  <a:gd name="connsiteX31" fmla="*/ 49194 w 72424"/>
                  <a:gd name="connsiteY31" fmla="*/ 79455 h 100984"/>
                  <a:gd name="connsiteX32" fmla="*/ 53403 w 72424"/>
                  <a:gd name="connsiteY32" fmla="*/ 68252 h 100984"/>
                  <a:gd name="connsiteX33" fmla="*/ 54988 w 72424"/>
                  <a:gd name="connsiteY33" fmla="*/ 50492 h 100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72424" h="100984">
                    <a:moveTo>
                      <a:pt x="72424" y="50492"/>
                    </a:moveTo>
                    <a:cubicBezTo>
                      <a:pt x="72424" y="59127"/>
                      <a:pt x="71495" y="66558"/>
                      <a:pt x="69637" y="72952"/>
                    </a:cubicBezTo>
                    <a:cubicBezTo>
                      <a:pt x="67778" y="79291"/>
                      <a:pt x="65264" y="84536"/>
                      <a:pt x="61984" y="88689"/>
                    </a:cubicBezTo>
                    <a:cubicBezTo>
                      <a:pt x="58705" y="92843"/>
                      <a:pt x="54879" y="95903"/>
                      <a:pt x="50451" y="97925"/>
                    </a:cubicBezTo>
                    <a:cubicBezTo>
                      <a:pt x="46024" y="99947"/>
                      <a:pt x="41214" y="100985"/>
                      <a:pt x="36075" y="100985"/>
                    </a:cubicBezTo>
                    <a:cubicBezTo>
                      <a:pt x="30938" y="100985"/>
                      <a:pt x="26182" y="99947"/>
                      <a:pt x="21755" y="97925"/>
                    </a:cubicBezTo>
                    <a:cubicBezTo>
                      <a:pt x="17382" y="95903"/>
                      <a:pt x="13556" y="92843"/>
                      <a:pt x="10331" y="88689"/>
                    </a:cubicBezTo>
                    <a:cubicBezTo>
                      <a:pt x="7106" y="84536"/>
                      <a:pt x="4591" y="79291"/>
                      <a:pt x="2733" y="72952"/>
                    </a:cubicBezTo>
                    <a:cubicBezTo>
                      <a:pt x="929" y="66613"/>
                      <a:pt x="0" y="59127"/>
                      <a:pt x="0" y="50492"/>
                    </a:cubicBezTo>
                    <a:cubicBezTo>
                      <a:pt x="0" y="41859"/>
                      <a:pt x="929" y="34372"/>
                      <a:pt x="2733" y="28033"/>
                    </a:cubicBezTo>
                    <a:cubicBezTo>
                      <a:pt x="4537" y="21694"/>
                      <a:pt x="7106" y="16448"/>
                      <a:pt x="10331" y="12295"/>
                    </a:cubicBezTo>
                    <a:cubicBezTo>
                      <a:pt x="13556" y="8142"/>
                      <a:pt x="17382" y="5082"/>
                      <a:pt x="21755" y="3060"/>
                    </a:cubicBezTo>
                    <a:cubicBezTo>
                      <a:pt x="26128" y="1039"/>
                      <a:pt x="30938" y="0"/>
                      <a:pt x="36075" y="0"/>
                    </a:cubicBezTo>
                    <a:cubicBezTo>
                      <a:pt x="41214" y="0"/>
                      <a:pt x="46024" y="1039"/>
                      <a:pt x="50451" y="3060"/>
                    </a:cubicBezTo>
                    <a:cubicBezTo>
                      <a:pt x="54879" y="5082"/>
                      <a:pt x="58759" y="8197"/>
                      <a:pt x="61984" y="12295"/>
                    </a:cubicBezTo>
                    <a:cubicBezTo>
                      <a:pt x="65264" y="16448"/>
                      <a:pt x="67778" y="21694"/>
                      <a:pt x="69637" y="28033"/>
                    </a:cubicBezTo>
                    <a:cubicBezTo>
                      <a:pt x="71495" y="34372"/>
                      <a:pt x="72424" y="41859"/>
                      <a:pt x="72424" y="50492"/>
                    </a:cubicBezTo>
                    <a:close/>
                    <a:moveTo>
                      <a:pt x="54988" y="50492"/>
                    </a:moveTo>
                    <a:cubicBezTo>
                      <a:pt x="54988" y="43334"/>
                      <a:pt x="54441" y="37432"/>
                      <a:pt x="53403" y="32733"/>
                    </a:cubicBezTo>
                    <a:cubicBezTo>
                      <a:pt x="52364" y="28033"/>
                      <a:pt x="50943" y="24317"/>
                      <a:pt x="49194" y="21531"/>
                    </a:cubicBezTo>
                    <a:cubicBezTo>
                      <a:pt x="47445" y="18744"/>
                      <a:pt x="45422" y="16777"/>
                      <a:pt x="43127" y="15683"/>
                    </a:cubicBezTo>
                    <a:cubicBezTo>
                      <a:pt x="40831" y="14591"/>
                      <a:pt x="38481" y="13990"/>
                      <a:pt x="36021" y="13990"/>
                    </a:cubicBezTo>
                    <a:cubicBezTo>
                      <a:pt x="33561" y="13990"/>
                      <a:pt x="31265" y="14536"/>
                      <a:pt x="29024" y="15683"/>
                    </a:cubicBezTo>
                    <a:cubicBezTo>
                      <a:pt x="26784" y="16777"/>
                      <a:pt x="24761" y="18744"/>
                      <a:pt x="23066" y="21531"/>
                    </a:cubicBezTo>
                    <a:cubicBezTo>
                      <a:pt x="21318" y="24317"/>
                      <a:pt x="19951" y="28033"/>
                      <a:pt x="18912" y="32733"/>
                    </a:cubicBezTo>
                    <a:cubicBezTo>
                      <a:pt x="17874" y="37432"/>
                      <a:pt x="17382" y="43334"/>
                      <a:pt x="17382" y="50492"/>
                    </a:cubicBezTo>
                    <a:cubicBezTo>
                      <a:pt x="17382" y="57651"/>
                      <a:pt x="17874" y="63553"/>
                      <a:pt x="18912" y="68252"/>
                    </a:cubicBezTo>
                    <a:cubicBezTo>
                      <a:pt x="19951" y="72952"/>
                      <a:pt x="21318" y="76668"/>
                      <a:pt x="23066" y="79455"/>
                    </a:cubicBezTo>
                    <a:cubicBezTo>
                      <a:pt x="24816" y="82242"/>
                      <a:pt x="26784" y="84154"/>
                      <a:pt x="29024" y="85301"/>
                    </a:cubicBezTo>
                    <a:cubicBezTo>
                      <a:pt x="31265" y="86449"/>
                      <a:pt x="33616" y="86996"/>
                      <a:pt x="36021" y="86996"/>
                    </a:cubicBezTo>
                    <a:cubicBezTo>
                      <a:pt x="38426" y="86996"/>
                      <a:pt x="40831" y="86449"/>
                      <a:pt x="43127" y="85301"/>
                    </a:cubicBezTo>
                    <a:cubicBezTo>
                      <a:pt x="45422" y="84209"/>
                      <a:pt x="47445" y="82242"/>
                      <a:pt x="49194" y="79455"/>
                    </a:cubicBezTo>
                    <a:cubicBezTo>
                      <a:pt x="50943" y="76668"/>
                      <a:pt x="52364" y="72952"/>
                      <a:pt x="53403" y="68252"/>
                    </a:cubicBezTo>
                    <a:cubicBezTo>
                      <a:pt x="54441" y="63553"/>
                      <a:pt x="54988" y="57651"/>
                      <a:pt x="54988" y="50492"/>
                    </a:cubicBezTo>
                    <a:close/>
                  </a:path>
                </a:pathLst>
              </a:custGeom>
              <a:solidFill>
                <a:srgbClr val="0E1F3E"/>
              </a:solidFill>
              <a:ln w="0" cap="flat">
                <a:noFill/>
                <a:prstDash val="solid"/>
                <a:miter/>
              </a:ln>
            </p:spPr>
            <p:txBody>
              <a:bodyPr rtlCol="0" anchor="ctr"/>
              <a:lstStyle/>
              <a:p>
                <a:endParaRPr lang="en-US" sz="3600"/>
              </a:p>
            </p:txBody>
          </p:sp>
          <p:sp>
            <p:nvSpPr>
              <p:cNvPr id="269" name="Freeform 78">
                <a:extLst>
                  <a:ext uri="{FF2B5EF4-FFF2-40B4-BE49-F238E27FC236}">
                    <a16:creationId xmlns:a16="http://schemas.microsoft.com/office/drawing/2014/main" id="{FF2CA875-DC26-21A2-B219-F2448A8E493F}"/>
                  </a:ext>
                </a:extLst>
              </p:cNvPr>
              <p:cNvSpPr/>
              <p:nvPr/>
            </p:nvSpPr>
            <p:spPr>
              <a:xfrm>
                <a:off x="9904326" y="6108976"/>
                <a:ext cx="64717" cy="101530"/>
              </a:xfrm>
              <a:custGeom>
                <a:avLst/>
                <a:gdLst>
                  <a:gd name="connsiteX0" fmla="*/ 16944 w 64717"/>
                  <a:gd name="connsiteY0" fmla="*/ 54 h 101530"/>
                  <a:gd name="connsiteX1" fmla="*/ 16944 w 64717"/>
                  <a:gd name="connsiteY1" fmla="*/ 58197 h 101530"/>
                  <a:gd name="connsiteX2" fmla="*/ 20115 w 64717"/>
                  <a:gd name="connsiteY2" fmla="*/ 58197 h 101530"/>
                  <a:gd name="connsiteX3" fmla="*/ 22793 w 64717"/>
                  <a:gd name="connsiteY3" fmla="*/ 57760 h 101530"/>
                  <a:gd name="connsiteX4" fmla="*/ 24816 w 64717"/>
                  <a:gd name="connsiteY4" fmla="*/ 55957 h 101530"/>
                  <a:gd name="connsiteX5" fmla="*/ 42252 w 64717"/>
                  <a:gd name="connsiteY5" fmla="*/ 34426 h 101530"/>
                  <a:gd name="connsiteX6" fmla="*/ 44657 w 64717"/>
                  <a:gd name="connsiteY6" fmla="*/ 32240 h 101530"/>
                  <a:gd name="connsiteX7" fmla="*/ 48101 w 64717"/>
                  <a:gd name="connsiteY7" fmla="*/ 31475 h 101530"/>
                  <a:gd name="connsiteX8" fmla="*/ 63570 w 64717"/>
                  <a:gd name="connsiteY8" fmla="*/ 31475 h 101530"/>
                  <a:gd name="connsiteX9" fmla="*/ 41760 w 64717"/>
                  <a:gd name="connsiteY9" fmla="*/ 57486 h 101530"/>
                  <a:gd name="connsiteX10" fmla="*/ 36677 w 64717"/>
                  <a:gd name="connsiteY10" fmla="*/ 62187 h 101530"/>
                  <a:gd name="connsiteX11" fmla="*/ 39246 w 64717"/>
                  <a:gd name="connsiteY11" fmla="*/ 64591 h 101530"/>
                  <a:gd name="connsiteX12" fmla="*/ 41378 w 64717"/>
                  <a:gd name="connsiteY12" fmla="*/ 67542 h 101530"/>
                  <a:gd name="connsiteX13" fmla="*/ 64717 w 64717"/>
                  <a:gd name="connsiteY13" fmla="*/ 101531 h 101530"/>
                  <a:gd name="connsiteX14" fmla="*/ 49468 w 64717"/>
                  <a:gd name="connsiteY14" fmla="*/ 101531 h 101530"/>
                  <a:gd name="connsiteX15" fmla="*/ 46079 w 64717"/>
                  <a:gd name="connsiteY15" fmla="*/ 100875 h 101530"/>
                  <a:gd name="connsiteX16" fmla="*/ 43673 w 64717"/>
                  <a:gd name="connsiteY16" fmla="*/ 98525 h 101530"/>
                  <a:gd name="connsiteX17" fmla="*/ 25745 w 64717"/>
                  <a:gd name="connsiteY17" fmla="*/ 71968 h 101530"/>
                  <a:gd name="connsiteX18" fmla="*/ 23777 w 64717"/>
                  <a:gd name="connsiteY18" fmla="*/ 69891 h 101530"/>
                  <a:gd name="connsiteX19" fmla="*/ 20716 w 64717"/>
                  <a:gd name="connsiteY19" fmla="*/ 69399 h 101530"/>
                  <a:gd name="connsiteX20" fmla="*/ 16890 w 64717"/>
                  <a:gd name="connsiteY20" fmla="*/ 69399 h 101530"/>
                  <a:gd name="connsiteX21" fmla="*/ 16890 w 64717"/>
                  <a:gd name="connsiteY21" fmla="*/ 101531 h 101530"/>
                  <a:gd name="connsiteX22" fmla="*/ 0 w 64717"/>
                  <a:gd name="connsiteY22" fmla="*/ 101531 h 101530"/>
                  <a:gd name="connsiteX23" fmla="*/ 0 w 64717"/>
                  <a:gd name="connsiteY23" fmla="*/ 0 h 101530"/>
                  <a:gd name="connsiteX24" fmla="*/ 16890 w 64717"/>
                  <a:gd name="connsiteY24" fmla="*/ 0 h 101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4717" h="101530">
                    <a:moveTo>
                      <a:pt x="16944" y="54"/>
                    </a:moveTo>
                    <a:lnTo>
                      <a:pt x="16944" y="58197"/>
                    </a:lnTo>
                    <a:lnTo>
                      <a:pt x="20115" y="58197"/>
                    </a:lnTo>
                    <a:cubicBezTo>
                      <a:pt x="21263" y="58197"/>
                      <a:pt x="22138" y="58033"/>
                      <a:pt x="22793" y="57760"/>
                    </a:cubicBezTo>
                    <a:cubicBezTo>
                      <a:pt x="23449" y="57486"/>
                      <a:pt x="24105" y="56885"/>
                      <a:pt x="24816" y="55957"/>
                    </a:cubicBezTo>
                    <a:lnTo>
                      <a:pt x="42252" y="34426"/>
                    </a:lnTo>
                    <a:cubicBezTo>
                      <a:pt x="42963" y="33498"/>
                      <a:pt x="43783" y="32733"/>
                      <a:pt x="44657" y="32240"/>
                    </a:cubicBezTo>
                    <a:cubicBezTo>
                      <a:pt x="45531" y="31749"/>
                      <a:pt x="46680" y="31475"/>
                      <a:pt x="48101" y="31475"/>
                    </a:cubicBezTo>
                    <a:lnTo>
                      <a:pt x="63570" y="31475"/>
                    </a:lnTo>
                    <a:lnTo>
                      <a:pt x="41760" y="57486"/>
                    </a:lnTo>
                    <a:cubicBezTo>
                      <a:pt x="40230" y="59563"/>
                      <a:pt x="38536" y="61093"/>
                      <a:pt x="36677" y="62187"/>
                    </a:cubicBezTo>
                    <a:cubicBezTo>
                      <a:pt x="37661" y="62842"/>
                      <a:pt x="38481" y="63661"/>
                      <a:pt x="39246" y="64591"/>
                    </a:cubicBezTo>
                    <a:cubicBezTo>
                      <a:pt x="40011" y="65520"/>
                      <a:pt x="40721" y="66503"/>
                      <a:pt x="41378" y="67542"/>
                    </a:cubicBezTo>
                    <a:lnTo>
                      <a:pt x="64717" y="101531"/>
                    </a:lnTo>
                    <a:lnTo>
                      <a:pt x="49468" y="101531"/>
                    </a:lnTo>
                    <a:cubicBezTo>
                      <a:pt x="48156" y="101531"/>
                      <a:pt x="47007" y="101312"/>
                      <a:pt x="46079" y="100875"/>
                    </a:cubicBezTo>
                    <a:cubicBezTo>
                      <a:pt x="45149" y="100438"/>
                      <a:pt x="44329" y="99673"/>
                      <a:pt x="43673" y="98525"/>
                    </a:cubicBezTo>
                    <a:lnTo>
                      <a:pt x="25745" y="71968"/>
                    </a:lnTo>
                    <a:cubicBezTo>
                      <a:pt x="25089" y="70930"/>
                      <a:pt x="24433" y="70219"/>
                      <a:pt x="23777" y="69891"/>
                    </a:cubicBezTo>
                    <a:cubicBezTo>
                      <a:pt x="23121" y="69564"/>
                      <a:pt x="22083" y="69399"/>
                      <a:pt x="20716" y="69399"/>
                    </a:cubicBezTo>
                    <a:lnTo>
                      <a:pt x="16890" y="69399"/>
                    </a:lnTo>
                    <a:lnTo>
                      <a:pt x="16890" y="101531"/>
                    </a:lnTo>
                    <a:lnTo>
                      <a:pt x="0" y="101531"/>
                    </a:lnTo>
                    <a:lnTo>
                      <a:pt x="0" y="0"/>
                    </a:lnTo>
                    <a:lnTo>
                      <a:pt x="16890" y="0"/>
                    </a:lnTo>
                    <a:close/>
                  </a:path>
                </a:pathLst>
              </a:custGeom>
              <a:solidFill>
                <a:srgbClr val="0E1F3E"/>
              </a:solidFill>
              <a:ln w="0" cap="flat">
                <a:noFill/>
                <a:prstDash val="solid"/>
                <a:miter/>
              </a:ln>
            </p:spPr>
            <p:txBody>
              <a:bodyPr rtlCol="0" anchor="ctr"/>
              <a:lstStyle/>
              <a:p>
                <a:endParaRPr lang="en-US" sz="3600"/>
              </a:p>
            </p:txBody>
          </p:sp>
          <p:sp>
            <p:nvSpPr>
              <p:cNvPr id="270" name="Freeform 79">
                <a:extLst>
                  <a:ext uri="{FF2B5EF4-FFF2-40B4-BE49-F238E27FC236}">
                    <a16:creationId xmlns:a16="http://schemas.microsoft.com/office/drawing/2014/main" id="{68E89D56-FE18-B7A7-3BE8-9009BFEAA477}"/>
                  </a:ext>
                </a:extLst>
              </p:cNvPr>
              <p:cNvSpPr/>
              <p:nvPr/>
            </p:nvSpPr>
            <p:spPr>
              <a:xfrm>
                <a:off x="9978664" y="6139304"/>
                <a:ext cx="98552" cy="71257"/>
              </a:xfrm>
              <a:custGeom>
                <a:avLst/>
                <a:gdLst>
                  <a:gd name="connsiteX0" fmla="*/ 0 w 98552"/>
                  <a:gd name="connsiteY0" fmla="*/ 71258 h 71257"/>
                  <a:gd name="connsiteX1" fmla="*/ 0 w 98552"/>
                  <a:gd name="connsiteY1" fmla="*/ 1147 h 71257"/>
                  <a:gd name="connsiteX2" fmla="*/ 10331 w 98552"/>
                  <a:gd name="connsiteY2" fmla="*/ 1147 h 71257"/>
                  <a:gd name="connsiteX3" fmla="*/ 14649 w 98552"/>
                  <a:gd name="connsiteY3" fmla="*/ 4208 h 71257"/>
                  <a:gd name="connsiteX4" fmla="*/ 15742 w 98552"/>
                  <a:gd name="connsiteY4" fmla="*/ 9399 h 71257"/>
                  <a:gd name="connsiteX5" fmla="*/ 19623 w 98552"/>
                  <a:gd name="connsiteY5" fmla="*/ 5629 h 71257"/>
                  <a:gd name="connsiteX6" fmla="*/ 23941 w 98552"/>
                  <a:gd name="connsiteY6" fmla="*/ 2678 h 71257"/>
                  <a:gd name="connsiteX7" fmla="*/ 28861 w 98552"/>
                  <a:gd name="connsiteY7" fmla="*/ 710 h 71257"/>
                  <a:gd name="connsiteX8" fmla="*/ 34655 w 98552"/>
                  <a:gd name="connsiteY8" fmla="*/ 0 h 71257"/>
                  <a:gd name="connsiteX9" fmla="*/ 45532 w 98552"/>
                  <a:gd name="connsiteY9" fmla="*/ 3607 h 71257"/>
                  <a:gd name="connsiteX10" fmla="*/ 51927 w 98552"/>
                  <a:gd name="connsiteY10" fmla="*/ 13115 h 71257"/>
                  <a:gd name="connsiteX11" fmla="*/ 56026 w 98552"/>
                  <a:gd name="connsiteY11" fmla="*/ 7159 h 71257"/>
                  <a:gd name="connsiteX12" fmla="*/ 61438 w 98552"/>
                  <a:gd name="connsiteY12" fmla="*/ 3115 h 71257"/>
                  <a:gd name="connsiteX13" fmla="*/ 67669 w 98552"/>
                  <a:gd name="connsiteY13" fmla="*/ 765 h 71257"/>
                  <a:gd name="connsiteX14" fmla="*/ 74337 w 98552"/>
                  <a:gd name="connsiteY14" fmla="*/ 0 h 71257"/>
                  <a:gd name="connsiteX15" fmla="*/ 84668 w 98552"/>
                  <a:gd name="connsiteY15" fmla="*/ 1749 h 71257"/>
                  <a:gd name="connsiteX16" fmla="*/ 92266 w 98552"/>
                  <a:gd name="connsiteY16" fmla="*/ 6940 h 71257"/>
                  <a:gd name="connsiteX17" fmla="*/ 96967 w 98552"/>
                  <a:gd name="connsiteY17" fmla="*/ 15301 h 71257"/>
                  <a:gd name="connsiteX18" fmla="*/ 98552 w 98552"/>
                  <a:gd name="connsiteY18" fmla="*/ 26558 h 71257"/>
                  <a:gd name="connsiteX19" fmla="*/ 98552 w 98552"/>
                  <a:gd name="connsiteY19" fmla="*/ 71148 h 71257"/>
                  <a:gd name="connsiteX20" fmla="*/ 81662 w 98552"/>
                  <a:gd name="connsiteY20" fmla="*/ 71148 h 71257"/>
                  <a:gd name="connsiteX21" fmla="*/ 81662 w 98552"/>
                  <a:gd name="connsiteY21" fmla="*/ 26558 h 71257"/>
                  <a:gd name="connsiteX22" fmla="*/ 78710 w 98552"/>
                  <a:gd name="connsiteY22" fmla="*/ 16503 h 71257"/>
                  <a:gd name="connsiteX23" fmla="*/ 70129 w 98552"/>
                  <a:gd name="connsiteY23" fmla="*/ 13115 h 71257"/>
                  <a:gd name="connsiteX24" fmla="*/ 65319 w 98552"/>
                  <a:gd name="connsiteY24" fmla="*/ 13990 h 71257"/>
                  <a:gd name="connsiteX25" fmla="*/ 61438 w 98552"/>
                  <a:gd name="connsiteY25" fmla="*/ 16558 h 71257"/>
                  <a:gd name="connsiteX26" fmla="*/ 58814 w 98552"/>
                  <a:gd name="connsiteY26" fmla="*/ 20766 h 71257"/>
                  <a:gd name="connsiteX27" fmla="*/ 57885 w 98552"/>
                  <a:gd name="connsiteY27" fmla="*/ 26558 h 71257"/>
                  <a:gd name="connsiteX28" fmla="*/ 57885 w 98552"/>
                  <a:gd name="connsiteY28" fmla="*/ 71148 h 71257"/>
                  <a:gd name="connsiteX29" fmla="*/ 40940 w 98552"/>
                  <a:gd name="connsiteY29" fmla="*/ 71148 h 71257"/>
                  <a:gd name="connsiteX30" fmla="*/ 40940 w 98552"/>
                  <a:gd name="connsiteY30" fmla="*/ 26558 h 71257"/>
                  <a:gd name="connsiteX31" fmla="*/ 38098 w 98552"/>
                  <a:gd name="connsiteY31" fmla="*/ 16284 h 71257"/>
                  <a:gd name="connsiteX32" fmla="*/ 29790 w 98552"/>
                  <a:gd name="connsiteY32" fmla="*/ 13060 h 71257"/>
                  <a:gd name="connsiteX33" fmla="*/ 22903 w 98552"/>
                  <a:gd name="connsiteY33" fmla="*/ 14863 h 71257"/>
                  <a:gd name="connsiteX34" fmla="*/ 16999 w 98552"/>
                  <a:gd name="connsiteY34" fmla="*/ 19836 h 71257"/>
                  <a:gd name="connsiteX35" fmla="*/ 16999 w 98552"/>
                  <a:gd name="connsiteY35" fmla="*/ 71148 h 71257"/>
                  <a:gd name="connsiteX36" fmla="*/ 109 w 98552"/>
                  <a:gd name="connsiteY36" fmla="*/ 71148 h 7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98552" h="71257">
                    <a:moveTo>
                      <a:pt x="0" y="71258"/>
                    </a:moveTo>
                    <a:lnTo>
                      <a:pt x="0" y="1147"/>
                    </a:lnTo>
                    <a:lnTo>
                      <a:pt x="10331" y="1147"/>
                    </a:lnTo>
                    <a:cubicBezTo>
                      <a:pt x="12517" y="1147"/>
                      <a:pt x="13939" y="2186"/>
                      <a:pt x="14649" y="4208"/>
                    </a:cubicBezTo>
                    <a:lnTo>
                      <a:pt x="15742" y="9399"/>
                    </a:lnTo>
                    <a:cubicBezTo>
                      <a:pt x="16944" y="8033"/>
                      <a:pt x="18257" y="6776"/>
                      <a:pt x="19623" y="5629"/>
                    </a:cubicBezTo>
                    <a:cubicBezTo>
                      <a:pt x="20990" y="4481"/>
                      <a:pt x="22410" y="3497"/>
                      <a:pt x="23941" y="2678"/>
                    </a:cubicBezTo>
                    <a:cubicBezTo>
                      <a:pt x="25472" y="1858"/>
                      <a:pt x="27112" y="1202"/>
                      <a:pt x="28861" y="710"/>
                    </a:cubicBezTo>
                    <a:cubicBezTo>
                      <a:pt x="30609" y="219"/>
                      <a:pt x="32523" y="0"/>
                      <a:pt x="34655" y="0"/>
                    </a:cubicBezTo>
                    <a:cubicBezTo>
                      <a:pt x="39082" y="0"/>
                      <a:pt x="42690" y="1202"/>
                      <a:pt x="45532" y="3607"/>
                    </a:cubicBezTo>
                    <a:cubicBezTo>
                      <a:pt x="48374" y="6011"/>
                      <a:pt x="50506" y="9181"/>
                      <a:pt x="51927" y="13115"/>
                    </a:cubicBezTo>
                    <a:cubicBezTo>
                      <a:pt x="53021" y="10820"/>
                      <a:pt x="54387" y="8798"/>
                      <a:pt x="56026" y="7159"/>
                    </a:cubicBezTo>
                    <a:cubicBezTo>
                      <a:pt x="57667" y="5519"/>
                      <a:pt x="59470" y="4153"/>
                      <a:pt x="61438" y="3115"/>
                    </a:cubicBezTo>
                    <a:cubicBezTo>
                      <a:pt x="63405" y="2077"/>
                      <a:pt x="65483" y="1311"/>
                      <a:pt x="67669" y="765"/>
                    </a:cubicBezTo>
                    <a:cubicBezTo>
                      <a:pt x="69856" y="273"/>
                      <a:pt x="72097" y="0"/>
                      <a:pt x="74337" y="0"/>
                    </a:cubicBezTo>
                    <a:cubicBezTo>
                      <a:pt x="78219" y="0"/>
                      <a:pt x="81662" y="601"/>
                      <a:pt x="84668" y="1749"/>
                    </a:cubicBezTo>
                    <a:cubicBezTo>
                      <a:pt x="87675" y="2951"/>
                      <a:pt x="90189" y="4645"/>
                      <a:pt x="92266" y="6940"/>
                    </a:cubicBezTo>
                    <a:cubicBezTo>
                      <a:pt x="94343" y="9235"/>
                      <a:pt x="95874" y="11968"/>
                      <a:pt x="96967" y="15301"/>
                    </a:cubicBezTo>
                    <a:cubicBezTo>
                      <a:pt x="98060" y="18580"/>
                      <a:pt x="98552" y="22350"/>
                      <a:pt x="98552" y="26558"/>
                    </a:cubicBezTo>
                    <a:lnTo>
                      <a:pt x="98552" y="71148"/>
                    </a:lnTo>
                    <a:lnTo>
                      <a:pt x="81662" y="71148"/>
                    </a:lnTo>
                    <a:lnTo>
                      <a:pt x="81662" y="26558"/>
                    </a:lnTo>
                    <a:cubicBezTo>
                      <a:pt x="81662" y="22077"/>
                      <a:pt x="80678" y="18744"/>
                      <a:pt x="78710" y="16503"/>
                    </a:cubicBezTo>
                    <a:cubicBezTo>
                      <a:pt x="76743" y="14262"/>
                      <a:pt x="73900" y="13115"/>
                      <a:pt x="70129" y="13115"/>
                    </a:cubicBezTo>
                    <a:cubicBezTo>
                      <a:pt x="68380" y="13115"/>
                      <a:pt x="66795" y="13389"/>
                      <a:pt x="65319" y="13990"/>
                    </a:cubicBezTo>
                    <a:cubicBezTo>
                      <a:pt x="63843" y="14591"/>
                      <a:pt x="62531" y="15410"/>
                      <a:pt x="61438" y="16558"/>
                    </a:cubicBezTo>
                    <a:cubicBezTo>
                      <a:pt x="60290" y="17650"/>
                      <a:pt x="59415" y="19071"/>
                      <a:pt x="58814" y="20766"/>
                    </a:cubicBezTo>
                    <a:cubicBezTo>
                      <a:pt x="58158" y="22459"/>
                      <a:pt x="57885" y="24372"/>
                      <a:pt x="57885" y="26558"/>
                    </a:cubicBezTo>
                    <a:lnTo>
                      <a:pt x="57885" y="71148"/>
                    </a:lnTo>
                    <a:lnTo>
                      <a:pt x="40940" y="71148"/>
                    </a:lnTo>
                    <a:lnTo>
                      <a:pt x="40940" y="26558"/>
                    </a:lnTo>
                    <a:cubicBezTo>
                      <a:pt x="40940" y="21858"/>
                      <a:pt x="40011" y="18470"/>
                      <a:pt x="38098" y="16284"/>
                    </a:cubicBezTo>
                    <a:cubicBezTo>
                      <a:pt x="36185" y="14099"/>
                      <a:pt x="33452" y="13060"/>
                      <a:pt x="29790" y="13060"/>
                    </a:cubicBezTo>
                    <a:cubicBezTo>
                      <a:pt x="27330" y="13060"/>
                      <a:pt x="25035" y="13661"/>
                      <a:pt x="22903" y="14863"/>
                    </a:cubicBezTo>
                    <a:cubicBezTo>
                      <a:pt x="20771" y="16066"/>
                      <a:pt x="18803" y="17705"/>
                      <a:pt x="16999" y="19836"/>
                    </a:cubicBezTo>
                    <a:lnTo>
                      <a:pt x="16999" y="71148"/>
                    </a:lnTo>
                    <a:lnTo>
                      <a:pt x="109" y="71148"/>
                    </a:lnTo>
                    <a:close/>
                  </a:path>
                </a:pathLst>
              </a:custGeom>
              <a:solidFill>
                <a:srgbClr val="0E1F3E"/>
              </a:solidFill>
              <a:ln w="0" cap="flat">
                <a:noFill/>
                <a:prstDash val="solid"/>
                <a:miter/>
              </a:ln>
            </p:spPr>
            <p:txBody>
              <a:bodyPr rtlCol="0" anchor="ctr"/>
              <a:lstStyle/>
              <a:p>
                <a:endParaRPr lang="en-US" sz="3600"/>
              </a:p>
            </p:txBody>
          </p:sp>
        </p:grpSp>
      </p:grpSp>
      <p:grpSp>
        <p:nvGrpSpPr>
          <p:cNvPr id="279" name="Graphic 4">
            <a:extLst>
              <a:ext uri="{FF2B5EF4-FFF2-40B4-BE49-F238E27FC236}">
                <a16:creationId xmlns:a16="http://schemas.microsoft.com/office/drawing/2014/main" id="{91591B46-8B82-69D1-9D3F-55E56608C7B9}"/>
              </a:ext>
            </a:extLst>
          </p:cNvPr>
          <p:cNvGrpSpPr/>
          <p:nvPr/>
        </p:nvGrpSpPr>
        <p:grpSpPr>
          <a:xfrm>
            <a:off x="20768342" y="3159679"/>
            <a:ext cx="867563" cy="866893"/>
            <a:chOff x="9650978" y="409786"/>
            <a:chExt cx="433781" cy="433447"/>
          </a:xfrm>
          <a:solidFill>
            <a:srgbClr val="0E1F3E"/>
          </a:solidFill>
        </p:grpSpPr>
        <p:sp>
          <p:nvSpPr>
            <p:cNvPr id="280" name="Freeform 81">
              <a:extLst>
                <a:ext uri="{FF2B5EF4-FFF2-40B4-BE49-F238E27FC236}">
                  <a16:creationId xmlns:a16="http://schemas.microsoft.com/office/drawing/2014/main" id="{DE867494-ED12-CC01-7290-DAE31F645D9B}"/>
                </a:ext>
              </a:extLst>
            </p:cNvPr>
            <p:cNvSpPr/>
            <p:nvPr/>
          </p:nvSpPr>
          <p:spPr>
            <a:xfrm>
              <a:off x="9650978" y="409786"/>
              <a:ext cx="433781" cy="433447"/>
            </a:xfrm>
            <a:custGeom>
              <a:avLst/>
              <a:gdLst>
                <a:gd name="connsiteX0" fmla="*/ 433781 w 433781"/>
                <a:gd name="connsiteY0" fmla="*/ 216942 h 433447"/>
                <a:gd name="connsiteX1" fmla="*/ 433672 w 433781"/>
                <a:gd name="connsiteY1" fmla="*/ 216724 h 433447"/>
                <a:gd name="connsiteX2" fmla="*/ 433672 w 433781"/>
                <a:gd name="connsiteY2" fmla="*/ 216396 h 433447"/>
                <a:gd name="connsiteX3" fmla="*/ 433453 w 433781"/>
                <a:gd name="connsiteY3" fmla="*/ 215959 h 433447"/>
                <a:gd name="connsiteX4" fmla="*/ 433016 w 433781"/>
                <a:gd name="connsiteY4" fmla="*/ 215303 h 433447"/>
                <a:gd name="connsiteX5" fmla="*/ 432688 w 433781"/>
                <a:gd name="connsiteY5" fmla="*/ 214866 h 433447"/>
                <a:gd name="connsiteX6" fmla="*/ 432032 w 433781"/>
                <a:gd name="connsiteY6" fmla="*/ 214538 h 433447"/>
                <a:gd name="connsiteX7" fmla="*/ 431485 w 433781"/>
                <a:gd name="connsiteY7" fmla="*/ 214210 h 433447"/>
                <a:gd name="connsiteX8" fmla="*/ 269911 w 433781"/>
                <a:gd name="connsiteY8" fmla="*/ 183663 h 433447"/>
                <a:gd name="connsiteX9" fmla="*/ 307134 w 433781"/>
                <a:gd name="connsiteY9" fmla="*/ 129127 h 433447"/>
                <a:gd name="connsiteX10" fmla="*/ 307243 w 433781"/>
                <a:gd name="connsiteY10" fmla="*/ 128799 h 433447"/>
                <a:gd name="connsiteX11" fmla="*/ 307353 w 433781"/>
                <a:gd name="connsiteY11" fmla="*/ 128253 h 433447"/>
                <a:gd name="connsiteX12" fmla="*/ 307243 w 433781"/>
                <a:gd name="connsiteY12" fmla="*/ 128034 h 433447"/>
                <a:gd name="connsiteX13" fmla="*/ 307243 w 433781"/>
                <a:gd name="connsiteY13" fmla="*/ 127706 h 433447"/>
                <a:gd name="connsiteX14" fmla="*/ 307134 w 433781"/>
                <a:gd name="connsiteY14" fmla="*/ 127269 h 433447"/>
                <a:gd name="connsiteX15" fmla="*/ 307025 w 433781"/>
                <a:gd name="connsiteY15" fmla="*/ 127160 h 433447"/>
                <a:gd name="connsiteX16" fmla="*/ 306916 w 433781"/>
                <a:gd name="connsiteY16" fmla="*/ 127051 h 433447"/>
                <a:gd name="connsiteX17" fmla="*/ 306806 w 433781"/>
                <a:gd name="connsiteY17" fmla="*/ 126941 h 433447"/>
                <a:gd name="connsiteX18" fmla="*/ 306697 w 433781"/>
                <a:gd name="connsiteY18" fmla="*/ 126832 h 433447"/>
                <a:gd name="connsiteX19" fmla="*/ 306369 w 433781"/>
                <a:gd name="connsiteY19" fmla="*/ 126723 h 433447"/>
                <a:gd name="connsiteX20" fmla="*/ 305932 w 433781"/>
                <a:gd name="connsiteY20" fmla="*/ 126613 h 433447"/>
                <a:gd name="connsiteX21" fmla="*/ 305440 w 433781"/>
                <a:gd name="connsiteY21" fmla="*/ 126613 h 433447"/>
                <a:gd name="connsiteX22" fmla="*/ 305002 w 433781"/>
                <a:gd name="connsiteY22" fmla="*/ 126723 h 433447"/>
                <a:gd name="connsiteX23" fmla="*/ 304674 w 433781"/>
                <a:gd name="connsiteY23" fmla="*/ 126832 h 433447"/>
                <a:gd name="connsiteX24" fmla="*/ 250124 w 433781"/>
                <a:gd name="connsiteY24" fmla="*/ 164046 h 433447"/>
                <a:gd name="connsiteX25" fmla="*/ 219405 w 433781"/>
                <a:gd name="connsiteY25" fmla="*/ 2186 h 433447"/>
                <a:gd name="connsiteX26" fmla="*/ 219186 w 433781"/>
                <a:gd name="connsiteY26" fmla="*/ 1749 h 433447"/>
                <a:gd name="connsiteX27" fmla="*/ 218749 w 433781"/>
                <a:gd name="connsiteY27" fmla="*/ 1093 h 433447"/>
                <a:gd name="connsiteX28" fmla="*/ 218421 w 433781"/>
                <a:gd name="connsiteY28" fmla="*/ 656 h 433447"/>
                <a:gd name="connsiteX29" fmla="*/ 217765 w 433781"/>
                <a:gd name="connsiteY29" fmla="*/ 437 h 433447"/>
                <a:gd name="connsiteX30" fmla="*/ 217328 w 433781"/>
                <a:gd name="connsiteY30" fmla="*/ 109 h 433447"/>
                <a:gd name="connsiteX31" fmla="*/ 217000 w 433781"/>
                <a:gd name="connsiteY31" fmla="*/ 109 h 433447"/>
                <a:gd name="connsiteX32" fmla="*/ 216782 w 433781"/>
                <a:gd name="connsiteY32" fmla="*/ 0 h 433447"/>
                <a:gd name="connsiteX33" fmla="*/ 216563 w 433781"/>
                <a:gd name="connsiteY33" fmla="*/ 109 h 433447"/>
                <a:gd name="connsiteX34" fmla="*/ 216234 w 433781"/>
                <a:gd name="connsiteY34" fmla="*/ 109 h 433447"/>
                <a:gd name="connsiteX35" fmla="*/ 215797 w 433781"/>
                <a:gd name="connsiteY35" fmla="*/ 437 h 433447"/>
                <a:gd name="connsiteX36" fmla="*/ 215141 w 433781"/>
                <a:gd name="connsiteY36" fmla="*/ 656 h 433447"/>
                <a:gd name="connsiteX37" fmla="*/ 214704 w 433781"/>
                <a:gd name="connsiteY37" fmla="*/ 1093 h 433447"/>
                <a:gd name="connsiteX38" fmla="*/ 214376 w 433781"/>
                <a:gd name="connsiteY38" fmla="*/ 1749 h 433447"/>
                <a:gd name="connsiteX39" fmla="*/ 214049 w 433781"/>
                <a:gd name="connsiteY39" fmla="*/ 2186 h 433447"/>
                <a:gd name="connsiteX40" fmla="*/ 183493 w 433781"/>
                <a:gd name="connsiteY40" fmla="*/ 163827 h 433447"/>
                <a:gd name="connsiteX41" fmla="*/ 128833 w 433781"/>
                <a:gd name="connsiteY41" fmla="*/ 126613 h 433447"/>
                <a:gd name="connsiteX42" fmla="*/ 128615 w 433781"/>
                <a:gd name="connsiteY42" fmla="*/ 126504 h 433447"/>
                <a:gd name="connsiteX43" fmla="*/ 128177 w 433781"/>
                <a:gd name="connsiteY43" fmla="*/ 126395 h 433447"/>
                <a:gd name="connsiteX44" fmla="*/ 127850 w 433781"/>
                <a:gd name="connsiteY44" fmla="*/ 126395 h 433447"/>
                <a:gd name="connsiteX45" fmla="*/ 127412 w 433781"/>
                <a:gd name="connsiteY45" fmla="*/ 126613 h 433447"/>
                <a:gd name="connsiteX46" fmla="*/ 127194 w 433781"/>
                <a:gd name="connsiteY46" fmla="*/ 126613 h 433447"/>
                <a:gd name="connsiteX47" fmla="*/ 126975 w 433781"/>
                <a:gd name="connsiteY47" fmla="*/ 126723 h 433447"/>
                <a:gd name="connsiteX48" fmla="*/ 126866 w 433781"/>
                <a:gd name="connsiteY48" fmla="*/ 126832 h 433447"/>
                <a:gd name="connsiteX49" fmla="*/ 126866 w 433781"/>
                <a:gd name="connsiteY49" fmla="*/ 126941 h 433447"/>
                <a:gd name="connsiteX50" fmla="*/ 126647 w 433781"/>
                <a:gd name="connsiteY50" fmla="*/ 127051 h 433447"/>
                <a:gd name="connsiteX51" fmla="*/ 126647 w 433781"/>
                <a:gd name="connsiteY51" fmla="*/ 127379 h 433447"/>
                <a:gd name="connsiteX52" fmla="*/ 126428 w 433781"/>
                <a:gd name="connsiteY52" fmla="*/ 127706 h 433447"/>
                <a:gd name="connsiteX53" fmla="*/ 126428 w 433781"/>
                <a:gd name="connsiteY53" fmla="*/ 128144 h 433447"/>
                <a:gd name="connsiteX54" fmla="*/ 126647 w 433781"/>
                <a:gd name="connsiteY54" fmla="*/ 128581 h 433447"/>
                <a:gd name="connsiteX55" fmla="*/ 126647 w 433781"/>
                <a:gd name="connsiteY55" fmla="*/ 128799 h 433447"/>
                <a:gd name="connsiteX56" fmla="*/ 163870 w 433781"/>
                <a:gd name="connsiteY56" fmla="*/ 183445 h 433447"/>
                <a:gd name="connsiteX57" fmla="*/ 2187 w 433781"/>
                <a:gd name="connsiteY57" fmla="*/ 213991 h 433447"/>
                <a:gd name="connsiteX58" fmla="*/ 1749 w 433781"/>
                <a:gd name="connsiteY58" fmla="*/ 214319 h 433447"/>
                <a:gd name="connsiteX59" fmla="*/ 1093 w 433781"/>
                <a:gd name="connsiteY59" fmla="*/ 214647 h 433447"/>
                <a:gd name="connsiteX60" fmla="*/ 765 w 433781"/>
                <a:gd name="connsiteY60" fmla="*/ 215084 h 433447"/>
                <a:gd name="connsiteX61" fmla="*/ 328 w 433781"/>
                <a:gd name="connsiteY61" fmla="*/ 215740 h 433447"/>
                <a:gd name="connsiteX62" fmla="*/ 109 w 433781"/>
                <a:gd name="connsiteY62" fmla="*/ 216177 h 433447"/>
                <a:gd name="connsiteX63" fmla="*/ 109 w 433781"/>
                <a:gd name="connsiteY63" fmla="*/ 216505 h 433447"/>
                <a:gd name="connsiteX64" fmla="*/ 0 w 433781"/>
                <a:gd name="connsiteY64" fmla="*/ 216724 h 433447"/>
                <a:gd name="connsiteX65" fmla="*/ 109 w 433781"/>
                <a:gd name="connsiteY65" fmla="*/ 216942 h 433447"/>
                <a:gd name="connsiteX66" fmla="*/ 109 w 433781"/>
                <a:gd name="connsiteY66" fmla="*/ 217270 h 433447"/>
                <a:gd name="connsiteX67" fmla="*/ 328 w 433781"/>
                <a:gd name="connsiteY67" fmla="*/ 217817 h 433447"/>
                <a:gd name="connsiteX68" fmla="*/ 765 w 433781"/>
                <a:gd name="connsiteY68" fmla="*/ 218363 h 433447"/>
                <a:gd name="connsiteX69" fmla="*/ 984 w 433781"/>
                <a:gd name="connsiteY69" fmla="*/ 218691 h 433447"/>
                <a:gd name="connsiteX70" fmla="*/ 1804 w 433781"/>
                <a:gd name="connsiteY70" fmla="*/ 219128 h 433447"/>
                <a:gd name="connsiteX71" fmla="*/ 2241 w 433781"/>
                <a:gd name="connsiteY71" fmla="*/ 219456 h 433447"/>
                <a:gd name="connsiteX72" fmla="*/ 163925 w 433781"/>
                <a:gd name="connsiteY72" fmla="*/ 250003 h 433447"/>
                <a:gd name="connsiteX73" fmla="*/ 126701 w 433781"/>
                <a:gd name="connsiteY73" fmla="*/ 304539 h 433447"/>
                <a:gd name="connsiteX74" fmla="*/ 126701 w 433781"/>
                <a:gd name="connsiteY74" fmla="*/ 304867 h 433447"/>
                <a:gd name="connsiteX75" fmla="*/ 126483 w 433781"/>
                <a:gd name="connsiteY75" fmla="*/ 305304 h 433447"/>
                <a:gd name="connsiteX76" fmla="*/ 126593 w 433781"/>
                <a:gd name="connsiteY76" fmla="*/ 305632 h 433447"/>
                <a:gd name="connsiteX77" fmla="*/ 126701 w 433781"/>
                <a:gd name="connsiteY77" fmla="*/ 306069 h 433447"/>
                <a:gd name="connsiteX78" fmla="*/ 126701 w 433781"/>
                <a:gd name="connsiteY78" fmla="*/ 306288 h 433447"/>
                <a:gd name="connsiteX79" fmla="*/ 126920 w 433781"/>
                <a:gd name="connsiteY79" fmla="*/ 306506 h 433447"/>
                <a:gd name="connsiteX80" fmla="*/ 126920 w 433781"/>
                <a:gd name="connsiteY80" fmla="*/ 306616 h 433447"/>
                <a:gd name="connsiteX81" fmla="*/ 127030 w 433781"/>
                <a:gd name="connsiteY81" fmla="*/ 306616 h 433447"/>
                <a:gd name="connsiteX82" fmla="*/ 127249 w 433781"/>
                <a:gd name="connsiteY82" fmla="*/ 306834 h 433447"/>
                <a:gd name="connsiteX83" fmla="*/ 127467 w 433781"/>
                <a:gd name="connsiteY83" fmla="*/ 306943 h 433447"/>
                <a:gd name="connsiteX84" fmla="*/ 127904 w 433781"/>
                <a:gd name="connsiteY84" fmla="*/ 306943 h 433447"/>
                <a:gd name="connsiteX85" fmla="*/ 128123 w 433781"/>
                <a:gd name="connsiteY85" fmla="*/ 307053 h 433447"/>
                <a:gd name="connsiteX86" fmla="*/ 128670 w 433781"/>
                <a:gd name="connsiteY86" fmla="*/ 306834 h 433447"/>
                <a:gd name="connsiteX87" fmla="*/ 128997 w 433781"/>
                <a:gd name="connsiteY87" fmla="*/ 306834 h 433447"/>
                <a:gd name="connsiteX88" fmla="*/ 183548 w 433781"/>
                <a:gd name="connsiteY88" fmla="*/ 269621 h 433447"/>
                <a:gd name="connsiteX89" fmla="*/ 214103 w 433781"/>
                <a:gd name="connsiteY89" fmla="*/ 431262 h 433447"/>
                <a:gd name="connsiteX90" fmla="*/ 214431 w 433781"/>
                <a:gd name="connsiteY90" fmla="*/ 431808 h 433447"/>
                <a:gd name="connsiteX91" fmla="*/ 214759 w 433781"/>
                <a:gd name="connsiteY91" fmla="*/ 432355 h 433447"/>
                <a:gd name="connsiteX92" fmla="*/ 214977 w 433781"/>
                <a:gd name="connsiteY92" fmla="*/ 432682 h 433447"/>
                <a:gd name="connsiteX93" fmla="*/ 215907 w 433781"/>
                <a:gd name="connsiteY93" fmla="*/ 433120 h 433447"/>
                <a:gd name="connsiteX94" fmla="*/ 216344 w 433781"/>
                <a:gd name="connsiteY94" fmla="*/ 433338 h 433447"/>
                <a:gd name="connsiteX95" fmla="*/ 216890 w 433781"/>
                <a:gd name="connsiteY95" fmla="*/ 433447 h 433447"/>
                <a:gd name="connsiteX96" fmla="*/ 217437 w 433781"/>
                <a:gd name="connsiteY96" fmla="*/ 433338 h 433447"/>
                <a:gd name="connsiteX97" fmla="*/ 217874 w 433781"/>
                <a:gd name="connsiteY97" fmla="*/ 433120 h 433447"/>
                <a:gd name="connsiteX98" fmla="*/ 218694 w 433781"/>
                <a:gd name="connsiteY98" fmla="*/ 432682 h 433447"/>
                <a:gd name="connsiteX99" fmla="*/ 218913 w 433781"/>
                <a:gd name="connsiteY99" fmla="*/ 432355 h 433447"/>
                <a:gd name="connsiteX100" fmla="*/ 219241 w 433781"/>
                <a:gd name="connsiteY100" fmla="*/ 431808 h 433447"/>
                <a:gd name="connsiteX101" fmla="*/ 219569 w 433781"/>
                <a:gd name="connsiteY101" fmla="*/ 431262 h 433447"/>
                <a:gd name="connsiteX102" fmla="*/ 250233 w 433781"/>
                <a:gd name="connsiteY102" fmla="*/ 269621 h 433447"/>
                <a:gd name="connsiteX103" fmla="*/ 304784 w 433781"/>
                <a:gd name="connsiteY103" fmla="*/ 306834 h 433447"/>
                <a:gd name="connsiteX104" fmla="*/ 305221 w 433781"/>
                <a:gd name="connsiteY104" fmla="*/ 306943 h 433447"/>
                <a:gd name="connsiteX105" fmla="*/ 305549 w 433781"/>
                <a:gd name="connsiteY105" fmla="*/ 307053 h 433447"/>
                <a:gd name="connsiteX106" fmla="*/ 305767 w 433781"/>
                <a:gd name="connsiteY106" fmla="*/ 307053 h 433447"/>
                <a:gd name="connsiteX107" fmla="*/ 306315 w 433781"/>
                <a:gd name="connsiteY107" fmla="*/ 306834 h 433447"/>
                <a:gd name="connsiteX108" fmla="*/ 306642 w 433781"/>
                <a:gd name="connsiteY108" fmla="*/ 306834 h 433447"/>
                <a:gd name="connsiteX109" fmla="*/ 306861 w 433781"/>
                <a:gd name="connsiteY109" fmla="*/ 306616 h 433447"/>
                <a:gd name="connsiteX110" fmla="*/ 307079 w 433781"/>
                <a:gd name="connsiteY110" fmla="*/ 306288 h 433447"/>
                <a:gd name="connsiteX111" fmla="*/ 307189 w 433781"/>
                <a:gd name="connsiteY111" fmla="*/ 306069 h 433447"/>
                <a:gd name="connsiteX112" fmla="*/ 307298 w 433781"/>
                <a:gd name="connsiteY112" fmla="*/ 305523 h 433447"/>
                <a:gd name="connsiteX113" fmla="*/ 307189 w 433781"/>
                <a:gd name="connsiteY113" fmla="*/ 305304 h 433447"/>
                <a:gd name="connsiteX114" fmla="*/ 307189 w 433781"/>
                <a:gd name="connsiteY114" fmla="*/ 304976 h 433447"/>
                <a:gd name="connsiteX115" fmla="*/ 307079 w 433781"/>
                <a:gd name="connsiteY115" fmla="*/ 304648 h 433447"/>
                <a:gd name="connsiteX116" fmla="*/ 269856 w 433781"/>
                <a:gd name="connsiteY116" fmla="*/ 250003 h 433447"/>
                <a:gd name="connsiteX117" fmla="*/ 431431 w 433781"/>
                <a:gd name="connsiteY117" fmla="*/ 219456 h 433447"/>
                <a:gd name="connsiteX118" fmla="*/ 431978 w 433781"/>
                <a:gd name="connsiteY118" fmla="*/ 219128 h 433447"/>
                <a:gd name="connsiteX119" fmla="*/ 432797 w 433781"/>
                <a:gd name="connsiteY119" fmla="*/ 218691 h 433447"/>
                <a:gd name="connsiteX120" fmla="*/ 433016 w 433781"/>
                <a:gd name="connsiteY120" fmla="*/ 218363 h 433447"/>
                <a:gd name="connsiteX121" fmla="*/ 433344 w 433781"/>
                <a:gd name="connsiteY121" fmla="*/ 217817 h 433447"/>
                <a:gd name="connsiteX122" fmla="*/ 433672 w 433781"/>
                <a:gd name="connsiteY122" fmla="*/ 217270 h 433447"/>
                <a:gd name="connsiteX123" fmla="*/ 433672 w 433781"/>
                <a:gd name="connsiteY123" fmla="*/ 216942 h 433447"/>
                <a:gd name="connsiteX124" fmla="*/ 433781 w 433781"/>
                <a:gd name="connsiteY124" fmla="*/ 216942 h 433447"/>
                <a:gd name="connsiteX125" fmla="*/ 433781 w 433781"/>
                <a:gd name="connsiteY125" fmla="*/ 216942 h 433447"/>
                <a:gd name="connsiteX126" fmla="*/ 181635 w 433781"/>
                <a:gd name="connsiteY126" fmla="*/ 247926 h 433447"/>
                <a:gd name="connsiteX127" fmla="*/ 167150 w 433781"/>
                <a:gd name="connsiteY127" fmla="*/ 245194 h 433447"/>
                <a:gd name="connsiteX128" fmla="*/ 32741 w 433781"/>
                <a:gd name="connsiteY128" fmla="*/ 219729 h 433447"/>
                <a:gd name="connsiteX129" fmla="*/ 209949 w 433781"/>
                <a:gd name="connsiteY129" fmla="*/ 219729 h 433447"/>
                <a:gd name="connsiteX130" fmla="*/ 181635 w 433781"/>
                <a:gd name="connsiteY130" fmla="*/ 247926 h 433447"/>
                <a:gd name="connsiteX131" fmla="*/ 213884 w 433781"/>
                <a:gd name="connsiteY131" fmla="*/ 184647 h 433447"/>
                <a:gd name="connsiteX132" fmla="*/ 213884 w 433781"/>
                <a:gd name="connsiteY132" fmla="*/ 210112 h 433447"/>
                <a:gd name="connsiteX133" fmla="*/ 185680 w 433781"/>
                <a:gd name="connsiteY133" fmla="*/ 181805 h 433447"/>
                <a:gd name="connsiteX134" fmla="*/ 188413 w 433781"/>
                <a:gd name="connsiteY134" fmla="*/ 167324 h 433447"/>
                <a:gd name="connsiteX135" fmla="*/ 213884 w 433781"/>
                <a:gd name="connsiteY135" fmla="*/ 32951 h 433447"/>
                <a:gd name="connsiteX136" fmla="*/ 213884 w 433781"/>
                <a:gd name="connsiteY136" fmla="*/ 184647 h 433447"/>
                <a:gd name="connsiteX137" fmla="*/ 245040 w 433781"/>
                <a:gd name="connsiteY137" fmla="*/ 266506 h 433447"/>
                <a:gd name="connsiteX138" fmla="*/ 219569 w 433781"/>
                <a:gd name="connsiteY138" fmla="*/ 400879 h 433447"/>
                <a:gd name="connsiteX139" fmla="*/ 219569 w 433781"/>
                <a:gd name="connsiteY139" fmla="*/ 223718 h 433447"/>
                <a:gd name="connsiteX140" fmla="*/ 247773 w 433781"/>
                <a:gd name="connsiteY140" fmla="*/ 252025 h 433447"/>
                <a:gd name="connsiteX141" fmla="*/ 245040 w 433781"/>
                <a:gd name="connsiteY141" fmla="*/ 266506 h 433447"/>
                <a:gd name="connsiteX142" fmla="*/ 249030 w 433781"/>
                <a:gd name="connsiteY142" fmla="*/ 214101 h 433447"/>
                <a:gd name="connsiteX143" fmla="*/ 223559 w 433781"/>
                <a:gd name="connsiteY143" fmla="*/ 214101 h 433447"/>
                <a:gd name="connsiteX144" fmla="*/ 251873 w 433781"/>
                <a:gd name="connsiteY144" fmla="*/ 185904 h 433447"/>
                <a:gd name="connsiteX145" fmla="*/ 266358 w 433781"/>
                <a:gd name="connsiteY145" fmla="*/ 188636 h 433447"/>
                <a:gd name="connsiteX146" fmla="*/ 400766 w 433781"/>
                <a:gd name="connsiteY146" fmla="*/ 214101 h 433447"/>
                <a:gd name="connsiteX147" fmla="*/ 249030 w 433781"/>
                <a:gd name="connsiteY147" fmla="*/ 214101 h 433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433781" h="433447">
                  <a:moveTo>
                    <a:pt x="433781" y="216942"/>
                  </a:moveTo>
                  <a:cubicBezTo>
                    <a:pt x="433781" y="216942"/>
                    <a:pt x="433672" y="216833"/>
                    <a:pt x="433672" y="216724"/>
                  </a:cubicBezTo>
                  <a:cubicBezTo>
                    <a:pt x="433672" y="216614"/>
                    <a:pt x="433781" y="216505"/>
                    <a:pt x="433672" y="216396"/>
                  </a:cubicBezTo>
                  <a:cubicBezTo>
                    <a:pt x="433672" y="216287"/>
                    <a:pt x="433453" y="216177"/>
                    <a:pt x="433453" y="215959"/>
                  </a:cubicBezTo>
                  <a:cubicBezTo>
                    <a:pt x="433344" y="215740"/>
                    <a:pt x="433235" y="215522"/>
                    <a:pt x="433016" y="215303"/>
                  </a:cubicBezTo>
                  <a:cubicBezTo>
                    <a:pt x="432906" y="215084"/>
                    <a:pt x="432797" y="214975"/>
                    <a:pt x="432688" y="214866"/>
                  </a:cubicBezTo>
                  <a:cubicBezTo>
                    <a:pt x="432469" y="214757"/>
                    <a:pt x="432251" y="214647"/>
                    <a:pt x="432032" y="214538"/>
                  </a:cubicBezTo>
                  <a:cubicBezTo>
                    <a:pt x="431814" y="214538"/>
                    <a:pt x="431704" y="214319"/>
                    <a:pt x="431485" y="214210"/>
                  </a:cubicBezTo>
                  <a:lnTo>
                    <a:pt x="269911" y="183663"/>
                  </a:lnTo>
                  <a:lnTo>
                    <a:pt x="307134" y="129127"/>
                  </a:lnTo>
                  <a:cubicBezTo>
                    <a:pt x="307134" y="129127"/>
                    <a:pt x="307134" y="128799"/>
                    <a:pt x="307243" y="128799"/>
                  </a:cubicBezTo>
                  <a:cubicBezTo>
                    <a:pt x="307243" y="128581"/>
                    <a:pt x="307353" y="128471"/>
                    <a:pt x="307353" y="128253"/>
                  </a:cubicBezTo>
                  <a:cubicBezTo>
                    <a:pt x="307353" y="128144"/>
                    <a:pt x="307353" y="128034"/>
                    <a:pt x="307243" y="128034"/>
                  </a:cubicBezTo>
                  <a:cubicBezTo>
                    <a:pt x="307353" y="127925"/>
                    <a:pt x="307243" y="127816"/>
                    <a:pt x="307243" y="127706"/>
                  </a:cubicBezTo>
                  <a:cubicBezTo>
                    <a:pt x="307134" y="127488"/>
                    <a:pt x="307243" y="127379"/>
                    <a:pt x="307134" y="127269"/>
                  </a:cubicBezTo>
                  <a:cubicBezTo>
                    <a:pt x="307134" y="127160"/>
                    <a:pt x="307025" y="127160"/>
                    <a:pt x="307025" y="127160"/>
                  </a:cubicBezTo>
                  <a:cubicBezTo>
                    <a:pt x="307025" y="127160"/>
                    <a:pt x="306970" y="127123"/>
                    <a:pt x="306916" y="127051"/>
                  </a:cubicBezTo>
                  <a:cubicBezTo>
                    <a:pt x="306916" y="127051"/>
                    <a:pt x="306806" y="127051"/>
                    <a:pt x="306806" y="126941"/>
                  </a:cubicBezTo>
                  <a:cubicBezTo>
                    <a:pt x="306697" y="126941"/>
                    <a:pt x="306697" y="126832"/>
                    <a:pt x="306697" y="126832"/>
                  </a:cubicBezTo>
                  <a:cubicBezTo>
                    <a:pt x="306587" y="126832"/>
                    <a:pt x="306478" y="126832"/>
                    <a:pt x="306369" y="126723"/>
                  </a:cubicBezTo>
                  <a:cubicBezTo>
                    <a:pt x="306260" y="126723"/>
                    <a:pt x="306150" y="126613"/>
                    <a:pt x="305932" y="126613"/>
                  </a:cubicBezTo>
                  <a:lnTo>
                    <a:pt x="305440" y="126613"/>
                  </a:lnTo>
                  <a:cubicBezTo>
                    <a:pt x="305440" y="126613"/>
                    <a:pt x="305221" y="126723"/>
                    <a:pt x="305002" y="126723"/>
                  </a:cubicBezTo>
                  <a:cubicBezTo>
                    <a:pt x="305002" y="126832"/>
                    <a:pt x="304784" y="126832"/>
                    <a:pt x="304674" y="126832"/>
                  </a:cubicBezTo>
                  <a:lnTo>
                    <a:pt x="250124" y="164046"/>
                  </a:lnTo>
                  <a:lnTo>
                    <a:pt x="219405" y="2186"/>
                  </a:lnTo>
                  <a:cubicBezTo>
                    <a:pt x="219405" y="2186"/>
                    <a:pt x="219186" y="1967"/>
                    <a:pt x="219186" y="1749"/>
                  </a:cubicBezTo>
                  <a:cubicBezTo>
                    <a:pt x="219077" y="1530"/>
                    <a:pt x="218967" y="1312"/>
                    <a:pt x="218749" y="1093"/>
                  </a:cubicBezTo>
                  <a:cubicBezTo>
                    <a:pt x="218640" y="874"/>
                    <a:pt x="218530" y="874"/>
                    <a:pt x="218421" y="656"/>
                  </a:cubicBezTo>
                  <a:cubicBezTo>
                    <a:pt x="218203" y="546"/>
                    <a:pt x="217984" y="437"/>
                    <a:pt x="217765" y="437"/>
                  </a:cubicBezTo>
                  <a:cubicBezTo>
                    <a:pt x="217546" y="328"/>
                    <a:pt x="217546" y="109"/>
                    <a:pt x="217328" y="109"/>
                  </a:cubicBezTo>
                  <a:cubicBezTo>
                    <a:pt x="217219" y="0"/>
                    <a:pt x="217109" y="109"/>
                    <a:pt x="217000" y="109"/>
                  </a:cubicBezTo>
                  <a:cubicBezTo>
                    <a:pt x="216890" y="109"/>
                    <a:pt x="216890" y="0"/>
                    <a:pt x="216782" y="0"/>
                  </a:cubicBezTo>
                  <a:cubicBezTo>
                    <a:pt x="216672" y="0"/>
                    <a:pt x="216563" y="109"/>
                    <a:pt x="216563" y="109"/>
                  </a:cubicBezTo>
                  <a:cubicBezTo>
                    <a:pt x="216453" y="109"/>
                    <a:pt x="216344" y="0"/>
                    <a:pt x="216234" y="109"/>
                  </a:cubicBezTo>
                  <a:cubicBezTo>
                    <a:pt x="216016" y="109"/>
                    <a:pt x="215907" y="328"/>
                    <a:pt x="215797" y="437"/>
                  </a:cubicBezTo>
                  <a:cubicBezTo>
                    <a:pt x="215470" y="437"/>
                    <a:pt x="215251" y="546"/>
                    <a:pt x="215141" y="656"/>
                  </a:cubicBezTo>
                  <a:cubicBezTo>
                    <a:pt x="214923" y="874"/>
                    <a:pt x="214813" y="874"/>
                    <a:pt x="214704" y="1093"/>
                  </a:cubicBezTo>
                  <a:cubicBezTo>
                    <a:pt x="214595" y="1312"/>
                    <a:pt x="214486" y="1530"/>
                    <a:pt x="214376" y="1749"/>
                  </a:cubicBezTo>
                  <a:cubicBezTo>
                    <a:pt x="214267" y="1967"/>
                    <a:pt x="214157" y="2077"/>
                    <a:pt x="214049" y="2186"/>
                  </a:cubicBezTo>
                  <a:lnTo>
                    <a:pt x="183493" y="163827"/>
                  </a:lnTo>
                  <a:lnTo>
                    <a:pt x="128833" y="126613"/>
                  </a:lnTo>
                  <a:cubicBezTo>
                    <a:pt x="128833" y="126613"/>
                    <a:pt x="128724" y="126613"/>
                    <a:pt x="128615" y="126504"/>
                  </a:cubicBezTo>
                  <a:cubicBezTo>
                    <a:pt x="128506" y="126504"/>
                    <a:pt x="128287" y="126395"/>
                    <a:pt x="128177" y="126395"/>
                  </a:cubicBezTo>
                  <a:lnTo>
                    <a:pt x="127850" y="126395"/>
                  </a:lnTo>
                  <a:cubicBezTo>
                    <a:pt x="127850" y="126395"/>
                    <a:pt x="127521" y="126504"/>
                    <a:pt x="127412" y="126613"/>
                  </a:cubicBezTo>
                  <a:lnTo>
                    <a:pt x="127194" y="126613"/>
                  </a:lnTo>
                  <a:cubicBezTo>
                    <a:pt x="127194" y="126613"/>
                    <a:pt x="127084" y="126723"/>
                    <a:pt x="126975" y="126723"/>
                  </a:cubicBezTo>
                  <a:cubicBezTo>
                    <a:pt x="126975" y="126723"/>
                    <a:pt x="126920" y="126759"/>
                    <a:pt x="126866" y="126832"/>
                  </a:cubicBezTo>
                  <a:lnTo>
                    <a:pt x="126866" y="126941"/>
                  </a:lnTo>
                  <a:cubicBezTo>
                    <a:pt x="126866" y="126941"/>
                    <a:pt x="126647" y="126941"/>
                    <a:pt x="126647" y="127051"/>
                  </a:cubicBezTo>
                  <a:lnTo>
                    <a:pt x="126647" y="127379"/>
                  </a:lnTo>
                  <a:cubicBezTo>
                    <a:pt x="126647" y="127379"/>
                    <a:pt x="126428" y="127706"/>
                    <a:pt x="126428" y="127706"/>
                  </a:cubicBezTo>
                  <a:lnTo>
                    <a:pt x="126428" y="128144"/>
                  </a:lnTo>
                  <a:cubicBezTo>
                    <a:pt x="126428" y="128144"/>
                    <a:pt x="126538" y="128362"/>
                    <a:pt x="126647" y="128581"/>
                  </a:cubicBezTo>
                  <a:lnTo>
                    <a:pt x="126647" y="128799"/>
                  </a:lnTo>
                  <a:lnTo>
                    <a:pt x="163870" y="183445"/>
                  </a:lnTo>
                  <a:lnTo>
                    <a:pt x="2187" y="213991"/>
                  </a:lnTo>
                  <a:cubicBezTo>
                    <a:pt x="2187" y="213991"/>
                    <a:pt x="1968" y="214319"/>
                    <a:pt x="1749" y="214319"/>
                  </a:cubicBezTo>
                  <a:cubicBezTo>
                    <a:pt x="1531" y="214429"/>
                    <a:pt x="1312" y="214538"/>
                    <a:pt x="1093" y="214647"/>
                  </a:cubicBezTo>
                  <a:cubicBezTo>
                    <a:pt x="875" y="214757"/>
                    <a:pt x="875" y="214866"/>
                    <a:pt x="765" y="215084"/>
                  </a:cubicBezTo>
                  <a:cubicBezTo>
                    <a:pt x="546" y="215303"/>
                    <a:pt x="437" y="215522"/>
                    <a:pt x="328" y="215740"/>
                  </a:cubicBezTo>
                  <a:cubicBezTo>
                    <a:pt x="328" y="215959"/>
                    <a:pt x="109" y="216068"/>
                    <a:pt x="109" y="216177"/>
                  </a:cubicBezTo>
                  <a:cubicBezTo>
                    <a:pt x="0" y="216287"/>
                    <a:pt x="109" y="216396"/>
                    <a:pt x="109" y="216505"/>
                  </a:cubicBezTo>
                  <a:cubicBezTo>
                    <a:pt x="109" y="216614"/>
                    <a:pt x="0" y="216614"/>
                    <a:pt x="0" y="216724"/>
                  </a:cubicBezTo>
                  <a:cubicBezTo>
                    <a:pt x="0" y="216833"/>
                    <a:pt x="109" y="216833"/>
                    <a:pt x="109" y="216942"/>
                  </a:cubicBezTo>
                  <a:cubicBezTo>
                    <a:pt x="109" y="217052"/>
                    <a:pt x="0" y="217161"/>
                    <a:pt x="109" y="217270"/>
                  </a:cubicBezTo>
                  <a:cubicBezTo>
                    <a:pt x="109" y="217489"/>
                    <a:pt x="328" y="217598"/>
                    <a:pt x="328" y="217817"/>
                  </a:cubicBezTo>
                  <a:cubicBezTo>
                    <a:pt x="437" y="218035"/>
                    <a:pt x="546" y="218254"/>
                    <a:pt x="765" y="218363"/>
                  </a:cubicBezTo>
                  <a:cubicBezTo>
                    <a:pt x="765" y="218472"/>
                    <a:pt x="875" y="218582"/>
                    <a:pt x="984" y="218691"/>
                  </a:cubicBezTo>
                  <a:cubicBezTo>
                    <a:pt x="1202" y="218910"/>
                    <a:pt x="1531" y="219019"/>
                    <a:pt x="1804" y="219128"/>
                  </a:cubicBezTo>
                  <a:cubicBezTo>
                    <a:pt x="2022" y="219128"/>
                    <a:pt x="2132" y="219347"/>
                    <a:pt x="2241" y="219456"/>
                  </a:cubicBezTo>
                  <a:lnTo>
                    <a:pt x="163925" y="250003"/>
                  </a:lnTo>
                  <a:lnTo>
                    <a:pt x="126701" y="304539"/>
                  </a:lnTo>
                  <a:lnTo>
                    <a:pt x="126701" y="304867"/>
                  </a:lnTo>
                  <a:cubicBezTo>
                    <a:pt x="126701" y="304867"/>
                    <a:pt x="126593" y="305195"/>
                    <a:pt x="126483" y="305304"/>
                  </a:cubicBezTo>
                  <a:cubicBezTo>
                    <a:pt x="126483" y="305304"/>
                    <a:pt x="126538" y="305413"/>
                    <a:pt x="126593" y="305632"/>
                  </a:cubicBezTo>
                  <a:cubicBezTo>
                    <a:pt x="126593" y="305632"/>
                    <a:pt x="126593" y="305960"/>
                    <a:pt x="126701" y="306069"/>
                  </a:cubicBezTo>
                  <a:lnTo>
                    <a:pt x="126701" y="306288"/>
                  </a:lnTo>
                  <a:cubicBezTo>
                    <a:pt x="126701" y="306288"/>
                    <a:pt x="126811" y="306397"/>
                    <a:pt x="126920" y="306506"/>
                  </a:cubicBezTo>
                  <a:lnTo>
                    <a:pt x="126920" y="306616"/>
                  </a:lnTo>
                  <a:lnTo>
                    <a:pt x="127030" y="306616"/>
                  </a:lnTo>
                  <a:cubicBezTo>
                    <a:pt x="127030" y="306616"/>
                    <a:pt x="127139" y="306834"/>
                    <a:pt x="127249" y="306834"/>
                  </a:cubicBezTo>
                  <a:cubicBezTo>
                    <a:pt x="127249" y="306834"/>
                    <a:pt x="127467" y="306834"/>
                    <a:pt x="127467" y="306943"/>
                  </a:cubicBezTo>
                  <a:cubicBezTo>
                    <a:pt x="127686" y="306943"/>
                    <a:pt x="127795" y="307053"/>
                    <a:pt x="127904" y="306943"/>
                  </a:cubicBezTo>
                  <a:cubicBezTo>
                    <a:pt x="127904" y="306943"/>
                    <a:pt x="127959" y="306982"/>
                    <a:pt x="128123" y="307053"/>
                  </a:cubicBezTo>
                  <a:cubicBezTo>
                    <a:pt x="128123" y="307053"/>
                    <a:pt x="128560" y="306943"/>
                    <a:pt x="128670" y="306834"/>
                  </a:cubicBezTo>
                  <a:lnTo>
                    <a:pt x="128997" y="306834"/>
                  </a:lnTo>
                  <a:lnTo>
                    <a:pt x="183548" y="269621"/>
                  </a:lnTo>
                  <a:lnTo>
                    <a:pt x="214103" y="431262"/>
                  </a:lnTo>
                  <a:cubicBezTo>
                    <a:pt x="214103" y="431262"/>
                    <a:pt x="214321" y="431590"/>
                    <a:pt x="214431" y="431808"/>
                  </a:cubicBezTo>
                  <a:cubicBezTo>
                    <a:pt x="214540" y="432027"/>
                    <a:pt x="214650" y="432245"/>
                    <a:pt x="214759" y="432355"/>
                  </a:cubicBezTo>
                  <a:cubicBezTo>
                    <a:pt x="214868" y="432464"/>
                    <a:pt x="214868" y="432573"/>
                    <a:pt x="214977" y="432682"/>
                  </a:cubicBezTo>
                  <a:cubicBezTo>
                    <a:pt x="215196" y="432901"/>
                    <a:pt x="215524" y="433010"/>
                    <a:pt x="215907" y="433120"/>
                  </a:cubicBezTo>
                  <a:cubicBezTo>
                    <a:pt x="216126" y="433120"/>
                    <a:pt x="216126" y="433338"/>
                    <a:pt x="216344" y="433338"/>
                  </a:cubicBezTo>
                  <a:cubicBezTo>
                    <a:pt x="216563" y="433447"/>
                    <a:pt x="216672" y="433447"/>
                    <a:pt x="216890" y="433447"/>
                  </a:cubicBezTo>
                  <a:cubicBezTo>
                    <a:pt x="217000" y="433447"/>
                    <a:pt x="217219" y="433447"/>
                    <a:pt x="217437" y="433338"/>
                  </a:cubicBezTo>
                  <a:cubicBezTo>
                    <a:pt x="217546" y="433338"/>
                    <a:pt x="217656" y="433120"/>
                    <a:pt x="217874" y="433120"/>
                  </a:cubicBezTo>
                  <a:cubicBezTo>
                    <a:pt x="218203" y="433010"/>
                    <a:pt x="218421" y="432901"/>
                    <a:pt x="218694" y="432682"/>
                  </a:cubicBezTo>
                  <a:cubicBezTo>
                    <a:pt x="218804" y="432573"/>
                    <a:pt x="218913" y="432464"/>
                    <a:pt x="218913" y="432355"/>
                  </a:cubicBezTo>
                  <a:cubicBezTo>
                    <a:pt x="219132" y="432245"/>
                    <a:pt x="219241" y="432027"/>
                    <a:pt x="219241" y="431808"/>
                  </a:cubicBezTo>
                  <a:cubicBezTo>
                    <a:pt x="219350" y="431590"/>
                    <a:pt x="219569" y="431480"/>
                    <a:pt x="219569" y="431262"/>
                  </a:cubicBezTo>
                  <a:lnTo>
                    <a:pt x="250233" y="269621"/>
                  </a:lnTo>
                  <a:lnTo>
                    <a:pt x="304784" y="306834"/>
                  </a:lnTo>
                  <a:cubicBezTo>
                    <a:pt x="304784" y="306834"/>
                    <a:pt x="305112" y="306834"/>
                    <a:pt x="305221" y="306943"/>
                  </a:cubicBezTo>
                  <a:cubicBezTo>
                    <a:pt x="305330" y="306943"/>
                    <a:pt x="305440" y="307053"/>
                    <a:pt x="305549" y="307053"/>
                  </a:cubicBezTo>
                  <a:lnTo>
                    <a:pt x="305767" y="307053"/>
                  </a:lnTo>
                  <a:cubicBezTo>
                    <a:pt x="305767" y="307053"/>
                    <a:pt x="306205" y="306943"/>
                    <a:pt x="306315" y="306834"/>
                  </a:cubicBezTo>
                  <a:lnTo>
                    <a:pt x="306642" y="306834"/>
                  </a:lnTo>
                  <a:lnTo>
                    <a:pt x="306861" y="306616"/>
                  </a:lnTo>
                  <a:cubicBezTo>
                    <a:pt x="306861" y="306616"/>
                    <a:pt x="306970" y="306506"/>
                    <a:pt x="307079" y="306288"/>
                  </a:cubicBezTo>
                  <a:cubicBezTo>
                    <a:pt x="307079" y="306288"/>
                    <a:pt x="307079" y="306178"/>
                    <a:pt x="307189" y="306069"/>
                  </a:cubicBezTo>
                  <a:cubicBezTo>
                    <a:pt x="307189" y="305850"/>
                    <a:pt x="307298" y="305741"/>
                    <a:pt x="307298" y="305523"/>
                  </a:cubicBezTo>
                  <a:cubicBezTo>
                    <a:pt x="307298" y="305523"/>
                    <a:pt x="307243" y="305451"/>
                    <a:pt x="307189" y="305304"/>
                  </a:cubicBezTo>
                  <a:cubicBezTo>
                    <a:pt x="307189" y="305304"/>
                    <a:pt x="307189" y="305085"/>
                    <a:pt x="307189" y="304976"/>
                  </a:cubicBezTo>
                  <a:cubicBezTo>
                    <a:pt x="307079" y="304867"/>
                    <a:pt x="307189" y="304648"/>
                    <a:pt x="307079" y="304648"/>
                  </a:cubicBezTo>
                  <a:lnTo>
                    <a:pt x="269856" y="250003"/>
                  </a:lnTo>
                  <a:lnTo>
                    <a:pt x="431431" y="219456"/>
                  </a:lnTo>
                  <a:cubicBezTo>
                    <a:pt x="431431" y="219456"/>
                    <a:pt x="431759" y="219128"/>
                    <a:pt x="431978" y="219128"/>
                  </a:cubicBezTo>
                  <a:cubicBezTo>
                    <a:pt x="432196" y="219019"/>
                    <a:pt x="432524" y="218910"/>
                    <a:pt x="432797" y="218691"/>
                  </a:cubicBezTo>
                  <a:cubicBezTo>
                    <a:pt x="432906" y="218582"/>
                    <a:pt x="433016" y="218472"/>
                    <a:pt x="433016" y="218363"/>
                  </a:cubicBezTo>
                  <a:cubicBezTo>
                    <a:pt x="433235" y="218254"/>
                    <a:pt x="433235" y="218035"/>
                    <a:pt x="433344" y="217817"/>
                  </a:cubicBezTo>
                  <a:cubicBezTo>
                    <a:pt x="433453" y="217598"/>
                    <a:pt x="433672" y="217489"/>
                    <a:pt x="433672" y="217270"/>
                  </a:cubicBezTo>
                  <a:cubicBezTo>
                    <a:pt x="433781" y="217161"/>
                    <a:pt x="433672" y="217052"/>
                    <a:pt x="433672" y="216942"/>
                  </a:cubicBezTo>
                  <a:cubicBezTo>
                    <a:pt x="433672" y="217052"/>
                    <a:pt x="433781" y="217052"/>
                    <a:pt x="433781" y="216942"/>
                  </a:cubicBezTo>
                  <a:lnTo>
                    <a:pt x="433781" y="216942"/>
                  </a:lnTo>
                  <a:close/>
                  <a:moveTo>
                    <a:pt x="181635" y="247926"/>
                  </a:moveTo>
                  <a:lnTo>
                    <a:pt x="167150" y="245194"/>
                  </a:lnTo>
                  <a:lnTo>
                    <a:pt x="32741" y="219729"/>
                  </a:lnTo>
                  <a:lnTo>
                    <a:pt x="209949" y="219729"/>
                  </a:lnTo>
                  <a:lnTo>
                    <a:pt x="181635" y="247926"/>
                  </a:lnTo>
                  <a:close/>
                  <a:moveTo>
                    <a:pt x="213884" y="184647"/>
                  </a:moveTo>
                  <a:lnTo>
                    <a:pt x="213884" y="210112"/>
                  </a:lnTo>
                  <a:lnTo>
                    <a:pt x="185680" y="181805"/>
                  </a:lnTo>
                  <a:lnTo>
                    <a:pt x="188413" y="167324"/>
                  </a:lnTo>
                  <a:lnTo>
                    <a:pt x="213884" y="32951"/>
                  </a:lnTo>
                  <a:lnTo>
                    <a:pt x="213884" y="184647"/>
                  </a:lnTo>
                  <a:close/>
                  <a:moveTo>
                    <a:pt x="245040" y="266506"/>
                  </a:moveTo>
                  <a:lnTo>
                    <a:pt x="219569" y="400879"/>
                  </a:lnTo>
                  <a:lnTo>
                    <a:pt x="219569" y="223718"/>
                  </a:lnTo>
                  <a:lnTo>
                    <a:pt x="247773" y="252025"/>
                  </a:lnTo>
                  <a:lnTo>
                    <a:pt x="245040" y="266506"/>
                  </a:lnTo>
                  <a:close/>
                  <a:moveTo>
                    <a:pt x="249030" y="214101"/>
                  </a:moveTo>
                  <a:lnTo>
                    <a:pt x="223559" y="214101"/>
                  </a:lnTo>
                  <a:lnTo>
                    <a:pt x="251873" y="185904"/>
                  </a:lnTo>
                  <a:lnTo>
                    <a:pt x="266358" y="188636"/>
                  </a:lnTo>
                  <a:lnTo>
                    <a:pt x="400766" y="214101"/>
                  </a:lnTo>
                  <a:lnTo>
                    <a:pt x="249030" y="214101"/>
                  </a:lnTo>
                  <a:close/>
                </a:path>
              </a:pathLst>
            </a:custGeom>
            <a:solidFill>
              <a:srgbClr val="0E1F3E"/>
            </a:solidFill>
            <a:ln w="0" cap="flat">
              <a:noFill/>
              <a:prstDash val="solid"/>
              <a:miter/>
            </a:ln>
          </p:spPr>
          <p:txBody>
            <a:bodyPr rtlCol="0" anchor="ctr"/>
            <a:lstStyle/>
            <a:p>
              <a:endParaRPr lang="en-US" sz="3600"/>
            </a:p>
          </p:txBody>
        </p:sp>
        <p:sp>
          <p:nvSpPr>
            <p:cNvPr id="281" name="Freeform 82">
              <a:extLst>
                <a:ext uri="{FF2B5EF4-FFF2-40B4-BE49-F238E27FC236}">
                  <a16:creationId xmlns:a16="http://schemas.microsoft.com/office/drawing/2014/main" id="{AE10B8AD-497D-35AD-75E8-B5B6E47B8730}"/>
                </a:ext>
              </a:extLst>
            </p:cNvPr>
            <p:cNvSpPr/>
            <p:nvPr/>
          </p:nvSpPr>
          <p:spPr>
            <a:xfrm>
              <a:off x="9687381" y="446399"/>
              <a:ext cx="159552" cy="159400"/>
            </a:xfrm>
            <a:custGeom>
              <a:avLst/>
              <a:gdLst>
                <a:gd name="connsiteX0" fmla="*/ 157256 w 159552"/>
                <a:gd name="connsiteY0" fmla="*/ 11639 h 159400"/>
                <a:gd name="connsiteX1" fmla="*/ 159552 w 159552"/>
                <a:gd name="connsiteY1" fmla="*/ 0 h 159400"/>
                <a:gd name="connsiteX2" fmla="*/ 0 w 159552"/>
                <a:gd name="connsiteY2" fmla="*/ 159401 h 159400"/>
                <a:gd name="connsiteX3" fmla="*/ 11643 w 159552"/>
                <a:gd name="connsiteY3" fmla="*/ 157215 h 159400"/>
                <a:gd name="connsiteX4" fmla="*/ 157256 w 159552"/>
                <a:gd name="connsiteY4" fmla="*/ 11639 h 159400"/>
                <a:gd name="connsiteX5" fmla="*/ 157256 w 159552"/>
                <a:gd name="connsiteY5" fmla="*/ 11639 h 15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552" h="159400">
                  <a:moveTo>
                    <a:pt x="157256" y="11639"/>
                  </a:moveTo>
                  <a:lnTo>
                    <a:pt x="159552" y="0"/>
                  </a:lnTo>
                  <a:cubicBezTo>
                    <a:pt x="76086" y="9508"/>
                    <a:pt x="9620" y="75902"/>
                    <a:pt x="0" y="159401"/>
                  </a:cubicBezTo>
                  <a:lnTo>
                    <a:pt x="11643" y="157215"/>
                  </a:lnTo>
                  <a:cubicBezTo>
                    <a:pt x="21919" y="81750"/>
                    <a:pt x="81771" y="21913"/>
                    <a:pt x="157256" y="11639"/>
                  </a:cubicBezTo>
                  <a:lnTo>
                    <a:pt x="157256" y="11639"/>
                  </a:lnTo>
                  <a:close/>
                </a:path>
              </a:pathLst>
            </a:custGeom>
            <a:solidFill>
              <a:srgbClr val="0E1F3E"/>
            </a:solidFill>
            <a:ln w="0" cap="flat">
              <a:noFill/>
              <a:prstDash val="solid"/>
              <a:miter/>
            </a:ln>
          </p:spPr>
          <p:txBody>
            <a:bodyPr rtlCol="0" anchor="ctr"/>
            <a:lstStyle/>
            <a:p>
              <a:endParaRPr lang="en-US" sz="3600"/>
            </a:p>
          </p:txBody>
        </p:sp>
        <p:sp>
          <p:nvSpPr>
            <p:cNvPr id="282" name="Freeform 83">
              <a:extLst>
                <a:ext uri="{FF2B5EF4-FFF2-40B4-BE49-F238E27FC236}">
                  <a16:creationId xmlns:a16="http://schemas.microsoft.com/office/drawing/2014/main" id="{F9B0025A-F329-EE68-AA48-6DBF3BAA236B}"/>
                </a:ext>
              </a:extLst>
            </p:cNvPr>
            <p:cNvSpPr/>
            <p:nvPr/>
          </p:nvSpPr>
          <p:spPr>
            <a:xfrm>
              <a:off x="9888365" y="647549"/>
              <a:ext cx="159662" cy="159455"/>
            </a:xfrm>
            <a:custGeom>
              <a:avLst/>
              <a:gdLst>
                <a:gd name="connsiteX0" fmla="*/ 2296 w 159662"/>
                <a:gd name="connsiteY0" fmla="*/ 147816 h 159455"/>
                <a:gd name="connsiteX1" fmla="*/ 0 w 159662"/>
                <a:gd name="connsiteY1" fmla="*/ 159455 h 159455"/>
                <a:gd name="connsiteX2" fmla="*/ 159662 w 159662"/>
                <a:gd name="connsiteY2" fmla="*/ 0 h 159455"/>
                <a:gd name="connsiteX3" fmla="*/ 148020 w 159662"/>
                <a:gd name="connsiteY3" fmla="*/ 2240 h 159455"/>
                <a:gd name="connsiteX4" fmla="*/ 2296 w 159662"/>
                <a:gd name="connsiteY4" fmla="*/ 147816 h 159455"/>
                <a:gd name="connsiteX5" fmla="*/ 2296 w 159662"/>
                <a:gd name="connsiteY5" fmla="*/ 147816 h 159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662" h="159455">
                  <a:moveTo>
                    <a:pt x="2296" y="147816"/>
                  </a:moveTo>
                  <a:lnTo>
                    <a:pt x="0" y="159455"/>
                  </a:lnTo>
                  <a:cubicBezTo>
                    <a:pt x="83630" y="150002"/>
                    <a:pt x="150206" y="83553"/>
                    <a:pt x="159662" y="0"/>
                  </a:cubicBezTo>
                  <a:lnTo>
                    <a:pt x="148020" y="2240"/>
                  </a:lnTo>
                  <a:cubicBezTo>
                    <a:pt x="137743" y="77706"/>
                    <a:pt x="77890" y="137652"/>
                    <a:pt x="2296" y="147816"/>
                  </a:cubicBezTo>
                  <a:lnTo>
                    <a:pt x="2296" y="147816"/>
                  </a:lnTo>
                  <a:close/>
                </a:path>
              </a:pathLst>
            </a:custGeom>
            <a:solidFill>
              <a:srgbClr val="0E1F3E"/>
            </a:solidFill>
            <a:ln w="0" cap="flat">
              <a:noFill/>
              <a:prstDash val="solid"/>
              <a:miter/>
            </a:ln>
          </p:spPr>
          <p:txBody>
            <a:bodyPr rtlCol="0" anchor="ctr"/>
            <a:lstStyle/>
            <a:p>
              <a:endParaRPr lang="en-US" sz="3600"/>
            </a:p>
          </p:txBody>
        </p:sp>
        <p:sp>
          <p:nvSpPr>
            <p:cNvPr id="283" name="Freeform 84">
              <a:extLst>
                <a:ext uri="{FF2B5EF4-FFF2-40B4-BE49-F238E27FC236}">
                  <a16:creationId xmlns:a16="http://schemas.microsoft.com/office/drawing/2014/main" id="{D05B23A1-3CBC-41D3-40D4-D8D3705B2B9D}"/>
                </a:ext>
              </a:extLst>
            </p:cNvPr>
            <p:cNvSpPr/>
            <p:nvPr/>
          </p:nvSpPr>
          <p:spPr>
            <a:xfrm>
              <a:off x="9888530" y="446454"/>
              <a:ext cx="159498" cy="159509"/>
            </a:xfrm>
            <a:custGeom>
              <a:avLst/>
              <a:gdLst>
                <a:gd name="connsiteX0" fmla="*/ 147855 w 159498"/>
                <a:gd name="connsiteY0" fmla="*/ 157215 h 159509"/>
                <a:gd name="connsiteX1" fmla="*/ 159498 w 159498"/>
                <a:gd name="connsiteY1" fmla="*/ 159510 h 159509"/>
                <a:gd name="connsiteX2" fmla="*/ 0 w 159498"/>
                <a:gd name="connsiteY2" fmla="*/ 0 h 159509"/>
                <a:gd name="connsiteX3" fmla="*/ 2187 w 159498"/>
                <a:gd name="connsiteY3" fmla="*/ 11640 h 159509"/>
                <a:gd name="connsiteX4" fmla="*/ 147855 w 159498"/>
                <a:gd name="connsiteY4" fmla="*/ 157215 h 159509"/>
                <a:gd name="connsiteX5" fmla="*/ 147855 w 159498"/>
                <a:gd name="connsiteY5" fmla="*/ 157215 h 15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498" h="159509">
                  <a:moveTo>
                    <a:pt x="147855" y="157215"/>
                  </a:moveTo>
                  <a:lnTo>
                    <a:pt x="159498" y="159510"/>
                  </a:lnTo>
                  <a:cubicBezTo>
                    <a:pt x="150042" y="76012"/>
                    <a:pt x="83466" y="9454"/>
                    <a:pt x="0" y="0"/>
                  </a:cubicBezTo>
                  <a:lnTo>
                    <a:pt x="2187" y="11640"/>
                  </a:lnTo>
                  <a:cubicBezTo>
                    <a:pt x="77726" y="21804"/>
                    <a:pt x="137579" y="81750"/>
                    <a:pt x="147855" y="157215"/>
                  </a:cubicBezTo>
                  <a:lnTo>
                    <a:pt x="147855" y="157215"/>
                  </a:lnTo>
                  <a:close/>
                </a:path>
              </a:pathLst>
            </a:custGeom>
            <a:solidFill>
              <a:srgbClr val="0E1F3E"/>
            </a:solidFill>
            <a:ln w="0" cap="flat">
              <a:noFill/>
              <a:prstDash val="solid"/>
              <a:miter/>
            </a:ln>
          </p:spPr>
          <p:txBody>
            <a:bodyPr rtlCol="0" anchor="ctr"/>
            <a:lstStyle/>
            <a:p>
              <a:endParaRPr lang="en-US" sz="3600"/>
            </a:p>
          </p:txBody>
        </p:sp>
        <p:sp>
          <p:nvSpPr>
            <p:cNvPr id="284" name="Freeform 85">
              <a:extLst>
                <a:ext uri="{FF2B5EF4-FFF2-40B4-BE49-F238E27FC236}">
                  <a16:creationId xmlns:a16="http://schemas.microsoft.com/office/drawing/2014/main" id="{B126EDDE-189E-D234-2B95-F99160DD5BF5}"/>
                </a:ext>
              </a:extLst>
            </p:cNvPr>
            <p:cNvSpPr/>
            <p:nvPr/>
          </p:nvSpPr>
          <p:spPr>
            <a:xfrm>
              <a:off x="9687327" y="647494"/>
              <a:ext cx="159497" cy="159509"/>
            </a:xfrm>
            <a:custGeom>
              <a:avLst/>
              <a:gdLst>
                <a:gd name="connsiteX0" fmla="*/ 11643 w 159497"/>
                <a:gd name="connsiteY0" fmla="*/ 2186 h 159509"/>
                <a:gd name="connsiteX1" fmla="*/ 0 w 159497"/>
                <a:gd name="connsiteY1" fmla="*/ 0 h 159509"/>
                <a:gd name="connsiteX2" fmla="*/ 159497 w 159497"/>
                <a:gd name="connsiteY2" fmla="*/ 159510 h 159509"/>
                <a:gd name="connsiteX3" fmla="*/ 157257 w 159497"/>
                <a:gd name="connsiteY3" fmla="*/ 147871 h 159509"/>
                <a:gd name="connsiteX4" fmla="*/ 11643 w 159497"/>
                <a:gd name="connsiteY4" fmla="*/ 2186 h 159509"/>
                <a:gd name="connsiteX5" fmla="*/ 11643 w 159497"/>
                <a:gd name="connsiteY5" fmla="*/ 2186 h 159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9497" h="159509">
                  <a:moveTo>
                    <a:pt x="11643" y="2186"/>
                  </a:moveTo>
                  <a:lnTo>
                    <a:pt x="0" y="0"/>
                  </a:lnTo>
                  <a:cubicBezTo>
                    <a:pt x="9456" y="83498"/>
                    <a:pt x="76032" y="150056"/>
                    <a:pt x="159497" y="159510"/>
                  </a:cubicBezTo>
                  <a:lnTo>
                    <a:pt x="157257" y="147871"/>
                  </a:lnTo>
                  <a:cubicBezTo>
                    <a:pt x="81771" y="137597"/>
                    <a:pt x="21809" y="77760"/>
                    <a:pt x="11643" y="2186"/>
                  </a:cubicBezTo>
                  <a:lnTo>
                    <a:pt x="11643" y="2186"/>
                  </a:lnTo>
                  <a:close/>
                </a:path>
              </a:pathLst>
            </a:custGeom>
            <a:solidFill>
              <a:srgbClr val="0E1F3E"/>
            </a:solidFill>
            <a:ln w="0" cap="flat">
              <a:noFill/>
              <a:prstDash val="solid"/>
              <a:miter/>
            </a:ln>
          </p:spPr>
          <p:txBody>
            <a:bodyPr rtlCol="0" anchor="ctr"/>
            <a:lstStyle/>
            <a:p>
              <a:endParaRPr lang="en-US" sz="3600"/>
            </a:p>
          </p:txBody>
        </p:sp>
      </p:grpSp>
      <p:sp>
        <p:nvSpPr>
          <p:cNvPr id="285" name="Freeform 100">
            <a:extLst>
              <a:ext uri="{FF2B5EF4-FFF2-40B4-BE49-F238E27FC236}">
                <a16:creationId xmlns:a16="http://schemas.microsoft.com/office/drawing/2014/main" id="{BAB799CE-1055-3534-9731-5A72DCD4F13F}"/>
              </a:ext>
            </a:extLst>
          </p:cNvPr>
          <p:cNvSpPr/>
          <p:nvPr/>
        </p:nvSpPr>
        <p:spPr>
          <a:xfrm>
            <a:off x="10765617" y="11779344"/>
            <a:ext cx="132933" cy="180000"/>
          </a:xfrm>
          <a:custGeom>
            <a:avLst/>
            <a:gdLst>
              <a:gd name="connsiteX0" fmla="*/ 33288 w 66466"/>
              <a:gd name="connsiteY0" fmla="*/ 0 h 90000"/>
              <a:gd name="connsiteX1" fmla="*/ 0 w 66466"/>
              <a:gd name="connsiteY1" fmla="*/ 31585 h 90000"/>
              <a:gd name="connsiteX2" fmla="*/ 274 w 66466"/>
              <a:gd name="connsiteY2" fmla="*/ 35520 h 90000"/>
              <a:gd name="connsiteX3" fmla="*/ 31102 w 66466"/>
              <a:gd name="connsiteY3" fmla="*/ 88635 h 90000"/>
              <a:gd name="connsiteX4" fmla="*/ 32523 w 66466"/>
              <a:gd name="connsiteY4" fmla="*/ 89728 h 90000"/>
              <a:gd name="connsiteX5" fmla="*/ 33452 w 66466"/>
              <a:gd name="connsiteY5" fmla="*/ 90001 h 90000"/>
              <a:gd name="connsiteX6" fmla="*/ 34381 w 66466"/>
              <a:gd name="connsiteY6" fmla="*/ 89728 h 90000"/>
              <a:gd name="connsiteX7" fmla="*/ 35857 w 66466"/>
              <a:gd name="connsiteY7" fmla="*/ 88635 h 90000"/>
              <a:gd name="connsiteX8" fmla="*/ 66193 w 66466"/>
              <a:gd name="connsiteY8" fmla="*/ 35465 h 90000"/>
              <a:gd name="connsiteX9" fmla="*/ 66467 w 66466"/>
              <a:gd name="connsiteY9" fmla="*/ 31585 h 90000"/>
              <a:gd name="connsiteX10" fmla="*/ 33179 w 66466"/>
              <a:gd name="connsiteY10" fmla="*/ 0 h 90000"/>
              <a:gd name="connsiteX11" fmla="*/ 33179 w 66466"/>
              <a:gd name="connsiteY11" fmla="*/ 0 h 90000"/>
              <a:gd name="connsiteX12" fmla="*/ 33288 w 66466"/>
              <a:gd name="connsiteY12" fmla="*/ 43662 h 90000"/>
              <a:gd name="connsiteX13" fmla="*/ 20224 w 66466"/>
              <a:gd name="connsiteY13" fmla="*/ 31257 h 90000"/>
              <a:gd name="connsiteX14" fmla="*/ 33288 w 66466"/>
              <a:gd name="connsiteY14" fmla="*/ 18853 h 90000"/>
              <a:gd name="connsiteX15" fmla="*/ 46352 w 66466"/>
              <a:gd name="connsiteY15" fmla="*/ 31257 h 90000"/>
              <a:gd name="connsiteX16" fmla="*/ 33288 w 66466"/>
              <a:gd name="connsiteY16" fmla="*/ 43662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466" h="90000">
                <a:moveTo>
                  <a:pt x="33288" y="0"/>
                </a:moveTo>
                <a:cubicBezTo>
                  <a:pt x="14922" y="0"/>
                  <a:pt x="0" y="14153"/>
                  <a:pt x="0" y="31585"/>
                </a:cubicBezTo>
                <a:cubicBezTo>
                  <a:pt x="0" y="32897"/>
                  <a:pt x="109" y="34208"/>
                  <a:pt x="274" y="35520"/>
                </a:cubicBezTo>
                <a:cubicBezTo>
                  <a:pt x="3116" y="60165"/>
                  <a:pt x="31102" y="88635"/>
                  <a:pt x="31102" y="88635"/>
                </a:cubicBezTo>
                <a:cubicBezTo>
                  <a:pt x="31539" y="89072"/>
                  <a:pt x="31976" y="89455"/>
                  <a:pt x="32523" y="89728"/>
                </a:cubicBezTo>
                <a:lnTo>
                  <a:pt x="33452" y="90001"/>
                </a:lnTo>
                <a:lnTo>
                  <a:pt x="34381" y="89728"/>
                </a:lnTo>
                <a:cubicBezTo>
                  <a:pt x="34928" y="89455"/>
                  <a:pt x="35420" y="89072"/>
                  <a:pt x="35857" y="88635"/>
                </a:cubicBezTo>
                <a:cubicBezTo>
                  <a:pt x="35857" y="88635"/>
                  <a:pt x="63460" y="60219"/>
                  <a:pt x="66193" y="35465"/>
                </a:cubicBezTo>
                <a:cubicBezTo>
                  <a:pt x="66357" y="34153"/>
                  <a:pt x="66467" y="32897"/>
                  <a:pt x="66467" y="31585"/>
                </a:cubicBezTo>
                <a:cubicBezTo>
                  <a:pt x="66467" y="14153"/>
                  <a:pt x="51545" y="0"/>
                  <a:pt x="33179" y="0"/>
                </a:cubicBezTo>
                <a:lnTo>
                  <a:pt x="33179" y="0"/>
                </a:lnTo>
                <a:close/>
                <a:moveTo>
                  <a:pt x="33288" y="43662"/>
                </a:moveTo>
                <a:cubicBezTo>
                  <a:pt x="26073" y="43662"/>
                  <a:pt x="20224" y="38142"/>
                  <a:pt x="20224" y="31257"/>
                </a:cubicBezTo>
                <a:cubicBezTo>
                  <a:pt x="20224" y="24372"/>
                  <a:pt x="26073" y="18853"/>
                  <a:pt x="33288" y="18853"/>
                </a:cubicBezTo>
                <a:cubicBezTo>
                  <a:pt x="40503" y="18853"/>
                  <a:pt x="46352" y="24372"/>
                  <a:pt x="46352" y="31257"/>
                </a:cubicBezTo>
                <a:cubicBezTo>
                  <a:pt x="46352" y="38142"/>
                  <a:pt x="40503" y="43662"/>
                  <a:pt x="33288" y="43662"/>
                </a:cubicBezTo>
                <a:close/>
              </a:path>
            </a:pathLst>
          </a:custGeom>
          <a:solidFill>
            <a:srgbClr val="0F203D"/>
          </a:solidFill>
          <a:ln w="0" cap="flat">
            <a:noFill/>
            <a:prstDash val="solid"/>
            <a:miter/>
          </a:ln>
        </p:spPr>
        <p:txBody>
          <a:bodyPr rtlCol="0" anchor="ctr"/>
          <a:lstStyle/>
          <a:p>
            <a:endParaRPr lang="en-US" sz="3600"/>
          </a:p>
        </p:txBody>
      </p:sp>
      <p:grpSp>
        <p:nvGrpSpPr>
          <p:cNvPr id="310" name="Group 309">
            <a:extLst>
              <a:ext uri="{FF2B5EF4-FFF2-40B4-BE49-F238E27FC236}">
                <a16:creationId xmlns:a16="http://schemas.microsoft.com/office/drawing/2014/main" id="{DBFFBA85-BA9B-CA20-E703-37EAED0139A2}"/>
              </a:ext>
            </a:extLst>
          </p:cNvPr>
          <p:cNvGrpSpPr/>
          <p:nvPr/>
        </p:nvGrpSpPr>
        <p:grpSpPr>
          <a:xfrm>
            <a:off x="12003983" y="4492609"/>
            <a:ext cx="5667896" cy="4565651"/>
            <a:chOff x="4638675" y="1657350"/>
            <a:chExt cx="2125461" cy="1712119"/>
          </a:xfrm>
          <a:solidFill>
            <a:schemeClr val="bg1">
              <a:lumMod val="85000"/>
            </a:schemeClr>
          </a:solidFill>
        </p:grpSpPr>
        <p:sp>
          <p:nvSpPr>
            <p:cNvPr id="311" name="Freeform: Shape 310">
              <a:extLst>
                <a:ext uri="{FF2B5EF4-FFF2-40B4-BE49-F238E27FC236}">
                  <a16:creationId xmlns:a16="http://schemas.microsoft.com/office/drawing/2014/main" id="{0156DA5B-1270-BB20-3CD6-474CA997D072}"/>
                </a:ext>
              </a:extLst>
            </p:cNvPr>
            <p:cNvSpPr/>
            <p:nvPr/>
          </p:nvSpPr>
          <p:spPr>
            <a:xfrm>
              <a:off x="4962525" y="1657350"/>
              <a:ext cx="942975" cy="347663"/>
            </a:xfrm>
            <a:custGeom>
              <a:avLst/>
              <a:gdLst>
                <a:gd name="connsiteX0" fmla="*/ 14288 w 942975"/>
                <a:gd name="connsiteY0" fmla="*/ 128588 h 347663"/>
                <a:gd name="connsiteX1" fmla="*/ 581025 w 942975"/>
                <a:gd name="connsiteY1" fmla="*/ 128588 h 347663"/>
                <a:gd name="connsiteX2" fmla="*/ 581025 w 942975"/>
                <a:gd name="connsiteY2" fmla="*/ 0 h 347663"/>
                <a:gd name="connsiteX3" fmla="*/ 814388 w 942975"/>
                <a:gd name="connsiteY3" fmla="*/ 0 h 347663"/>
                <a:gd name="connsiteX4" fmla="*/ 814388 w 942975"/>
                <a:gd name="connsiteY4" fmla="*/ 14288 h 347663"/>
                <a:gd name="connsiteX5" fmla="*/ 923925 w 942975"/>
                <a:gd name="connsiteY5" fmla="*/ 14288 h 347663"/>
                <a:gd name="connsiteX6" fmla="*/ 923925 w 942975"/>
                <a:gd name="connsiteY6" fmla="*/ 85725 h 347663"/>
                <a:gd name="connsiteX7" fmla="*/ 942975 w 942975"/>
                <a:gd name="connsiteY7" fmla="*/ 85725 h 347663"/>
                <a:gd name="connsiteX8" fmla="*/ 942975 w 942975"/>
                <a:gd name="connsiteY8" fmla="*/ 114300 h 347663"/>
                <a:gd name="connsiteX9" fmla="*/ 881063 w 942975"/>
                <a:gd name="connsiteY9" fmla="*/ 114300 h 347663"/>
                <a:gd name="connsiteX10" fmla="*/ 881063 w 942975"/>
                <a:gd name="connsiteY10" fmla="*/ 228600 h 347663"/>
                <a:gd name="connsiteX11" fmla="*/ 757238 w 942975"/>
                <a:gd name="connsiteY11" fmla="*/ 228600 h 347663"/>
                <a:gd name="connsiteX12" fmla="*/ 757238 w 942975"/>
                <a:gd name="connsiteY12" fmla="*/ 204788 h 347663"/>
                <a:gd name="connsiteX13" fmla="*/ 657225 w 942975"/>
                <a:gd name="connsiteY13" fmla="*/ 204788 h 347663"/>
                <a:gd name="connsiteX14" fmla="*/ 657225 w 942975"/>
                <a:gd name="connsiteY14" fmla="*/ 247650 h 347663"/>
                <a:gd name="connsiteX15" fmla="*/ 571500 w 942975"/>
                <a:gd name="connsiteY15" fmla="*/ 247650 h 347663"/>
                <a:gd name="connsiteX16" fmla="*/ 571500 w 942975"/>
                <a:gd name="connsiteY16" fmla="*/ 190500 h 347663"/>
                <a:gd name="connsiteX17" fmla="*/ 481013 w 942975"/>
                <a:gd name="connsiteY17" fmla="*/ 190500 h 347663"/>
                <a:gd name="connsiteX18" fmla="*/ 481013 w 942975"/>
                <a:gd name="connsiteY18" fmla="*/ 242888 h 347663"/>
                <a:gd name="connsiteX19" fmla="*/ 414338 w 942975"/>
                <a:gd name="connsiteY19" fmla="*/ 242888 h 347663"/>
                <a:gd name="connsiteX20" fmla="*/ 414338 w 942975"/>
                <a:gd name="connsiteY20" fmla="*/ 223838 h 347663"/>
                <a:gd name="connsiteX21" fmla="*/ 347663 w 942975"/>
                <a:gd name="connsiteY21" fmla="*/ 223838 h 347663"/>
                <a:gd name="connsiteX22" fmla="*/ 347663 w 942975"/>
                <a:gd name="connsiteY22" fmla="*/ 247650 h 347663"/>
                <a:gd name="connsiteX23" fmla="*/ 219075 w 942975"/>
                <a:gd name="connsiteY23" fmla="*/ 247650 h 347663"/>
                <a:gd name="connsiteX24" fmla="*/ 219075 w 942975"/>
                <a:gd name="connsiteY24" fmla="*/ 347663 h 347663"/>
                <a:gd name="connsiteX25" fmla="*/ 180975 w 942975"/>
                <a:gd name="connsiteY25" fmla="*/ 347663 h 347663"/>
                <a:gd name="connsiteX26" fmla="*/ 180975 w 942975"/>
                <a:gd name="connsiteY26" fmla="*/ 333375 h 347663"/>
                <a:gd name="connsiteX27" fmla="*/ 95250 w 942975"/>
                <a:gd name="connsiteY27" fmla="*/ 333375 h 347663"/>
                <a:gd name="connsiteX28" fmla="*/ 95250 w 942975"/>
                <a:gd name="connsiteY28" fmla="*/ 276225 h 347663"/>
                <a:gd name="connsiteX29" fmla="*/ 0 w 942975"/>
                <a:gd name="connsiteY29" fmla="*/ 276225 h 347663"/>
                <a:gd name="connsiteX30" fmla="*/ 14288 w 942975"/>
                <a:gd name="connsiteY30" fmla="*/ 128588 h 347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42975" h="347663">
                  <a:moveTo>
                    <a:pt x="14288" y="128588"/>
                  </a:moveTo>
                  <a:lnTo>
                    <a:pt x="581025" y="128588"/>
                  </a:lnTo>
                  <a:lnTo>
                    <a:pt x="581025" y="0"/>
                  </a:lnTo>
                  <a:lnTo>
                    <a:pt x="814388" y="0"/>
                  </a:lnTo>
                  <a:lnTo>
                    <a:pt x="814388" y="14288"/>
                  </a:lnTo>
                  <a:lnTo>
                    <a:pt x="923925" y="14288"/>
                  </a:lnTo>
                  <a:lnTo>
                    <a:pt x="923925" y="85725"/>
                  </a:lnTo>
                  <a:lnTo>
                    <a:pt x="942975" y="85725"/>
                  </a:lnTo>
                  <a:lnTo>
                    <a:pt x="942975" y="114300"/>
                  </a:lnTo>
                  <a:lnTo>
                    <a:pt x="881063" y="114300"/>
                  </a:lnTo>
                  <a:lnTo>
                    <a:pt x="881063" y="228600"/>
                  </a:lnTo>
                  <a:lnTo>
                    <a:pt x="757238" y="228600"/>
                  </a:lnTo>
                  <a:lnTo>
                    <a:pt x="757238" y="204788"/>
                  </a:lnTo>
                  <a:lnTo>
                    <a:pt x="657225" y="204788"/>
                  </a:lnTo>
                  <a:lnTo>
                    <a:pt x="657225" y="247650"/>
                  </a:lnTo>
                  <a:lnTo>
                    <a:pt x="571500" y="247650"/>
                  </a:lnTo>
                  <a:lnTo>
                    <a:pt x="571500" y="190500"/>
                  </a:lnTo>
                  <a:lnTo>
                    <a:pt x="481013" y="190500"/>
                  </a:lnTo>
                  <a:lnTo>
                    <a:pt x="481013" y="242888"/>
                  </a:lnTo>
                  <a:lnTo>
                    <a:pt x="414338" y="242888"/>
                  </a:lnTo>
                  <a:lnTo>
                    <a:pt x="414338" y="223838"/>
                  </a:lnTo>
                  <a:lnTo>
                    <a:pt x="347663" y="223838"/>
                  </a:lnTo>
                  <a:lnTo>
                    <a:pt x="347663" y="247650"/>
                  </a:lnTo>
                  <a:lnTo>
                    <a:pt x="219075" y="247650"/>
                  </a:lnTo>
                  <a:lnTo>
                    <a:pt x="219075" y="347663"/>
                  </a:lnTo>
                  <a:lnTo>
                    <a:pt x="180975" y="347663"/>
                  </a:lnTo>
                  <a:lnTo>
                    <a:pt x="180975" y="333375"/>
                  </a:lnTo>
                  <a:lnTo>
                    <a:pt x="95250" y="333375"/>
                  </a:lnTo>
                  <a:lnTo>
                    <a:pt x="95250" y="276225"/>
                  </a:lnTo>
                  <a:lnTo>
                    <a:pt x="0" y="276225"/>
                  </a:lnTo>
                  <a:lnTo>
                    <a:pt x="14288" y="128588"/>
                  </a:lnTo>
                  <a:close/>
                </a:path>
              </a:pathLst>
            </a:custGeom>
            <a:grp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312" name="Freeform: Shape 311">
              <a:extLst>
                <a:ext uri="{FF2B5EF4-FFF2-40B4-BE49-F238E27FC236}">
                  <a16:creationId xmlns:a16="http://schemas.microsoft.com/office/drawing/2014/main" id="{6C26E4FC-201D-25FB-2980-70D86D3FB30F}"/>
                </a:ext>
              </a:extLst>
            </p:cNvPr>
            <p:cNvSpPr/>
            <p:nvPr/>
          </p:nvSpPr>
          <p:spPr>
            <a:xfrm>
              <a:off x="4638675" y="1843088"/>
              <a:ext cx="290513" cy="133350"/>
            </a:xfrm>
            <a:custGeom>
              <a:avLst/>
              <a:gdLst>
                <a:gd name="connsiteX0" fmla="*/ 0 w 290513"/>
                <a:gd name="connsiteY0" fmla="*/ 47625 h 133350"/>
                <a:gd name="connsiteX1" fmla="*/ 176213 w 290513"/>
                <a:gd name="connsiteY1" fmla="*/ 47625 h 133350"/>
                <a:gd name="connsiteX2" fmla="*/ 176213 w 290513"/>
                <a:gd name="connsiteY2" fmla="*/ 0 h 133350"/>
                <a:gd name="connsiteX3" fmla="*/ 290513 w 290513"/>
                <a:gd name="connsiteY3" fmla="*/ 0 h 133350"/>
                <a:gd name="connsiteX4" fmla="*/ 290513 w 290513"/>
                <a:gd name="connsiteY4" fmla="*/ 61912 h 133350"/>
                <a:gd name="connsiteX5" fmla="*/ 261938 w 290513"/>
                <a:gd name="connsiteY5" fmla="*/ 61912 h 133350"/>
                <a:gd name="connsiteX6" fmla="*/ 261938 w 290513"/>
                <a:gd name="connsiteY6" fmla="*/ 80962 h 133350"/>
                <a:gd name="connsiteX7" fmla="*/ 290513 w 290513"/>
                <a:gd name="connsiteY7" fmla="*/ 80962 h 133350"/>
                <a:gd name="connsiteX8" fmla="*/ 290513 w 290513"/>
                <a:gd name="connsiteY8" fmla="*/ 119062 h 133350"/>
                <a:gd name="connsiteX9" fmla="*/ 185738 w 290513"/>
                <a:gd name="connsiteY9" fmla="*/ 119062 h 133350"/>
                <a:gd name="connsiteX10" fmla="*/ 185738 w 290513"/>
                <a:gd name="connsiteY10" fmla="*/ 133350 h 133350"/>
                <a:gd name="connsiteX11" fmla="*/ 38100 w 290513"/>
                <a:gd name="connsiteY11" fmla="*/ 133350 h 133350"/>
                <a:gd name="connsiteX12" fmla="*/ 38100 w 290513"/>
                <a:gd name="connsiteY12" fmla="*/ 90487 h 133350"/>
                <a:gd name="connsiteX13" fmla="*/ 0 w 290513"/>
                <a:gd name="connsiteY13" fmla="*/ 47625 h 133350"/>
                <a:gd name="connsiteX0" fmla="*/ 0 w 290513"/>
                <a:gd name="connsiteY0" fmla="*/ 47625 h 133350"/>
                <a:gd name="connsiteX1" fmla="*/ 176213 w 290513"/>
                <a:gd name="connsiteY1" fmla="*/ 47625 h 133350"/>
                <a:gd name="connsiteX2" fmla="*/ 176213 w 290513"/>
                <a:gd name="connsiteY2" fmla="*/ 0 h 133350"/>
                <a:gd name="connsiteX3" fmla="*/ 290513 w 290513"/>
                <a:gd name="connsiteY3" fmla="*/ 0 h 133350"/>
                <a:gd name="connsiteX4" fmla="*/ 290513 w 290513"/>
                <a:gd name="connsiteY4" fmla="*/ 61912 h 133350"/>
                <a:gd name="connsiteX5" fmla="*/ 261938 w 290513"/>
                <a:gd name="connsiteY5" fmla="*/ 61912 h 133350"/>
                <a:gd name="connsiteX6" fmla="*/ 261938 w 290513"/>
                <a:gd name="connsiteY6" fmla="*/ 80962 h 133350"/>
                <a:gd name="connsiteX7" fmla="*/ 290513 w 290513"/>
                <a:gd name="connsiteY7" fmla="*/ 80962 h 133350"/>
                <a:gd name="connsiteX8" fmla="*/ 290513 w 290513"/>
                <a:gd name="connsiteY8" fmla="*/ 119062 h 133350"/>
                <a:gd name="connsiteX9" fmla="*/ 185738 w 290513"/>
                <a:gd name="connsiteY9" fmla="*/ 119062 h 133350"/>
                <a:gd name="connsiteX10" fmla="*/ 185738 w 290513"/>
                <a:gd name="connsiteY10" fmla="*/ 133350 h 133350"/>
                <a:gd name="connsiteX11" fmla="*/ 38100 w 290513"/>
                <a:gd name="connsiteY11" fmla="*/ 133350 h 133350"/>
                <a:gd name="connsiteX12" fmla="*/ 38100 w 290513"/>
                <a:gd name="connsiteY12" fmla="*/ 90487 h 133350"/>
                <a:gd name="connsiteX13" fmla="*/ 2381 w 290513"/>
                <a:gd name="connsiteY13" fmla="*/ 85725 h 133350"/>
                <a:gd name="connsiteX14" fmla="*/ 0 w 290513"/>
                <a:gd name="connsiteY14" fmla="*/ 47625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0513" h="133350">
                  <a:moveTo>
                    <a:pt x="0" y="47625"/>
                  </a:moveTo>
                  <a:lnTo>
                    <a:pt x="176213" y="47625"/>
                  </a:lnTo>
                  <a:lnTo>
                    <a:pt x="176213" y="0"/>
                  </a:lnTo>
                  <a:lnTo>
                    <a:pt x="290513" y="0"/>
                  </a:lnTo>
                  <a:lnTo>
                    <a:pt x="290513" y="61912"/>
                  </a:lnTo>
                  <a:lnTo>
                    <a:pt x="261938" y="61912"/>
                  </a:lnTo>
                  <a:lnTo>
                    <a:pt x="261938" y="80962"/>
                  </a:lnTo>
                  <a:lnTo>
                    <a:pt x="290513" y="80962"/>
                  </a:lnTo>
                  <a:lnTo>
                    <a:pt x="290513" y="119062"/>
                  </a:lnTo>
                  <a:lnTo>
                    <a:pt x="185738" y="119062"/>
                  </a:lnTo>
                  <a:lnTo>
                    <a:pt x="185738" y="133350"/>
                  </a:lnTo>
                  <a:lnTo>
                    <a:pt x="38100" y="133350"/>
                  </a:lnTo>
                  <a:lnTo>
                    <a:pt x="38100" y="90487"/>
                  </a:lnTo>
                  <a:cubicBezTo>
                    <a:pt x="30956" y="83343"/>
                    <a:pt x="9525" y="92869"/>
                    <a:pt x="2381" y="85725"/>
                  </a:cubicBezTo>
                  <a:lnTo>
                    <a:pt x="0" y="47625"/>
                  </a:lnTo>
                  <a:close/>
                </a:path>
              </a:pathLst>
            </a:custGeom>
            <a:grp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313" name="Freeform: Shape 312">
              <a:extLst>
                <a:ext uri="{FF2B5EF4-FFF2-40B4-BE49-F238E27FC236}">
                  <a16:creationId xmlns:a16="http://schemas.microsoft.com/office/drawing/2014/main" id="{1C282099-43AE-A5E0-394F-B9A734387463}"/>
                </a:ext>
              </a:extLst>
            </p:cNvPr>
            <p:cNvSpPr/>
            <p:nvPr/>
          </p:nvSpPr>
          <p:spPr>
            <a:xfrm>
              <a:off x="4731544" y="2026444"/>
              <a:ext cx="214312" cy="178594"/>
            </a:xfrm>
            <a:custGeom>
              <a:avLst/>
              <a:gdLst>
                <a:gd name="connsiteX0" fmla="*/ 0 w 214312"/>
                <a:gd name="connsiteY0" fmla="*/ 14287 h 178594"/>
                <a:gd name="connsiteX1" fmla="*/ 50006 w 214312"/>
                <a:gd name="connsiteY1" fmla="*/ 14287 h 178594"/>
                <a:gd name="connsiteX2" fmla="*/ 50006 w 214312"/>
                <a:gd name="connsiteY2" fmla="*/ 2381 h 178594"/>
                <a:gd name="connsiteX3" fmla="*/ 71437 w 214312"/>
                <a:gd name="connsiteY3" fmla="*/ 2381 h 178594"/>
                <a:gd name="connsiteX4" fmla="*/ 71437 w 214312"/>
                <a:gd name="connsiteY4" fmla="*/ 50006 h 178594"/>
                <a:gd name="connsiteX5" fmla="*/ 90487 w 214312"/>
                <a:gd name="connsiteY5" fmla="*/ 50006 h 178594"/>
                <a:gd name="connsiteX6" fmla="*/ 90487 w 214312"/>
                <a:gd name="connsiteY6" fmla="*/ 0 h 178594"/>
                <a:gd name="connsiteX7" fmla="*/ 161925 w 214312"/>
                <a:gd name="connsiteY7" fmla="*/ 0 h 178594"/>
                <a:gd name="connsiteX8" fmla="*/ 161925 w 214312"/>
                <a:gd name="connsiteY8" fmla="*/ 35719 h 178594"/>
                <a:gd name="connsiteX9" fmla="*/ 214312 w 214312"/>
                <a:gd name="connsiteY9" fmla="*/ 35719 h 178594"/>
                <a:gd name="connsiteX10" fmla="*/ 214312 w 214312"/>
                <a:gd name="connsiteY10" fmla="*/ 100012 h 178594"/>
                <a:gd name="connsiteX11" fmla="*/ 188119 w 214312"/>
                <a:gd name="connsiteY11" fmla="*/ 100012 h 178594"/>
                <a:gd name="connsiteX12" fmla="*/ 188119 w 214312"/>
                <a:gd name="connsiteY12" fmla="*/ 126206 h 178594"/>
                <a:gd name="connsiteX13" fmla="*/ 164306 w 214312"/>
                <a:gd name="connsiteY13" fmla="*/ 126206 h 178594"/>
                <a:gd name="connsiteX14" fmla="*/ 164306 w 214312"/>
                <a:gd name="connsiteY14" fmla="*/ 150019 h 178594"/>
                <a:gd name="connsiteX15" fmla="*/ 119062 w 214312"/>
                <a:gd name="connsiteY15" fmla="*/ 150019 h 178594"/>
                <a:gd name="connsiteX16" fmla="*/ 119062 w 214312"/>
                <a:gd name="connsiteY16" fmla="*/ 178594 h 178594"/>
                <a:gd name="connsiteX17" fmla="*/ 90487 w 214312"/>
                <a:gd name="connsiteY17" fmla="*/ 178594 h 178594"/>
                <a:gd name="connsiteX18" fmla="*/ 90487 w 214312"/>
                <a:gd name="connsiteY18" fmla="*/ 111919 h 178594"/>
                <a:gd name="connsiteX19" fmla="*/ 16669 w 214312"/>
                <a:gd name="connsiteY19" fmla="*/ 111919 h 178594"/>
                <a:gd name="connsiteX20" fmla="*/ 16669 w 214312"/>
                <a:gd name="connsiteY20" fmla="*/ 90487 h 178594"/>
                <a:gd name="connsiteX21" fmla="*/ 57150 w 214312"/>
                <a:gd name="connsiteY21" fmla="*/ 90487 h 178594"/>
                <a:gd name="connsiteX22" fmla="*/ 57150 w 214312"/>
                <a:gd name="connsiteY22" fmla="*/ 69056 h 178594"/>
                <a:gd name="connsiteX23" fmla="*/ 0 w 214312"/>
                <a:gd name="connsiteY23" fmla="*/ 69056 h 178594"/>
                <a:gd name="connsiteX24" fmla="*/ 0 w 214312"/>
                <a:gd name="connsiteY24" fmla="*/ 14287 h 178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4312" h="178594">
                  <a:moveTo>
                    <a:pt x="0" y="14287"/>
                  </a:moveTo>
                  <a:lnTo>
                    <a:pt x="50006" y="14287"/>
                  </a:lnTo>
                  <a:lnTo>
                    <a:pt x="50006" y="2381"/>
                  </a:lnTo>
                  <a:lnTo>
                    <a:pt x="71437" y="2381"/>
                  </a:lnTo>
                  <a:lnTo>
                    <a:pt x="71437" y="50006"/>
                  </a:lnTo>
                  <a:lnTo>
                    <a:pt x="90487" y="50006"/>
                  </a:lnTo>
                  <a:lnTo>
                    <a:pt x="90487" y="0"/>
                  </a:lnTo>
                  <a:lnTo>
                    <a:pt x="161925" y="0"/>
                  </a:lnTo>
                  <a:lnTo>
                    <a:pt x="161925" y="35719"/>
                  </a:lnTo>
                  <a:lnTo>
                    <a:pt x="214312" y="35719"/>
                  </a:lnTo>
                  <a:lnTo>
                    <a:pt x="214312" y="100012"/>
                  </a:lnTo>
                  <a:lnTo>
                    <a:pt x="188119" y="100012"/>
                  </a:lnTo>
                  <a:lnTo>
                    <a:pt x="188119" y="126206"/>
                  </a:lnTo>
                  <a:lnTo>
                    <a:pt x="164306" y="126206"/>
                  </a:lnTo>
                  <a:lnTo>
                    <a:pt x="164306" y="150019"/>
                  </a:lnTo>
                  <a:lnTo>
                    <a:pt x="119062" y="150019"/>
                  </a:lnTo>
                  <a:lnTo>
                    <a:pt x="119062" y="178594"/>
                  </a:lnTo>
                  <a:lnTo>
                    <a:pt x="90487" y="178594"/>
                  </a:lnTo>
                  <a:lnTo>
                    <a:pt x="90487" y="111919"/>
                  </a:lnTo>
                  <a:lnTo>
                    <a:pt x="16669" y="111919"/>
                  </a:lnTo>
                  <a:lnTo>
                    <a:pt x="16669" y="90487"/>
                  </a:lnTo>
                  <a:lnTo>
                    <a:pt x="57150" y="90487"/>
                  </a:lnTo>
                  <a:lnTo>
                    <a:pt x="57150" y="69056"/>
                  </a:lnTo>
                  <a:lnTo>
                    <a:pt x="0" y="69056"/>
                  </a:lnTo>
                  <a:lnTo>
                    <a:pt x="0" y="14287"/>
                  </a:lnTo>
                  <a:close/>
                </a:path>
              </a:pathLst>
            </a:custGeom>
            <a:grp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314" name="Freeform: Shape 313">
              <a:extLst>
                <a:ext uri="{FF2B5EF4-FFF2-40B4-BE49-F238E27FC236}">
                  <a16:creationId xmlns:a16="http://schemas.microsoft.com/office/drawing/2014/main" id="{27490046-7C24-FACE-447F-5E9862686264}"/>
                </a:ext>
              </a:extLst>
            </p:cNvPr>
            <p:cNvSpPr/>
            <p:nvPr/>
          </p:nvSpPr>
          <p:spPr>
            <a:xfrm>
              <a:off x="6285505" y="3074286"/>
              <a:ext cx="478631" cy="204787"/>
            </a:xfrm>
            <a:custGeom>
              <a:avLst/>
              <a:gdLst>
                <a:gd name="connsiteX0" fmla="*/ 0 w 478631"/>
                <a:gd name="connsiteY0" fmla="*/ 45244 h 204787"/>
                <a:gd name="connsiteX1" fmla="*/ 0 w 478631"/>
                <a:gd name="connsiteY1" fmla="*/ 45244 h 204787"/>
                <a:gd name="connsiteX2" fmla="*/ 104775 w 478631"/>
                <a:gd name="connsiteY2" fmla="*/ 45244 h 204787"/>
                <a:gd name="connsiteX3" fmla="*/ 104775 w 478631"/>
                <a:gd name="connsiteY3" fmla="*/ 88106 h 204787"/>
                <a:gd name="connsiteX4" fmla="*/ 335756 w 478631"/>
                <a:gd name="connsiteY4" fmla="*/ 88106 h 204787"/>
                <a:gd name="connsiteX5" fmla="*/ 335756 w 478631"/>
                <a:gd name="connsiteY5" fmla="*/ 61912 h 204787"/>
                <a:gd name="connsiteX6" fmla="*/ 364331 w 478631"/>
                <a:gd name="connsiteY6" fmla="*/ 61912 h 204787"/>
                <a:gd name="connsiteX7" fmla="*/ 364331 w 478631"/>
                <a:gd name="connsiteY7" fmla="*/ 19050 h 204787"/>
                <a:gd name="connsiteX8" fmla="*/ 390525 w 478631"/>
                <a:gd name="connsiteY8" fmla="*/ 19050 h 204787"/>
                <a:gd name="connsiteX9" fmla="*/ 390525 w 478631"/>
                <a:gd name="connsiteY9" fmla="*/ 0 h 204787"/>
                <a:gd name="connsiteX10" fmla="*/ 457200 w 478631"/>
                <a:gd name="connsiteY10" fmla="*/ 0 h 204787"/>
                <a:gd name="connsiteX11" fmla="*/ 457200 w 478631"/>
                <a:gd name="connsiteY11" fmla="*/ 16669 h 204787"/>
                <a:gd name="connsiteX12" fmla="*/ 478631 w 478631"/>
                <a:gd name="connsiteY12" fmla="*/ 16669 h 204787"/>
                <a:gd name="connsiteX13" fmla="*/ 478631 w 478631"/>
                <a:gd name="connsiteY13" fmla="*/ 138112 h 204787"/>
                <a:gd name="connsiteX14" fmla="*/ 414338 w 478631"/>
                <a:gd name="connsiteY14" fmla="*/ 138112 h 204787"/>
                <a:gd name="connsiteX15" fmla="*/ 414338 w 478631"/>
                <a:gd name="connsiteY15" fmla="*/ 109537 h 204787"/>
                <a:gd name="connsiteX16" fmla="*/ 388144 w 478631"/>
                <a:gd name="connsiteY16" fmla="*/ 109537 h 204787"/>
                <a:gd name="connsiteX17" fmla="*/ 388144 w 478631"/>
                <a:gd name="connsiteY17" fmla="*/ 130969 h 204787"/>
                <a:gd name="connsiteX18" fmla="*/ 361950 w 478631"/>
                <a:gd name="connsiteY18" fmla="*/ 130969 h 204787"/>
                <a:gd name="connsiteX19" fmla="*/ 361950 w 478631"/>
                <a:gd name="connsiteY19" fmla="*/ 157162 h 204787"/>
                <a:gd name="connsiteX20" fmla="*/ 338138 w 478631"/>
                <a:gd name="connsiteY20" fmla="*/ 157162 h 204787"/>
                <a:gd name="connsiteX21" fmla="*/ 338138 w 478631"/>
                <a:gd name="connsiteY21" fmla="*/ 204787 h 204787"/>
                <a:gd name="connsiteX22" fmla="*/ 173831 w 478631"/>
                <a:gd name="connsiteY22" fmla="*/ 204787 h 204787"/>
                <a:gd name="connsiteX23" fmla="*/ 173831 w 478631"/>
                <a:gd name="connsiteY23" fmla="*/ 178594 h 204787"/>
                <a:gd name="connsiteX24" fmla="*/ 152400 w 478631"/>
                <a:gd name="connsiteY24" fmla="*/ 178594 h 204787"/>
                <a:gd name="connsiteX25" fmla="*/ 152400 w 478631"/>
                <a:gd name="connsiteY25" fmla="*/ 164306 h 204787"/>
                <a:gd name="connsiteX26" fmla="*/ 121444 w 478631"/>
                <a:gd name="connsiteY26" fmla="*/ 164306 h 204787"/>
                <a:gd name="connsiteX27" fmla="*/ 121444 w 478631"/>
                <a:gd name="connsiteY27" fmla="*/ 119062 h 204787"/>
                <a:gd name="connsiteX28" fmla="*/ 104775 w 478631"/>
                <a:gd name="connsiteY28" fmla="*/ 119062 h 204787"/>
                <a:gd name="connsiteX29" fmla="*/ 104775 w 478631"/>
                <a:gd name="connsiteY29" fmla="*/ 190500 h 204787"/>
                <a:gd name="connsiteX30" fmla="*/ 4763 w 478631"/>
                <a:gd name="connsiteY30" fmla="*/ 190500 h 204787"/>
                <a:gd name="connsiteX31" fmla="*/ 0 w 478631"/>
                <a:gd name="connsiteY31" fmla="*/ 45244 h 20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78631" h="204787">
                  <a:moveTo>
                    <a:pt x="0" y="45244"/>
                  </a:moveTo>
                  <a:lnTo>
                    <a:pt x="0" y="45244"/>
                  </a:lnTo>
                  <a:lnTo>
                    <a:pt x="104775" y="45244"/>
                  </a:lnTo>
                  <a:lnTo>
                    <a:pt x="104775" y="88106"/>
                  </a:lnTo>
                  <a:lnTo>
                    <a:pt x="335756" y="88106"/>
                  </a:lnTo>
                  <a:lnTo>
                    <a:pt x="335756" y="61912"/>
                  </a:lnTo>
                  <a:lnTo>
                    <a:pt x="364331" y="61912"/>
                  </a:lnTo>
                  <a:lnTo>
                    <a:pt x="364331" y="19050"/>
                  </a:lnTo>
                  <a:lnTo>
                    <a:pt x="390525" y="19050"/>
                  </a:lnTo>
                  <a:lnTo>
                    <a:pt x="390525" y="0"/>
                  </a:lnTo>
                  <a:lnTo>
                    <a:pt x="457200" y="0"/>
                  </a:lnTo>
                  <a:lnTo>
                    <a:pt x="457200" y="16669"/>
                  </a:lnTo>
                  <a:lnTo>
                    <a:pt x="478631" y="16669"/>
                  </a:lnTo>
                  <a:lnTo>
                    <a:pt x="478631" y="138112"/>
                  </a:lnTo>
                  <a:lnTo>
                    <a:pt x="414338" y="138112"/>
                  </a:lnTo>
                  <a:lnTo>
                    <a:pt x="414338" y="109537"/>
                  </a:lnTo>
                  <a:lnTo>
                    <a:pt x="388144" y="109537"/>
                  </a:lnTo>
                  <a:lnTo>
                    <a:pt x="388144" y="130969"/>
                  </a:lnTo>
                  <a:lnTo>
                    <a:pt x="361950" y="130969"/>
                  </a:lnTo>
                  <a:lnTo>
                    <a:pt x="361950" y="157162"/>
                  </a:lnTo>
                  <a:lnTo>
                    <a:pt x="338138" y="157162"/>
                  </a:lnTo>
                  <a:lnTo>
                    <a:pt x="338138" y="204787"/>
                  </a:lnTo>
                  <a:lnTo>
                    <a:pt x="173831" y="204787"/>
                  </a:lnTo>
                  <a:lnTo>
                    <a:pt x="173831" y="178594"/>
                  </a:lnTo>
                  <a:lnTo>
                    <a:pt x="152400" y="178594"/>
                  </a:lnTo>
                  <a:lnTo>
                    <a:pt x="152400" y="164306"/>
                  </a:lnTo>
                  <a:lnTo>
                    <a:pt x="121444" y="164306"/>
                  </a:lnTo>
                  <a:lnTo>
                    <a:pt x="121444" y="119062"/>
                  </a:lnTo>
                  <a:lnTo>
                    <a:pt x="104775" y="119062"/>
                  </a:lnTo>
                  <a:lnTo>
                    <a:pt x="104775" y="190500"/>
                  </a:lnTo>
                  <a:lnTo>
                    <a:pt x="4763" y="190500"/>
                  </a:lnTo>
                  <a:cubicBezTo>
                    <a:pt x="5557" y="146050"/>
                    <a:pt x="6350" y="101600"/>
                    <a:pt x="0" y="45244"/>
                  </a:cubicBezTo>
                  <a:close/>
                </a:path>
              </a:pathLst>
            </a:custGeom>
            <a:grp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315" name="Freeform: Shape 314">
              <a:extLst>
                <a:ext uri="{FF2B5EF4-FFF2-40B4-BE49-F238E27FC236}">
                  <a16:creationId xmlns:a16="http://schemas.microsoft.com/office/drawing/2014/main" id="{221F92C7-9D29-0724-2BC1-77ACFF668E88}"/>
                </a:ext>
              </a:extLst>
            </p:cNvPr>
            <p:cNvSpPr/>
            <p:nvPr/>
          </p:nvSpPr>
          <p:spPr>
            <a:xfrm>
              <a:off x="5957888" y="3167063"/>
              <a:ext cx="140493" cy="202406"/>
            </a:xfrm>
            <a:custGeom>
              <a:avLst/>
              <a:gdLst>
                <a:gd name="connsiteX0" fmla="*/ 0 w 140493"/>
                <a:gd name="connsiteY0" fmla="*/ 0 h 202406"/>
                <a:gd name="connsiteX1" fmla="*/ 97631 w 140493"/>
                <a:gd name="connsiteY1" fmla="*/ 0 h 202406"/>
                <a:gd name="connsiteX2" fmla="*/ 97631 w 140493"/>
                <a:gd name="connsiteY2" fmla="*/ 45243 h 202406"/>
                <a:gd name="connsiteX3" fmla="*/ 140493 w 140493"/>
                <a:gd name="connsiteY3" fmla="*/ 45243 h 202406"/>
                <a:gd name="connsiteX4" fmla="*/ 140493 w 140493"/>
                <a:gd name="connsiteY4" fmla="*/ 100012 h 202406"/>
                <a:gd name="connsiteX5" fmla="*/ 109537 w 140493"/>
                <a:gd name="connsiteY5" fmla="*/ 100012 h 202406"/>
                <a:gd name="connsiteX6" fmla="*/ 109537 w 140493"/>
                <a:gd name="connsiteY6" fmla="*/ 121443 h 202406"/>
                <a:gd name="connsiteX7" fmla="*/ 130968 w 140493"/>
                <a:gd name="connsiteY7" fmla="*/ 121443 h 202406"/>
                <a:gd name="connsiteX8" fmla="*/ 130968 w 140493"/>
                <a:gd name="connsiteY8" fmla="*/ 173831 h 202406"/>
                <a:gd name="connsiteX9" fmla="*/ 119062 w 140493"/>
                <a:gd name="connsiteY9" fmla="*/ 185737 h 202406"/>
                <a:gd name="connsiteX10" fmla="*/ 119062 w 140493"/>
                <a:gd name="connsiteY10" fmla="*/ 185737 h 202406"/>
                <a:gd name="connsiteX11" fmla="*/ 102393 w 140493"/>
                <a:gd name="connsiteY11" fmla="*/ 202406 h 202406"/>
                <a:gd name="connsiteX12" fmla="*/ 54768 w 140493"/>
                <a:gd name="connsiteY12" fmla="*/ 202406 h 202406"/>
                <a:gd name="connsiteX13" fmla="*/ 54768 w 140493"/>
                <a:gd name="connsiteY13" fmla="*/ 123825 h 202406"/>
                <a:gd name="connsiteX14" fmla="*/ 54768 w 140493"/>
                <a:gd name="connsiteY14" fmla="*/ 97631 h 202406"/>
                <a:gd name="connsiteX15" fmla="*/ 2381 w 140493"/>
                <a:gd name="connsiteY15" fmla="*/ 97631 h 202406"/>
                <a:gd name="connsiteX16" fmla="*/ 0 w 140493"/>
                <a:gd name="connsiteY16" fmla="*/ 0 h 202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0493" h="202406">
                  <a:moveTo>
                    <a:pt x="0" y="0"/>
                  </a:moveTo>
                  <a:lnTo>
                    <a:pt x="97631" y="0"/>
                  </a:lnTo>
                  <a:lnTo>
                    <a:pt x="97631" y="45243"/>
                  </a:lnTo>
                  <a:lnTo>
                    <a:pt x="140493" y="45243"/>
                  </a:lnTo>
                  <a:lnTo>
                    <a:pt x="140493" y="100012"/>
                  </a:lnTo>
                  <a:lnTo>
                    <a:pt x="109537" y="100012"/>
                  </a:lnTo>
                  <a:lnTo>
                    <a:pt x="109537" y="121443"/>
                  </a:lnTo>
                  <a:lnTo>
                    <a:pt x="130968" y="121443"/>
                  </a:lnTo>
                  <a:lnTo>
                    <a:pt x="130968" y="173831"/>
                  </a:lnTo>
                  <a:lnTo>
                    <a:pt x="119062" y="185737"/>
                  </a:lnTo>
                  <a:lnTo>
                    <a:pt x="119062" y="185737"/>
                  </a:lnTo>
                  <a:lnTo>
                    <a:pt x="102393" y="202406"/>
                  </a:lnTo>
                  <a:lnTo>
                    <a:pt x="54768" y="202406"/>
                  </a:lnTo>
                  <a:lnTo>
                    <a:pt x="54768" y="123825"/>
                  </a:lnTo>
                  <a:lnTo>
                    <a:pt x="54768" y="97631"/>
                  </a:lnTo>
                  <a:lnTo>
                    <a:pt x="2381" y="97631"/>
                  </a:lnTo>
                  <a:cubicBezTo>
                    <a:pt x="1587" y="65087"/>
                    <a:pt x="794" y="32544"/>
                    <a:pt x="0" y="0"/>
                  </a:cubicBezTo>
                  <a:close/>
                </a:path>
              </a:pathLst>
            </a:custGeom>
            <a:grp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grpSp>
      <p:sp>
        <p:nvSpPr>
          <p:cNvPr id="288" name="Freeform 107">
            <a:extLst>
              <a:ext uri="{FF2B5EF4-FFF2-40B4-BE49-F238E27FC236}">
                <a16:creationId xmlns:a16="http://schemas.microsoft.com/office/drawing/2014/main" id="{7044E850-FDFA-4821-5158-AF809405027B}"/>
              </a:ext>
            </a:extLst>
          </p:cNvPr>
          <p:cNvSpPr/>
          <p:nvPr/>
        </p:nvSpPr>
        <p:spPr>
          <a:xfrm>
            <a:off x="1535849" y="14604949"/>
            <a:ext cx="132933" cy="180000"/>
          </a:xfrm>
          <a:custGeom>
            <a:avLst/>
            <a:gdLst>
              <a:gd name="connsiteX0" fmla="*/ 33288 w 66466"/>
              <a:gd name="connsiteY0" fmla="*/ 0 h 90000"/>
              <a:gd name="connsiteX1" fmla="*/ 0 w 66466"/>
              <a:gd name="connsiteY1" fmla="*/ 31585 h 90000"/>
              <a:gd name="connsiteX2" fmla="*/ 273 w 66466"/>
              <a:gd name="connsiteY2" fmla="*/ 35520 h 90000"/>
              <a:gd name="connsiteX3" fmla="*/ 31102 w 66466"/>
              <a:gd name="connsiteY3" fmla="*/ 88635 h 90000"/>
              <a:gd name="connsiteX4" fmla="*/ 32523 w 66466"/>
              <a:gd name="connsiteY4" fmla="*/ 89728 h 90000"/>
              <a:gd name="connsiteX5" fmla="*/ 33452 w 66466"/>
              <a:gd name="connsiteY5" fmla="*/ 90001 h 90000"/>
              <a:gd name="connsiteX6" fmla="*/ 34381 w 66466"/>
              <a:gd name="connsiteY6" fmla="*/ 89728 h 90000"/>
              <a:gd name="connsiteX7" fmla="*/ 35857 w 66466"/>
              <a:gd name="connsiteY7" fmla="*/ 88635 h 90000"/>
              <a:gd name="connsiteX8" fmla="*/ 66193 w 66466"/>
              <a:gd name="connsiteY8" fmla="*/ 35465 h 90000"/>
              <a:gd name="connsiteX9" fmla="*/ 66466 w 66466"/>
              <a:gd name="connsiteY9" fmla="*/ 31585 h 90000"/>
              <a:gd name="connsiteX10" fmla="*/ 33179 w 66466"/>
              <a:gd name="connsiteY10" fmla="*/ 0 h 90000"/>
              <a:gd name="connsiteX11" fmla="*/ 33179 w 66466"/>
              <a:gd name="connsiteY11" fmla="*/ 0 h 90000"/>
              <a:gd name="connsiteX12" fmla="*/ 33288 w 66466"/>
              <a:gd name="connsiteY12" fmla="*/ 43662 h 90000"/>
              <a:gd name="connsiteX13" fmla="*/ 20224 w 66466"/>
              <a:gd name="connsiteY13" fmla="*/ 31257 h 90000"/>
              <a:gd name="connsiteX14" fmla="*/ 33288 w 66466"/>
              <a:gd name="connsiteY14" fmla="*/ 18853 h 90000"/>
              <a:gd name="connsiteX15" fmla="*/ 46352 w 66466"/>
              <a:gd name="connsiteY15" fmla="*/ 31257 h 90000"/>
              <a:gd name="connsiteX16" fmla="*/ 33288 w 66466"/>
              <a:gd name="connsiteY16" fmla="*/ 43662 h 9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466" h="90000">
                <a:moveTo>
                  <a:pt x="33288" y="0"/>
                </a:moveTo>
                <a:cubicBezTo>
                  <a:pt x="14922" y="0"/>
                  <a:pt x="0" y="14153"/>
                  <a:pt x="0" y="31585"/>
                </a:cubicBezTo>
                <a:cubicBezTo>
                  <a:pt x="0" y="32897"/>
                  <a:pt x="109" y="34208"/>
                  <a:pt x="273" y="35520"/>
                </a:cubicBezTo>
                <a:cubicBezTo>
                  <a:pt x="3116" y="60165"/>
                  <a:pt x="31102" y="88635"/>
                  <a:pt x="31102" y="88635"/>
                </a:cubicBezTo>
                <a:cubicBezTo>
                  <a:pt x="31539" y="89072"/>
                  <a:pt x="31976" y="89455"/>
                  <a:pt x="32523" y="89728"/>
                </a:cubicBezTo>
                <a:lnTo>
                  <a:pt x="33452" y="90001"/>
                </a:lnTo>
                <a:lnTo>
                  <a:pt x="34381" y="89728"/>
                </a:lnTo>
                <a:cubicBezTo>
                  <a:pt x="34928" y="89455"/>
                  <a:pt x="35420" y="89072"/>
                  <a:pt x="35857" y="88635"/>
                </a:cubicBezTo>
                <a:cubicBezTo>
                  <a:pt x="35857" y="88635"/>
                  <a:pt x="63460" y="60219"/>
                  <a:pt x="66193" y="35465"/>
                </a:cubicBezTo>
                <a:cubicBezTo>
                  <a:pt x="66357" y="34153"/>
                  <a:pt x="66466" y="32897"/>
                  <a:pt x="66466" y="31585"/>
                </a:cubicBezTo>
                <a:cubicBezTo>
                  <a:pt x="66466" y="14153"/>
                  <a:pt x="51544" y="0"/>
                  <a:pt x="33179" y="0"/>
                </a:cubicBezTo>
                <a:lnTo>
                  <a:pt x="33179" y="0"/>
                </a:lnTo>
                <a:close/>
                <a:moveTo>
                  <a:pt x="33288" y="43662"/>
                </a:moveTo>
                <a:cubicBezTo>
                  <a:pt x="26073" y="43662"/>
                  <a:pt x="20224" y="38142"/>
                  <a:pt x="20224" y="31257"/>
                </a:cubicBezTo>
                <a:cubicBezTo>
                  <a:pt x="20224" y="24372"/>
                  <a:pt x="26073" y="18853"/>
                  <a:pt x="33288" y="18853"/>
                </a:cubicBezTo>
                <a:cubicBezTo>
                  <a:pt x="40503" y="18853"/>
                  <a:pt x="46352" y="24372"/>
                  <a:pt x="46352" y="31257"/>
                </a:cubicBezTo>
                <a:cubicBezTo>
                  <a:pt x="46352" y="38142"/>
                  <a:pt x="40503" y="43662"/>
                  <a:pt x="33288" y="43662"/>
                </a:cubicBezTo>
                <a:close/>
              </a:path>
            </a:pathLst>
          </a:custGeom>
          <a:solidFill>
            <a:srgbClr val="0E1F3E"/>
          </a:solidFill>
          <a:ln w="0" cap="flat">
            <a:noFill/>
            <a:prstDash val="solid"/>
            <a:miter/>
          </a:ln>
        </p:spPr>
        <p:txBody>
          <a:bodyPr rtlCol="0" anchor="ctr"/>
          <a:lstStyle/>
          <a:p>
            <a:endParaRPr lang="en-US" sz="3600"/>
          </a:p>
        </p:txBody>
      </p:sp>
      <p:sp>
        <p:nvSpPr>
          <p:cNvPr id="289" name="Freeform 108">
            <a:extLst>
              <a:ext uri="{FF2B5EF4-FFF2-40B4-BE49-F238E27FC236}">
                <a16:creationId xmlns:a16="http://schemas.microsoft.com/office/drawing/2014/main" id="{2611AB3E-F621-3600-4B17-6942B362EA0A}"/>
              </a:ext>
            </a:extLst>
          </p:cNvPr>
          <p:cNvSpPr/>
          <p:nvPr/>
        </p:nvSpPr>
        <p:spPr>
          <a:xfrm>
            <a:off x="7599275" y="12594873"/>
            <a:ext cx="132933" cy="180003"/>
          </a:xfrm>
          <a:custGeom>
            <a:avLst/>
            <a:gdLst>
              <a:gd name="connsiteX0" fmla="*/ 33288 w 66466"/>
              <a:gd name="connsiteY0" fmla="*/ 0 h 90001"/>
              <a:gd name="connsiteX1" fmla="*/ 0 w 66466"/>
              <a:gd name="connsiteY1" fmla="*/ 31585 h 90001"/>
              <a:gd name="connsiteX2" fmla="*/ 273 w 66466"/>
              <a:gd name="connsiteY2" fmla="*/ 35520 h 90001"/>
              <a:gd name="connsiteX3" fmla="*/ 31102 w 66466"/>
              <a:gd name="connsiteY3" fmla="*/ 88635 h 90001"/>
              <a:gd name="connsiteX4" fmla="*/ 32522 w 66466"/>
              <a:gd name="connsiteY4" fmla="*/ 89728 h 90001"/>
              <a:gd name="connsiteX5" fmla="*/ 33452 w 66466"/>
              <a:gd name="connsiteY5" fmla="*/ 90001 h 90001"/>
              <a:gd name="connsiteX6" fmla="*/ 34381 w 66466"/>
              <a:gd name="connsiteY6" fmla="*/ 89728 h 90001"/>
              <a:gd name="connsiteX7" fmla="*/ 35857 w 66466"/>
              <a:gd name="connsiteY7" fmla="*/ 88635 h 90001"/>
              <a:gd name="connsiteX8" fmla="*/ 66193 w 66466"/>
              <a:gd name="connsiteY8" fmla="*/ 35465 h 90001"/>
              <a:gd name="connsiteX9" fmla="*/ 66466 w 66466"/>
              <a:gd name="connsiteY9" fmla="*/ 31585 h 90001"/>
              <a:gd name="connsiteX10" fmla="*/ 33179 w 66466"/>
              <a:gd name="connsiteY10" fmla="*/ 0 h 90001"/>
              <a:gd name="connsiteX11" fmla="*/ 33179 w 66466"/>
              <a:gd name="connsiteY11" fmla="*/ 0 h 90001"/>
              <a:gd name="connsiteX12" fmla="*/ 33288 w 66466"/>
              <a:gd name="connsiteY12" fmla="*/ 43716 h 90001"/>
              <a:gd name="connsiteX13" fmla="*/ 20224 w 66466"/>
              <a:gd name="connsiteY13" fmla="*/ 31312 h 90001"/>
              <a:gd name="connsiteX14" fmla="*/ 33288 w 66466"/>
              <a:gd name="connsiteY14" fmla="*/ 18907 h 90001"/>
              <a:gd name="connsiteX15" fmla="*/ 46352 w 66466"/>
              <a:gd name="connsiteY15" fmla="*/ 31312 h 90001"/>
              <a:gd name="connsiteX16" fmla="*/ 33288 w 66466"/>
              <a:gd name="connsiteY16" fmla="*/ 43716 h 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466" h="90001">
                <a:moveTo>
                  <a:pt x="33288" y="0"/>
                </a:moveTo>
                <a:cubicBezTo>
                  <a:pt x="14922" y="0"/>
                  <a:pt x="0" y="14153"/>
                  <a:pt x="0" y="31585"/>
                </a:cubicBezTo>
                <a:cubicBezTo>
                  <a:pt x="0" y="32897"/>
                  <a:pt x="109" y="34208"/>
                  <a:pt x="273" y="35520"/>
                </a:cubicBezTo>
                <a:cubicBezTo>
                  <a:pt x="3116" y="60165"/>
                  <a:pt x="31102" y="88635"/>
                  <a:pt x="31102" y="88635"/>
                </a:cubicBezTo>
                <a:cubicBezTo>
                  <a:pt x="31539" y="89072"/>
                  <a:pt x="31976" y="89455"/>
                  <a:pt x="32522" y="89728"/>
                </a:cubicBezTo>
                <a:lnTo>
                  <a:pt x="33452" y="90001"/>
                </a:lnTo>
                <a:lnTo>
                  <a:pt x="34381" y="89728"/>
                </a:lnTo>
                <a:cubicBezTo>
                  <a:pt x="34927" y="89455"/>
                  <a:pt x="35420" y="89072"/>
                  <a:pt x="35857" y="88635"/>
                </a:cubicBezTo>
                <a:cubicBezTo>
                  <a:pt x="35857" y="88635"/>
                  <a:pt x="63460" y="60219"/>
                  <a:pt x="66193" y="35465"/>
                </a:cubicBezTo>
                <a:cubicBezTo>
                  <a:pt x="66357" y="34153"/>
                  <a:pt x="66466" y="32897"/>
                  <a:pt x="66466" y="31585"/>
                </a:cubicBezTo>
                <a:cubicBezTo>
                  <a:pt x="66466" y="14153"/>
                  <a:pt x="51544" y="0"/>
                  <a:pt x="33179" y="0"/>
                </a:cubicBezTo>
                <a:lnTo>
                  <a:pt x="33179" y="0"/>
                </a:lnTo>
                <a:close/>
                <a:moveTo>
                  <a:pt x="33288" y="43716"/>
                </a:moveTo>
                <a:cubicBezTo>
                  <a:pt x="26073" y="43716"/>
                  <a:pt x="20224" y="38197"/>
                  <a:pt x="20224" y="31312"/>
                </a:cubicBezTo>
                <a:cubicBezTo>
                  <a:pt x="20224" y="24427"/>
                  <a:pt x="26073" y="18907"/>
                  <a:pt x="33288" y="18907"/>
                </a:cubicBezTo>
                <a:cubicBezTo>
                  <a:pt x="40503" y="18907"/>
                  <a:pt x="46352" y="24427"/>
                  <a:pt x="46352" y="31312"/>
                </a:cubicBezTo>
                <a:cubicBezTo>
                  <a:pt x="46352" y="38197"/>
                  <a:pt x="40503" y="43716"/>
                  <a:pt x="33288" y="43716"/>
                </a:cubicBezTo>
                <a:close/>
              </a:path>
            </a:pathLst>
          </a:custGeom>
          <a:solidFill>
            <a:srgbClr val="0F203D"/>
          </a:solidFill>
          <a:ln w="0" cap="flat">
            <a:noFill/>
            <a:prstDash val="solid"/>
            <a:miter/>
          </a:ln>
        </p:spPr>
        <p:txBody>
          <a:bodyPr rtlCol="0" anchor="ctr"/>
          <a:lstStyle/>
          <a:p>
            <a:endParaRPr lang="en-US" sz="3600"/>
          </a:p>
        </p:txBody>
      </p:sp>
      <p:sp>
        <p:nvSpPr>
          <p:cNvPr id="290" name="Freeform 109">
            <a:extLst>
              <a:ext uri="{FF2B5EF4-FFF2-40B4-BE49-F238E27FC236}">
                <a16:creationId xmlns:a16="http://schemas.microsoft.com/office/drawing/2014/main" id="{6885E2BB-F6CB-C074-985B-935572138138}"/>
              </a:ext>
            </a:extLst>
          </p:cNvPr>
          <p:cNvSpPr/>
          <p:nvPr/>
        </p:nvSpPr>
        <p:spPr>
          <a:xfrm>
            <a:off x="16876161" y="11519561"/>
            <a:ext cx="132933" cy="180003"/>
          </a:xfrm>
          <a:custGeom>
            <a:avLst/>
            <a:gdLst>
              <a:gd name="connsiteX0" fmla="*/ 33288 w 66466"/>
              <a:gd name="connsiteY0" fmla="*/ 0 h 90001"/>
              <a:gd name="connsiteX1" fmla="*/ 0 w 66466"/>
              <a:gd name="connsiteY1" fmla="*/ 31585 h 90001"/>
              <a:gd name="connsiteX2" fmla="*/ 274 w 66466"/>
              <a:gd name="connsiteY2" fmla="*/ 35520 h 90001"/>
              <a:gd name="connsiteX3" fmla="*/ 31102 w 66466"/>
              <a:gd name="connsiteY3" fmla="*/ 88635 h 90001"/>
              <a:gd name="connsiteX4" fmla="*/ 32522 w 66466"/>
              <a:gd name="connsiteY4" fmla="*/ 89728 h 90001"/>
              <a:gd name="connsiteX5" fmla="*/ 33452 w 66466"/>
              <a:gd name="connsiteY5" fmla="*/ 90001 h 90001"/>
              <a:gd name="connsiteX6" fmla="*/ 34381 w 66466"/>
              <a:gd name="connsiteY6" fmla="*/ 89728 h 90001"/>
              <a:gd name="connsiteX7" fmla="*/ 35857 w 66466"/>
              <a:gd name="connsiteY7" fmla="*/ 88635 h 90001"/>
              <a:gd name="connsiteX8" fmla="*/ 66193 w 66466"/>
              <a:gd name="connsiteY8" fmla="*/ 35465 h 90001"/>
              <a:gd name="connsiteX9" fmla="*/ 66467 w 66466"/>
              <a:gd name="connsiteY9" fmla="*/ 31585 h 90001"/>
              <a:gd name="connsiteX10" fmla="*/ 33178 w 66466"/>
              <a:gd name="connsiteY10" fmla="*/ 0 h 90001"/>
              <a:gd name="connsiteX11" fmla="*/ 33178 w 66466"/>
              <a:gd name="connsiteY11" fmla="*/ 0 h 90001"/>
              <a:gd name="connsiteX12" fmla="*/ 33288 w 66466"/>
              <a:gd name="connsiteY12" fmla="*/ 43662 h 90001"/>
              <a:gd name="connsiteX13" fmla="*/ 20224 w 66466"/>
              <a:gd name="connsiteY13" fmla="*/ 31257 h 90001"/>
              <a:gd name="connsiteX14" fmla="*/ 33288 w 66466"/>
              <a:gd name="connsiteY14" fmla="*/ 18853 h 90001"/>
              <a:gd name="connsiteX15" fmla="*/ 46352 w 66466"/>
              <a:gd name="connsiteY15" fmla="*/ 31257 h 90001"/>
              <a:gd name="connsiteX16" fmla="*/ 33288 w 66466"/>
              <a:gd name="connsiteY16" fmla="*/ 43662 h 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466" h="90001">
                <a:moveTo>
                  <a:pt x="33288" y="0"/>
                </a:moveTo>
                <a:cubicBezTo>
                  <a:pt x="14922" y="0"/>
                  <a:pt x="0" y="14153"/>
                  <a:pt x="0" y="31585"/>
                </a:cubicBezTo>
                <a:cubicBezTo>
                  <a:pt x="0" y="32897"/>
                  <a:pt x="109" y="34208"/>
                  <a:pt x="274" y="35520"/>
                </a:cubicBezTo>
                <a:cubicBezTo>
                  <a:pt x="3115" y="60165"/>
                  <a:pt x="31102" y="88635"/>
                  <a:pt x="31102" y="88635"/>
                </a:cubicBezTo>
                <a:cubicBezTo>
                  <a:pt x="31539" y="89072"/>
                  <a:pt x="31976" y="89455"/>
                  <a:pt x="32522" y="89728"/>
                </a:cubicBezTo>
                <a:lnTo>
                  <a:pt x="33452" y="90001"/>
                </a:lnTo>
                <a:lnTo>
                  <a:pt x="34381" y="89728"/>
                </a:lnTo>
                <a:cubicBezTo>
                  <a:pt x="34928" y="89455"/>
                  <a:pt x="35420" y="89072"/>
                  <a:pt x="35857" y="88635"/>
                </a:cubicBezTo>
                <a:cubicBezTo>
                  <a:pt x="35857" y="88635"/>
                  <a:pt x="63460" y="60219"/>
                  <a:pt x="66193" y="35465"/>
                </a:cubicBezTo>
                <a:cubicBezTo>
                  <a:pt x="66357" y="34153"/>
                  <a:pt x="66467" y="32897"/>
                  <a:pt x="66467" y="31585"/>
                </a:cubicBezTo>
                <a:cubicBezTo>
                  <a:pt x="66467" y="14153"/>
                  <a:pt x="51545" y="0"/>
                  <a:pt x="33178" y="0"/>
                </a:cubicBezTo>
                <a:lnTo>
                  <a:pt x="33178" y="0"/>
                </a:lnTo>
                <a:close/>
                <a:moveTo>
                  <a:pt x="33288" y="43662"/>
                </a:moveTo>
                <a:cubicBezTo>
                  <a:pt x="26073" y="43662"/>
                  <a:pt x="20224" y="38143"/>
                  <a:pt x="20224" y="31257"/>
                </a:cubicBezTo>
                <a:cubicBezTo>
                  <a:pt x="20224" y="24372"/>
                  <a:pt x="26073" y="18853"/>
                  <a:pt x="33288" y="18853"/>
                </a:cubicBezTo>
                <a:cubicBezTo>
                  <a:pt x="40503" y="18853"/>
                  <a:pt x="46352" y="24372"/>
                  <a:pt x="46352" y="31257"/>
                </a:cubicBezTo>
                <a:cubicBezTo>
                  <a:pt x="46352" y="38143"/>
                  <a:pt x="40503" y="43662"/>
                  <a:pt x="33288" y="43662"/>
                </a:cubicBezTo>
                <a:close/>
              </a:path>
            </a:pathLst>
          </a:custGeom>
          <a:solidFill>
            <a:srgbClr val="0F203D"/>
          </a:solidFill>
          <a:ln w="0" cap="flat">
            <a:noFill/>
            <a:prstDash val="solid"/>
            <a:miter/>
          </a:ln>
        </p:spPr>
        <p:txBody>
          <a:bodyPr rtlCol="0" anchor="ctr"/>
          <a:lstStyle/>
          <a:p>
            <a:endParaRPr lang="en-US" sz="3600"/>
          </a:p>
        </p:txBody>
      </p:sp>
      <p:sp>
        <p:nvSpPr>
          <p:cNvPr id="292" name="TextBox 291">
            <a:extLst>
              <a:ext uri="{FF2B5EF4-FFF2-40B4-BE49-F238E27FC236}">
                <a16:creationId xmlns:a16="http://schemas.microsoft.com/office/drawing/2014/main" id="{4E992167-927C-D090-CDD3-081FBE76E604}"/>
              </a:ext>
            </a:extLst>
          </p:cNvPr>
          <p:cNvSpPr txBox="1"/>
          <p:nvPr/>
        </p:nvSpPr>
        <p:spPr>
          <a:xfrm>
            <a:off x="7616157" y="12420625"/>
            <a:ext cx="906017" cy="430887"/>
          </a:xfrm>
          <a:prstGeom prst="rect">
            <a:avLst/>
          </a:prstGeom>
          <a:noFill/>
        </p:spPr>
        <p:txBody>
          <a:bodyPr wrap="none" rtlCol="0">
            <a:spAutoFit/>
          </a:bodyPr>
          <a:lstStyle/>
          <a:p>
            <a:r>
              <a:rPr lang="en-US" sz="2200" b="1">
                <a:solidFill>
                  <a:srgbClr val="0E1F3E"/>
                </a:solidFill>
                <a:latin typeface="Arial" panose="020B0604020202020204" pitchFamily="34" charset="0"/>
                <a:cs typeface="Arial" panose="020B0604020202020204" pitchFamily="34" charset="0"/>
              </a:rPr>
              <a:t>Nairn</a:t>
            </a:r>
          </a:p>
        </p:txBody>
      </p:sp>
      <p:sp>
        <p:nvSpPr>
          <p:cNvPr id="293" name="TextBox 292">
            <a:extLst>
              <a:ext uri="{FF2B5EF4-FFF2-40B4-BE49-F238E27FC236}">
                <a16:creationId xmlns:a16="http://schemas.microsoft.com/office/drawing/2014/main" id="{B85CC694-4916-0182-B6B7-19069212D928}"/>
              </a:ext>
            </a:extLst>
          </p:cNvPr>
          <p:cNvSpPr txBox="1"/>
          <p:nvPr/>
        </p:nvSpPr>
        <p:spPr>
          <a:xfrm>
            <a:off x="10775883" y="11581740"/>
            <a:ext cx="1457450" cy="430887"/>
          </a:xfrm>
          <a:prstGeom prst="rect">
            <a:avLst/>
          </a:prstGeom>
          <a:noFill/>
        </p:spPr>
        <p:txBody>
          <a:bodyPr wrap="none" rtlCol="0">
            <a:spAutoFit/>
          </a:bodyPr>
          <a:lstStyle/>
          <a:p>
            <a:r>
              <a:rPr lang="en-US" sz="2200" b="1">
                <a:solidFill>
                  <a:srgbClr val="0E1F3E"/>
                </a:solidFill>
                <a:latin typeface="Arial" panose="020B0604020202020204" pitchFamily="34" charset="0"/>
                <a:cs typeface="Arial" panose="020B0604020202020204" pitchFamily="34" charset="0"/>
              </a:rPr>
              <a:t>Whitefish</a:t>
            </a:r>
          </a:p>
        </p:txBody>
      </p:sp>
      <p:sp>
        <p:nvSpPr>
          <p:cNvPr id="294" name="TextBox 293">
            <a:extLst>
              <a:ext uri="{FF2B5EF4-FFF2-40B4-BE49-F238E27FC236}">
                <a16:creationId xmlns:a16="http://schemas.microsoft.com/office/drawing/2014/main" id="{3E8F53AB-CD46-EF80-444A-9F7D047EBEF9}"/>
              </a:ext>
            </a:extLst>
          </p:cNvPr>
          <p:cNvSpPr txBox="1"/>
          <p:nvPr/>
        </p:nvSpPr>
        <p:spPr>
          <a:xfrm>
            <a:off x="16290447" y="11548081"/>
            <a:ext cx="1116781" cy="430887"/>
          </a:xfrm>
          <a:prstGeom prst="rect">
            <a:avLst/>
          </a:prstGeom>
          <a:noFill/>
        </p:spPr>
        <p:txBody>
          <a:bodyPr wrap="none" rtlCol="0">
            <a:spAutoFit/>
          </a:bodyPr>
          <a:lstStyle/>
          <a:p>
            <a:r>
              <a:rPr lang="en-US" sz="2200" b="1">
                <a:solidFill>
                  <a:srgbClr val="0E1F3E"/>
                </a:solidFill>
                <a:latin typeface="Arial" panose="020B0604020202020204" pitchFamily="34" charset="0"/>
                <a:cs typeface="Arial" panose="020B0604020202020204" pitchFamily="34" charset="0"/>
              </a:rPr>
              <a:t>Wanup</a:t>
            </a:r>
          </a:p>
        </p:txBody>
      </p:sp>
      <p:sp>
        <p:nvSpPr>
          <p:cNvPr id="295" name="TextBox 294">
            <a:extLst>
              <a:ext uri="{FF2B5EF4-FFF2-40B4-BE49-F238E27FC236}">
                <a16:creationId xmlns:a16="http://schemas.microsoft.com/office/drawing/2014/main" id="{F41C55AE-245A-C5F6-6D32-185F639D26B5}"/>
              </a:ext>
            </a:extLst>
          </p:cNvPr>
          <p:cNvSpPr txBox="1"/>
          <p:nvPr/>
        </p:nvSpPr>
        <p:spPr>
          <a:xfrm>
            <a:off x="1592828" y="14446324"/>
            <a:ext cx="1205779" cy="430887"/>
          </a:xfrm>
          <a:prstGeom prst="rect">
            <a:avLst/>
          </a:prstGeom>
          <a:noFill/>
        </p:spPr>
        <p:txBody>
          <a:bodyPr wrap="none" rtlCol="0">
            <a:spAutoFit/>
          </a:bodyPr>
          <a:lstStyle/>
          <a:p>
            <a:r>
              <a:rPr lang="en-US" sz="2200" b="1">
                <a:solidFill>
                  <a:srgbClr val="0E1F3E"/>
                </a:solidFill>
                <a:latin typeface="Arial" panose="020B0604020202020204" pitchFamily="34" charset="0"/>
                <a:cs typeface="Arial" panose="020B0604020202020204" pitchFamily="34" charset="0"/>
              </a:rPr>
              <a:t>Massey</a:t>
            </a:r>
          </a:p>
        </p:txBody>
      </p:sp>
      <p:sp>
        <p:nvSpPr>
          <p:cNvPr id="297" name="TextBox 296">
            <a:extLst>
              <a:ext uri="{FF2B5EF4-FFF2-40B4-BE49-F238E27FC236}">
                <a16:creationId xmlns:a16="http://schemas.microsoft.com/office/drawing/2014/main" id="{6F57BE08-56C6-F58A-BF67-7957770D80FC}"/>
              </a:ext>
            </a:extLst>
          </p:cNvPr>
          <p:cNvSpPr txBox="1"/>
          <p:nvPr/>
        </p:nvSpPr>
        <p:spPr>
          <a:xfrm>
            <a:off x="13994100" y="10545485"/>
            <a:ext cx="2920376" cy="1170098"/>
          </a:xfrm>
          <a:prstGeom prst="roundRect">
            <a:avLst/>
          </a:prstGeom>
          <a:noFill/>
        </p:spPr>
        <p:txBody>
          <a:bodyPr wrap="square" lIns="0" tIns="36000" rIns="0" bIns="36000" rtlCol="0" anchor="ctr">
            <a:spAutoFit/>
          </a:bodyPr>
          <a:lstStyle/>
          <a:p>
            <a:pPr algn="ctr"/>
            <a:r>
              <a:rPr lang="en-US" sz="3200" b="1">
                <a:solidFill>
                  <a:srgbClr val="10253F"/>
                </a:solidFill>
                <a:latin typeface="Arial"/>
                <a:cs typeface="Arial"/>
              </a:rPr>
              <a:t>City of Sudbury</a:t>
            </a:r>
          </a:p>
        </p:txBody>
      </p:sp>
      <p:sp>
        <p:nvSpPr>
          <p:cNvPr id="298" name="TextBox 297">
            <a:extLst>
              <a:ext uri="{FF2B5EF4-FFF2-40B4-BE49-F238E27FC236}">
                <a16:creationId xmlns:a16="http://schemas.microsoft.com/office/drawing/2014/main" id="{FA56EE2C-91A2-8CBE-F7D3-DC995D39D91A}"/>
              </a:ext>
            </a:extLst>
          </p:cNvPr>
          <p:cNvSpPr txBox="1"/>
          <p:nvPr/>
        </p:nvSpPr>
        <p:spPr>
          <a:xfrm>
            <a:off x="1382310" y="10057539"/>
            <a:ext cx="3489003" cy="738664"/>
          </a:xfrm>
          <a:prstGeom prst="rect">
            <a:avLst/>
          </a:prstGeom>
          <a:solidFill>
            <a:schemeClr val="tx2">
              <a:lumMod val="75000"/>
              <a:lumOff val="25000"/>
            </a:schemeClr>
          </a:solidFill>
          <a:ln w="12700">
            <a:solidFill>
              <a:srgbClr val="011E41"/>
            </a:solidFill>
          </a:ln>
        </p:spPr>
        <p:txBody>
          <a:bodyPr wrap="square" lIns="243840" tIns="121920" rIns="243840" bIns="121920" rtlCol="0" anchor="t">
            <a:spAutoFit/>
          </a:bodyPr>
          <a:lstStyle/>
          <a:p>
            <a:pPr algn="ctr"/>
            <a:r>
              <a:rPr lang="en-CA" sz="3200" b="1">
                <a:solidFill>
                  <a:schemeClr val="bg1"/>
                </a:solidFill>
              </a:rPr>
              <a:t>SHAKESPEARE</a:t>
            </a:r>
            <a:endParaRPr lang="en-CA" sz="3200" b="1">
              <a:solidFill>
                <a:schemeClr val="bg1"/>
              </a:solidFill>
              <a:ea typeface="Calibri"/>
              <a:cs typeface="Calibri"/>
            </a:endParaRPr>
          </a:p>
        </p:txBody>
      </p:sp>
      <p:sp>
        <p:nvSpPr>
          <p:cNvPr id="299" name="TextBox 298">
            <a:extLst>
              <a:ext uri="{FF2B5EF4-FFF2-40B4-BE49-F238E27FC236}">
                <a16:creationId xmlns:a16="http://schemas.microsoft.com/office/drawing/2014/main" id="{BBF9C5AA-CF3C-6309-4C2B-7CEDE2E79618}"/>
              </a:ext>
            </a:extLst>
          </p:cNvPr>
          <p:cNvSpPr txBox="1"/>
          <p:nvPr/>
        </p:nvSpPr>
        <p:spPr>
          <a:xfrm>
            <a:off x="9270637" y="13087981"/>
            <a:ext cx="2889837" cy="738664"/>
          </a:xfrm>
          <a:prstGeom prst="rect">
            <a:avLst/>
          </a:prstGeom>
          <a:solidFill>
            <a:schemeClr val="tx2">
              <a:lumMod val="75000"/>
              <a:lumOff val="25000"/>
            </a:schemeClr>
          </a:solidFill>
          <a:ln w="12700">
            <a:solidFill>
              <a:srgbClr val="011E41"/>
            </a:solidFill>
          </a:ln>
        </p:spPr>
        <p:txBody>
          <a:bodyPr wrap="square" lIns="243840" tIns="121920" rIns="243840" bIns="121920" rtlCol="0" anchor="t">
            <a:spAutoFit/>
          </a:bodyPr>
          <a:lstStyle/>
          <a:p>
            <a:pPr algn="ctr"/>
            <a:r>
              <a:rPr lang="en-CA" sz="3200" b="1">
                <a:solidFill>
                  <a:schemeClr val="bg1"/>
                </a:solidFill>
              </a:rPr>
              <a:t>CREAN HILL </a:t>
            </a:r>
            <a:endParaRPr lang="en-CA" sz="3200" b="1">
              <a:solidFill>
                <a:schemeClr val="bg1"/>
              </a:solidFill>
              <a:ea typeface="Calibri"/>
              <a:cs typeface="Calibri"/>
            </a:endParaRPr>
          </a:p>
        </p:txBody>
      </p:sp>
      <p:cxnSp>
        <p:nvCxnSpPr>
          <p:cNvPr id="300" name="Straight Arrow Connector 299">
            <a:extLst>
              <a:ext uri="{FF2B5EF4-FFF2-40B4-BE49-F238E27FC236}">
                <a16:creationId xmlns:a16="http://schemas.microsoft.com/office/drawing/2014/main" id="{35EF6528-8827-34B2-40E1-77248EE4395F}"/>
              </a:ext>
            </a:extLst>
          </p:cNvPr>
          <p:cNvCxnSpPr>
            <a:cxnSpLocks/>
          </p:cNvCxnSpPr>
          <p:nvPr/>
        </p:nvCxnSpPr>
        <p:spPr>
          <a:xfrm flipV="1">
            <a:off x="10400270" y="11198184"/>
            <a:ext cx="0" cy="1891595"/>
          </a:xfrm>
          <a:prstGeom prst="straightConnector1">
            <a:avLst/>
          </a:prstGeom>
          <a:ln>
            <a:solidFill>
              <a:srgbClr val="0C3218"/>
            </a:solidFill>
            <a:tailEnd type="triangle"/>
          </a:ln>
        </p:spPr>
        <p:style>
          <a:lnRef idx="1">
            <a:schemeClr val="accent1"/>
          </a:lnRef>
          <a:fillRef idx="0">
            <a:schemeClr val="accent1"/>
          </a:fillRef>
          <a:effectRef idx="0">
            <a:schemeClr val="accent1"/>
          </a:effectRef>
          <a:fontRef idx="minor">
            <a:schemeClr val="tx1"/>
          </a:fontRef>
        </p:style>
      </p:cxnSp>
      <p:grpSp>
        <p:nvGrpSpPr>
          <p:cNvPr id="301" name="Group 300">
            <a:extLst>
              <a:ext uri="{FF2B5EF4-FFF2-40B4-BE49-F238E27FC236}">
                <a16:creationId xmlns:a16="http://schemas.microsoft.com/office/drawing/2014/main" id="{CFFA1957-3AE5-A067-657B-53D361D750C2}"/>
              </a:ext>
            </a:extLst>
          </p:cNvPr>
          <p:cNvGrpSpPr/>
          <p:nvPr/>
        </p:nvGrpSpPr>
        <p:grpSpPr>
          <a:xfrm>
            <a:off x="10379896" y="6378173"/>
            <a:ext cx="12643976" cy="4162304"/>
            <a:chOff x="4041054" y="2264100"/>
            <a:chExt cx="4741491" cy="1560864"/>
          </a:xfrm>
        </p:grpSpPr>
        <p:sp>
          <p:nvSpPr>
            <p:cNvPr id="302" name="TextBox 301">
              <a:extLst>
                <a:ext uri="{FF2B5EF4-FFF2-40B4-BE49-F238E27FC236}">
                  <a16:creationId xmlns:a16="http://schemas.microsoft.com/office/drawing/2014/main" id="{135D4491-6CCF-0B99-2EA4-6DF881245925}"/>
                </a:ext>
              </a:extLst>
            </p:cNvPr>
            <p:cNvSpPr txBox="1"/>
            <p:nvPr/>
          </p:nvSpPr>
          <p:spPr>
            <a:xfrm>
              <a:off x="4177594" y="2303962"/>
              <a:ext cx="1195015" cy="461665"/>
            </a:xfrm>
            <a:prstGeom prst="rect">
              <a:avLst/>
            </a:prstGeom>
            <a:noFill/>
            <a:ln>
              <a:noFill/>
            </a:ln>
          </p:spPr>
          <p:txBody>
            <a:bodyPr wrap="none" lIns="243840" tIns="121920" rIns="243840" bIns="121920" rtlCol="0" anchor="t">
              <a:spAutoFit/>
            </a:bodyPr>
            <a:lstStyle/>
            <a:p>
              <a:r>
                <a:rPr lang="en-CA" sz="3200" b="1">
                  <a:solidFill>
                    <a:schemeClr val="accent3">
                      <a:lumMod val="50000"/>
                    </a:schemeClr>
                  </a:solidFill>
                </a:rPr>
                <a:t>Glencore </a:t>
              </a:r>
            </a:p>
            <a:p>
              <a:r>
                <a:rPr lang="en-CA" sz="3200" b="1">
                  <a:solidFill>
                    <a:schemeClr val="accent3">
                      <a:lumMod val="50000"/>
                    </a:schemeClr>
                  </a:solidFill>
                </a:rPr>
                <a:t>Strathcona Mill </a:t>
              </a:r>
              <a:endParaRPr lang="en-CA" sz="3200" b="1">
                <a:solidFill>
                  <a:schemeClr val="accent3">
                    <a:lumMod val="50000"/>
                  </a:schemeClr>
                </a:solidFill>
                <a:ea typeface="Calibri"/>
                <a:cs typeface="Calibri"/>
              </a:endParaRPr>
            </a:p>
          </p:txBody>
        </p:sp>
        <p:sp>
          <p:nvSpPr>
            <p:cNvPr id="303" name="TextBox 302">
              <a:extLst>
                <a:ext uri="{FF2B5EF4-FFF2-40B4-BE49-F238E27FC236}">
                  <a16:creationId xmlns:a16="http://schemas.microsoft.com/office/drawing/2014/main" id="{7232E19B-C7F3-CB86-945E-E7A867D88C1B}"/>
                </a:ext>
              </a:extLst>
            </p:cNvPr>
            <p:cNvSpPr txBox="1"/>
            <p:nvPr/>
          </p:nvSpPr>
          <p:spPr>
            <a:xfrm>
              <a:off x="5354728" y="3351110"/>
              <a:ext cx="1446574" cy="276999"/>
            </a:xfrm>
            <a:prstGeom prst="rect">
              <a:avLst/>
            </a:prstGeom>
            <a:noFill/>
            <a:ln>
              <a:noFill/>
            </a:ln>
          </p:spPr>
          <p:txBody>
            <a:bodyPr wrap="none" lIns="243840" tIns="121920" rIns="243840" bIns="121920" rtlCol="0" anchor="t">
              <a:spAutoFit/>
            </a:bodyPr>
            <a:lstStyle/>
            <a:p>
              <a:r>
                <a:rPr lang="en-CA" sz="3200" b="1">
                  <a:solidFill>
                    <a:srgbClr val="9E7800"/>
                  </a:solidFill>
                </a:rPr>
                <a:t>Vale Clarabelle Mill </a:t>
              </a:r>
              <a:endParaRPr lang="en-CA" sz="3200" b="1">
                <a:solidFill>
                  <a:srgbClr val="9E7800"/>
                </a:solidFill>
                <a:ea typeface="Calibri"/>
                <a:cs typeface="Calibri"/>
              </a:endParaRPr>
            </a:p>
          </p:txBody>
        </p:sp>
        <p:sp>
          <p:nvSpPr>
            <p:cNvPr id="304" name="TextBox 303">
              <a:extLst>
                <a:ext uri="{FF2B5EF4-FFF2-40B4-BE49-F238E27FC236}">
                  <a16:creationId xmlns:a16="http://schemas.microsoft.com/office/drawing/2014/main" id="{105CFD7D-3F15-60BB-D54F-CD488E02E83A}"/>
                </a:ext>
              </a:extLst>
            </p:cNvPr>
            <p:cNvSpPr txBox="1"/>
            <p:nvPr/>
          </p:nvSpPr>
          <p:spPr>
            <a:xfrm>
              <a:off x="5170960" y="3547965"/>
              <a:ext cx="1776304" cy="276999"/>
            </a:xfrm>
            <a:prstGeom prst="rect">
              <a:avLst/>
            </a:prstGeom>
            <a:noFill/>
            <a:ln>
              <a:noFill/>
            </a:ln>
          </p:spPr>
          <p:txBody>
            <a:bodyPr wrap="none" lIns="243840" tIns="121920" rIns="243840" bIns="121920" rtlCol="0" anchor="t">
              <a:spAutoFit/>
            </a:bodyPr>
            <a:lstStyle/>
            <a:p>
              <a:r>
                <a:rPr lang="en-CA" sz="3200" b="1">
                  <a:solidFill>
                    <a:srgbClr val="9E7800"/>
                  </a:solidFill>
                </a:rPr>
                <a:t>Vale Copper Cliff Smelter</a:t>
              </a:r>
              <a:endParaRPr lang="en-CA" sz="3200" b="1">
                <a:solidFill>
                  <a:srgbClr val="9E7800"/>
                </a:solidFill>
                <a:ea typeface="Calibri"/>
                <a:cs typeface="Calibri"/>
              </a:endParaRPr>
            </a:p>
          </p:txBody>
        </p:sp>
        <p:pic>
          <p:nvPicPr>
            <p:cNvPr id="305" name="Graphic 304" descr="Production with solid fill">
              <a:extLst>
                <a:ext uri="{FF2B5EF4-FFF2-40B4-BE49-F238E27FC236}">
                  <a16:creationId xmlns:a16="http://schemas.microsoft.com/office/drawing/2014/main" id="{F1802843-7A51-1301-2FA7-6AEA5566C26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41054" y="2264100"/>
              <a:ext cx="221295" cy="266652"/>
            </a:xfrm>
            <a:prstGeom prst="rect">
              <a:avLst/>
            </a:prstGeom>
          </p:spPr>
        </p:pic>
        <p:pic>
          <p:nvPicPr>
            <p:cNvPr id="306" name="Graphic 305" descr="Production with solid fill">
              <a:extLst>
                <a:ext uri="{FF2B5EF4-FFF2-40B4-BE49-F238E27FC236}">
                  <a16:creationId xmlns:a16="http://schemas.microsoft.com/office/drawing/2014/main" id="{4A048BAB-1F2A-BB4E-55C1-3AB4EB6CE04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21616" y="3359052"/>
              <a:ext cx="175938" cy="175938"/>
            </a:xfrm>
            <a:prstGeom prst="rect">
              <a:avLst/>
            </a:prstGeom>
          </p:spPr>
        </p:pic>
        <p:pic>
          <p:nvPicPr>
            <p:cNvPr id="307" name="Graphic 306" descr="Production with solid fill">
              <a:extLst>
                <a:ext uri="{FF2B5EF4-FFF2-40B4-BE49-F238E27FC236}">
                  <a16:creationId xmlns:a16="http://schemas.microsoft.com/office/drawing/2014/main" id="{1335910A-F3F3-DDB4-0840-D75F69AD79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59535" y="3481165"/>
              <a:ext cx="175938" cy="175938"/>
            </a:xfrm>
            <a:prstGeom prst="rect">
              <a:avLst/>
            </a:prstGeom>
          </p:spPr>
        </p:pic>
        <p:pic>
          <p:nvPicPr>
            <p:cNvPr id="308" name="Graphic 307" descr="Production with solid fill">
              <a:extLst>
                <a:ext uri="{FF2B5EF4-FFF2-40B4-BE49-F238E27FC236}">
                  <a16:creationId xmlns:a16="http://schemas.microsoft.com/office/drawing/2014/main" id="{3497279F-8492-48EA-B8BE-7C7D05AAB23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18494" y="2894236"/>
              <a:ext cx="175938" cy="175938"/>
            </a:xfrm>
            <a:prstGeom prst="rect">
              <a:avLst/>
            </a:prstGeom>
          </p:spPr>
        </p:pic>
        <p:sp>
          <p:nvSpPr>
            <p:cNvPr id="309" name="TextBox 308">
              <a:extLst>
                <a:ext uri="{FF2B5EF4-FFF2-40B4-BE49-F238E27FC236}">
                  <a16:creationId xmlns:a16="http://schemas.microsoft.com/office/drawing/2014/main" id="{A3502870-77B2-AC47-0787-081F01A3D0BF}"/>
                </a:ext>
              </a:extLst>
            </p:cNvPr>
            <p:cNvSpPr txBox="1"/>
            <p:nvPr/>
          </p:nvSpPr>
          <p:spPr>
            <a:xfrm>
              <a:off x="6643161" y="2746816"/>
              <a:ext cx="2139384" cy="276999"/>
            </a:xfrm>
            <a:prstGeom prst="rect">
              <a:avLst/>
            </a:prstGeom>
            <a:noFill/>
            <a:ln>
              <a:noFill/>
            </a:ln>
          </p:spPr>
          <p:txBody>
            <a:bodyPr wrap="none" lIns="243840" tIns="121920" rIns="243840" bIns="121920" rtlCol="0" anchor="t">
              <a:spAutoFit/>
            </a:bodyPr>
            <a:lstStyle/>
            <a:p>
              <a:r>
                <a:rPr lang="en-CA" sz="3200" b="1">
                  <a:solidFill>
                    <a:schemeClr val="accent3">
                      <a:lumMod val="50000"/>
                    </a:schemeClr>
                  </a:solidFill>
                </a:rPr>
                <a:t>Glencore Falconbridge Smelter</a:t>
              </a:r>
              <a:endParaRPr lang="en-CA" sz="3200" b="1">
                <a:solidFill>
                  <a:schemeClr val="accent3">
                    <a:lumMod val="50000"/>
                  </a:schemeClr>
                </a:solidFill>
                <a:ea typeface="Calibri"/>
                <a:cs typeface="Calibri"/>
              </a:endParaRPr>
            </a:p>
          </p:txBody>
        </p:sp>
      </p:grpSp>
      <p:sp>
        <p:nvSpPr>
          <p:cNvPr id="316" name="Freeform: Shape 315">
            <a:extLst>
              <a:ext uri="{FF2B5EF4-FFF2-40B4-BE49-F238E27FC236}">
                <a16:creationId xmlns:a16="http://schemas.microsoft.com/office/drawing/2014/main" id="{D656885A-F485-43DB-BA1F-CE963ED54EA9}"/>
              </a:ext>
            </a:extLst>
          </p:cNvPr>
          <p:cNvSpPr/>
          <p:nvPr/>
        </p:nvSpPr>
        <p:spPr>
          <a:xfrm>
            <a:off x="15976804" y="5029148"/>
            <a:ext cx="340547" cy="668867"/>
          </a:xfrm>
          <a:custGeom>
            <a:avLst/>
            <a:gdLst>
              <a:gd name="connsiteX0" fmla="*/ 7055 w 127705"/>
              <a:gd name="connsiteY0" fmla="*/ 0 h 250825"/>
              <a:gd name="connsiteX1" fmla="*/ 127705 w 127705"/>
              <a:gd name="connsiteY1" fmla="*/ 0 h 250825"/>
              <a:gd name="connsiteX2" fmla="*/ 127705 w 127705"/>
              <a:gd name="connsiteY2" fmla="*/ 250825 h 250825"/>
              <a:gd name="connsiteX3" fmla="*/ 89605 w 127705"/>
              <a:gd name="connsiteY3" fmla="*/ 250825 h 250825"/>
              <a:gd name="connsiteX4" fmla="*/ 83255 w 127705"/>
              <a:gd name="connsiteY4" fmla="*/ 228600 h 250825"/>
              <a:gd name="connsiteX5" fmla="*/ 73730 w 127705"/>
              <a:gd name="connsiteY5" fmla="*/ 206375 h 250825"/>
              <a:gd name="connsiteX6" fmla="*/ 61030 w 127705"/>
              <a:gd name="connsiteY6" fmla="*/ 174625 h 250825"/>
              <a:gd name="connsiteX7" fmla="*/ 48330 w 127705"/>
              <a:gd name="connsiteY7" fmla="*/ 209550 h 250825"/>
              <a:gd name="connsiteX8" fmla="*/ 45155 w 127705"/>
              <a:gd name="connsiteY8" fmla="*/ 250825 h 250825"/>
              <a:gd name="connsiteX9" fmla="*/ 32455 w 127705"/>
              <a:gd name="connsiteY9" fmla="*/ 250825 h 250825"/>
              <a:gd name="connsiteX10" fmla="*/ 32455 w 127705"/>
              <a:gd name="connsiteY10" fmla="*/ 152400 h 250825"/>
              <a:gd name="connsiteX11" fmla="*/ 705 w 127705"/>
              <a:gd name="connsiteY11" fmla="*/ 152400 h 250825"/>
              <a:gd name="connsiteX12" fmla="*/ 7055 w 127705"/>
              <a:gd name="connsiteY12" fmla="*/ 0 h 250825"/>
              <a:gd name="connsiteX0" fmla="*/ 7055 w 127705"/>
              <a:gd name="connsiteY0" fmla="*/ 0 h 250825"/>
              <a:gd name="connsiteX1" fmla="*/ 127705 w 127705"/>
              <a:gd name="connsiteY1" fmla="*/ 0 h 250825"/>
              <a:gd name="connsiteX2" fmla="*/ 127705 w 127705"/>
              <a:gd name="connsiteY2" fmla="*/ 250825 h 250825"/>
              <a:gd name="connsiteX3" fmla="*/ 77698 w 127705"/>
              <a:gd name="connsiteY3" fmla="*/ 250825 h 250825"/>
              <a:gd name="connsiteX4" fmla="*/ 83255 w 127705"/>
              <a:gd name="connsiteY4" fmla="*/ 228600 h 250825"/>
              <a:gd name="connsiteX5" fmla="*/ 73730 w 127705"/>
              <a:gd name="connsiteY5" fmla="*/ 206375 h 250825"/>
              <a:gd name="connsiteX6" fmla="*/ 61030 w 127705"/>
              <a:gd name="connsiteY6" fmla="*/ 174625 h 250825"/>
              <a:gd name="connsiteX7" fmla="*/ 48330 w 127705"/>
              <a:gd name="connsiteY7" fmla="*/ 209550 h 250825"/>
              <a:gd name="connsiteX8" fmla="*/ 45155 w 127705"/>
              <a:gd name="connsiteY8" fmla="*/ 250825 h 250825"/>
              <a:gd name="connsiteX9" fmla="*/ 32455 w 127705"/>
              <a:gd name="connsiteY9" fmla="*/ 250825 h 250825"/>
              <a:gd name="connsiteX10" fmla="*/ 32455 w 127705"/>
              <a:gd name="connsiteY10" fmla="*/ 152400 h 250825"/>
              <a:gd name="connsiteX11" fmla="*/ 705 w 127705"/>
              <a:gd name="connsiteY11" fmla="*/ 152400 h 250825"/>
              <a:gd name="connsiteX12" fmla="*/ 7055 w 127705"/>
              <a:gd name="connsiteY12" fmla="*/ 0 h 250825"/>
              <a:gd name="connsiteX0" fmla="*/ 7055 w 127705"/>
              <a:gd name="connsiteY0" fmla="*/ 0 h 250825"/>
              <a:gd name="connsiteX1" fmla="*/ 127705 w 127705"/>
              <a:gd name="connsiteY1" fmla="*/ 0 h 250825"/>
              <a:gd name="connsiteX2" fmla="*/ 127705 w 127705"/>
              <a:gd name="connsiteY2" fmla="*/ 250825 h 250825"/>
              <a:gd name="connsiteX3" fmla="*/ 77698 w 127705"/>
              <a:gd name="connsiteY3" fmla="*/ 250825 h 250825"/>
              <a:gd name="connsiteX4" fmla="*/ 64205 w 127705"/>
              <a:gd name="connsiteY4" fmla="*/ 223838 h 250825"/>
              <a:gd name="connsiteX5" fmla="*/ 73730 w 127705"/>
              <a:gd name="connsiteY5" fmla="*/ 206375 h 250825"/>
              <a:gd name="connsiteX6" fmla="*/ 61030 w 127705"/>
              <a:gd name="connsiteY6" fmla="*/ 174625 h 250825"/>
              <a:gd name="connsiteX7" fmla="*/ 48330 w 127705"/>
              <a:gd name="connsiteY7" fmla="*/ 209550 h 250825"/>
              <a:gd name="connsiteX8" fmla="*/ 45155 w 127705"/>
              <a:gd name="connsiteY8" fmla="*/ 250825 h 250825"/>
              <a:gd name="connsiteX9" fmla="*/ 32455 w 127705"/>
              <a:gd name="connsiteY9" fmla="*/ 250825 h 250825"/>
              <a:gd name="connsiteX10" fmla="*/ 32455 w 127705"/>
              <a:gd name="connsiteY10" fmla="*/ 152400 h 250825"/>
              <a:gd name="connsiteX11" fmla="*/ 705 w 127705"/>
              <a:gd name="connsiteY11" fmla="*/ 152400 h 250825"/>
              <a:gd name="connsiteX12" fmla="*/ 7055 w 127705"/>
              <a:gd name="connsiteY12" fmla="*/ 0 h 250825"/>
              <a:gd name="connsiteX0" fmla="*/ 7055 w 127705"/>
              <a:gd name="connsiteY0" fmla="*/ 0 h 250825"/>
              <a:gd name="connsiteX1" fmla="*/ 127705 w 127705"/>
              <a:gd name="connsiteY1" fmla="*/ 0 h 250825"/>
              <a:gd name="connsiteX2" fmla="*/ 127705 w 127705"/>
              <a:gd name="connsiteY2" fmla="*/ 250825 h 250825"/>
              <a:gd name="connsiteX3" fmla="*/ 77698 w 127705"/>
              <a:gd name="connsiteY3" fmla="*/ 250825 h 250825"/>
              <a:gd name="connsiteX4" fmla="*/ 64205 w 127705"/>
              <a:gd name="connsiteY4" fmla="*/ 223838 h 250825"/>
              <a:gd name="connsiteX5" fmla="*/ 73730 w 127705"/>
              <a:gd name="connsiteY5" fmla="*/ 206375 h 250825"/>
              <a:gd name="connsiteX6" fmla="*/ 61030 w 127705"/>
              <a:gd name="connsiteY6" fmla="*/ 174625 h 250825"/>
              <a:gd name="connsiteX7" fmla="*/ 48330 w 127705"/>
              <a:gd name="connsiteY7" fmla="*/ 209550 h 250825"/>
              <a:gd name="connsiteX8" fmla="*/ 54680 w 127705"/>
              <a:gd name="connsiteY8" fmla="*/ 250825 h 250825"/>
              <a:gd name="connsiteX9" fmla="*/ 32455 w 127705"/>
              <a:gd name="connsiteY9" fmla="*/ 250825 h 250825"/>
              <a:gd name="connsiteX10" fmla="*/ 32455 w 127705"/>
              <a:gd name="connsiteY10" fmla="*/ 152400 h 250825"/>
              <a:gd name="connsiteX11" fmla="*/ 705 w 127705"/>
              <a:gd name="connsiteY11" fmla="*/ 152400 h 250825"/>
              <a:gd name="connsiteX12" fmla="*/ 7055 w 127705"/>
              <a:gd name="connsiteY12"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705" h="250825">
                <a:moveTo>
                  <a:pt x="7055" y="0"/>
                </a:moveTo>
                <a:lnTo>
                  <a:pt x="127705" y="0"/>
                </a:lnTo>
                <a:lnTo>
                  <a:pt x="127705" y="250825"/>
                </a:lnTo>
                <a:lnTo>
                  <a:pt x="77698" y="250825"/>
                </a:lnTo>
                <a:lnTo>
                  <a:pt x="64205" y="223838"/>
                </a:lnTo>
                <a:lnTo>
                  <a:pt x="73730" y="206375"/>
                </a:lnTo>
                <a:lnTo>
                  <a:pt x="61030" y="174625"/>
                </a:lnTo>
                <a:lnTo>
                  <a:pt x="48330" y="209550"/>
                </a:lnTo>
                <a:lnTo>
                  <a:pt x="54680" y="250825"/>
                </a:lnTo>
                <a:lnTo>
                  <a:pt x="32455" y="250825"/>
                </a:lnTo>
                <a:lnTo>
                  <a:pt x="32455" y="152400"/>
                </a:lnTo>
                <a:lnTo>
                  <a:pt x="705" y="152400"/>
                </a:lnTo>
                <a:cubicBezTo>
                  <a:pt x="-353" y="98425"/>
                  <a:pt x="-1412" y="44450"/>
                  <a:pt x="7055" y="0"/>
                </a:cubicBezTo>
                <a:close/>
              </a:path>
            </a:pathLst>
          </a:custGeom>
          <a:solidFill>
            <a:schemeClr val="tx2">
              <a:lumMod val="75000"/>
              <a:lumOff val="25000"/>
            </a:schemeClr>
          </a:solidFill>
          <a:ln w="6350">
            <a:solidFill>
              <a:srgbClr val="011E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317" name="Freeform: Shape 316">
            <a:extLst>
              <a:ext uri="{FF2B5EF4-FFF2-40B4-BE49-F238E27FC236}">
                <a16:creationId xmlns:a16="http://schemas.microsoft.com/office/drawing/2014/main" id="{93442A68-7B6D-F676-3079-118D62DB7660}"/>
              </a:ext>
            </a:extLst>
          </p:cNvPr>
          <p:cNvSpPr/>
          <p:nvPr/>
        </p:nvSpPr>
        <p:spPr>
          <a:xfrm>
            <a:off x="10046170" y="6910308"/>
            <a:ext cx="364067" cy="533400"/>
          </a:xfrm>
          <a:custGeom>
            <a:avLst/>
            <a:gdLst>
              <a:gd name="connsiteX0" fmla="*/ 57150 w 136525"/>
              <a:gd name="connsiteY0" fmla="*/ 0 h 200025"/>
              <a:gd name="connsiteX1" fmla="*/ 95250 w 136525"/>
              <a:gd name="connsiteY1" fmla="*/ 50800 h 200025"/>
              <a:gd name="connsiteX2" fmla="*/ 136525 w 136525"/>
              <a:gd name="connsiteY2" fmla="*/ 50800 h 200025"/>
              <a:gd name="connsiteX3" fmla="*/ 136525 w 136525"/>
              <a:gd name="connsiteY3" fmla="*/ 177800 h 200025"/>
              <a:gd name="connsiteX4" fmla="*/ 31750 w 136525"/>
              <a:gd name="connsiteY4" fmla="*/ 177800 h 200025"/>
              <a:gd name="connsiteX5" fmla="*/ 31750 w 136525"/>
              <a:gd name="connsiteY5" fmla="*/ 200025 h 200025"/>
              <a:gd name="connsiteX6" fmla="*/ 0 w 136525"/>
              <a:gd name="connsiteY6" fmla="*/ 200025 h 200025"/>
              <a:gd name="connsiteX7" fmla="*/ 0 w 136525"/>
              <a:gd name="connsiteY7" fmla="*/ 57150 h 200025"/>
              <a:gd name="connsiteX8" fmla="*/ 60325 w 136525"/>
              <a:gd name="connsiteY8" fmla="*/ 57150 h 200025"/>
              <a:gd name="connsiteX9" fmla="*/ 57150 w 136525"/>
              <a:gd name="connsiteY9" fmla="*/ 0 h 200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6525" h="200025">
                <a:moveTo>
                  <a:pt x="57150" y="0"/>
                </a:moveTo>
                <a:lnTo>
                  <a:pt x="95250" y="50800"/>
                </a:lnTo>
                <a:lnTo>
                  <a:pt x="136525" y="50800"/>
                </a:lnTo>
                <a:lnTo>
                  <a:pt x="136525" y="177800"/>
                </a:lnTo>
                <a:lnTo>
                  <a:pt x="31750" y="177800"/>
                </a:lnTo>
                <a:lnTo>
                  <a:pt x="31750" y="200025"/>
                </a:lnTo>
                <a:lnTo>
                  <a:pt x="0" y="200025"/>
                </a:lnTo>
                <a:lnTo>
                  <a:pt x="0" y="57150"/>
                </a:lnTo>
                <a:lnTo>
                  <a:pt x="60325" y="57150"/>
                </a:lnTo>
                <a:lnTo>
                  <a:pt x="57150" y="0"/>
                </a:lnTo>
                <a:close/>
              </a:path>
            </a:pathLst>
          </a:custGeom>
          <a:solidFill>
            <a:schemeClr val="tx2">
              <a:lumMod val="75000"/>
              <a:lumOff val="25000"/>
            </a:schemeClr>
          </a:solidFill>
          <a:ln w="6350">
            <a:solidFill>
              <a:srgbClr val="011E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318" name="Freeform: Shape 317">
            <a:extLst>
              <a:ext uri="{FF2B5EF4-FFF2-40B4-BE49-F238E27FC236}">
                <a16:creationId xmlns:a16="http://schemas.microsoft.com/office/drawing/2014/main" id="{C0004DE0-186B-08C5-69EE-C319E6F82DEA}"/>
              </a:ext>
            </a:extLst>
          </p:cNvPr>
          <p:cNvSpPr/>
          <p:nvPr/>
        </p:nvSpPr>
        <p:spPr>
          <a:xfrm>
            <a:off x="9546635" y="7206640"/>
            <a:ext cx="491067" cy="440267"/>
          </a:xfrm>
          <a:custGeom>
            <a:avLst/>
            <a:gdLst>
              <a:gd name="connsiteX0" fmla="*/ 130175 w 184150"/>
              <a:gd name="connsiteY0" fmla="*/ 0 h 165100"/>
              <a:gd name="connsiteX1" fmla="*/ 184150 w 184150"/>
              <a:gd name="connsiteY1" fmla="*/ 0 h 165100"/>
              <a:gd name="connsiteX2" fmla="*/ 184150 w 184150"/>
              <a:gd name="connsiteY2" fmla="*/ 165100 h 165100"/>
              <a:gd name="connsiteX3" fmla="*/ 133350 w 184150"/>
              <a:gd name="connsiteY3" fmla="*/ 165100 h 165100"/>
              <a:gd name="connsiteX4" fmla="*/ 133350 w 184150"/>
              <a:gd name="connsiteY4" fmla="*/ 165100 h 165100"/>
              <a:gd name="connsiteX5" fmla="*/ 104775 w 184150"/>
              <a:gd name="connsiteY5" fmla="*/ 165100 h 165100"/>
              <a:gd name="connsiteX6" fmla="*/ 104775 w 184150"/>
              <a:gd name="connsiteY6" fmla="*/ 139700 h 165100"/>
              <a:gd name="connsiteX7" fmla="*/ 66675 w 184150"/>
              <a:gd name="connsiteY7" fmla="*/ 139700 h 165100"/>
              <a:gd name="connsiteX8" fmla="*/ 66675 w 184150"/>
              <a:gd name="connsiteY8" fmla="*/ 63500 h 165100"/>
              <a:gd name="connsiteX9" fmla="*/ 0 w 184150"/>
              <a:gd name="connsiteY9" fmla="*/ 63500 h 165100"/>
              <a:gd name="connsiteX10" fmla="*/ 0 w 184150"/>
              <a:gd name="connsiteY10" fmla="*/ 31750 h 165100"/>
              <a:gd name="connsiteX11" fmla="*/ 130175 w 184150"/>
              <a:gd name="connsiteY11" fmla="*/ 0 h 165100"/>
              <a:gd name="connsiteX0" fmla="*/ 130175 w 184150"/>
              <a:gd name="connsiteY0" fmla="*/ 0 h 165100"/>
              <a:gd name="connsiteX1" fmla="*/ 184150 w 184150"/>
              <a:gd name="connsiteY1" fmla="*/ 0 h 165100"/>
              <a:gd name="connsiteX2" fmla="*/ 184150 w 184150"/>
              <a:gd name="connsiteY2" fmla="*/ 165100 h 165100"/>
              <a:gd name="connsiteX3" fmla="*/ 133350 w 184150"/>
              <a:gd name="connsiteY3" fmla="*/ 165100 h 165100"/>
              <a:gd name="connsiteX4" fmla="*/ 133350 w 184150"/>
              <a:gd name="connsiteY4" fmla="*/ 165100 h 165100"/>
              <a:gd name="connsiteX5" fmla="*/ 104775 w 184150"/>
              <a:gd name="connsiteY5" fmla="*/ 165100 h 165100"/>
              <a:gd name="connsiteX6" fmla="*/ 104775 w 184150"/>
              <a:gd name="connsiteY6" fmla="*/ 139700 h 165100"/>
              <a:gd name="connsiteX7" fmla="*/ 66675 w 184150"/>
              <a:gd name="connsiteY7" fmla="*/ 139700 h 165100"/>
              <a:gd name="connsiteX8" fmla="*/ 66675 w 184150"/>
              <a:gd name="connsiteY8" fmla="*/ 63500 h 165100"/>
              <a:gd name="connsiteX9" fmla="*/ 0 w 184150"/>
              <a:gd name="connsiteY9" fmla="*/ 63500 h 165100"/>
              <a:gd name="connsiteX10" fmla="*/ 0 w 184150"/>
              <a:gd name="connsiteY10" fmla="*/ 31750 h 165100"/>
              <a:gd name="connsiteX11" fmla="*/ 127000 w 184150"/>
              <a:gd name="connsiteY11" fmla="*/ 25400 h 165100"/>
              <a:gd name="connsiteX12" fmla="*/ 130175 w 184150"/>
              <a:gd name="connsiteY12" fmla="*/ 0 h 165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150" h="165100">
                <a:moveTo>
                  <a:pt x="130175" y="0"/>
                </a:moveTo>
                <a:lnTo>
                  <a:pt x="184150" y="0"/>
                </a:lnTo>
                <a:lnTo>
                  <a:pt x="184150" y="165100"/>
                </a:lnTo>
                <a:lnTo>
                  <a:pt x="133350" y="165100"/>
                </a:lnTo>
                <a:lnTo>
                  <a:pt x="133350" y="165100"/>
                </a:lnTo>
                <a:lnTo>
                  <a:pt x="104775" y="165100"/>
                </a:lnTo>
                <a:lnTo>
                  <a:pt x="104775" y="139700"/>
                </a:lnTo>
                <a:lnTo>
                  <a:pt x="66675" y="139700"/>
                </a:lnTo>
                <a:lnTo>
                  <a:pt x="66675" y="63500"/>
                </a:lnTo>
                <a:lnTo>
                  <a:pt x="0" y="63500"/>
                </a:lnTo>
                <a:lnTo>
                  <a:pt x="0" y="31750"/>
                </a:lnTo>
                <a:cubicBezTo>
                  <a:pt x="25400" y="24342"/>
                  <a:pt x="101600" y="32808"/>
                  <a:pt x="127000" y="25400"/>
                </a:cubicBezTo>
                <a:lnTo>
                  <a:pt x="130175" y="0"/>
                </a:lnTo>
                <a:close/>
              </a:path>
            </a:pathLst>
          </a:custGeom>
          <a:solidFill>
            <a:srgbClr val="10253F"/>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sp>
        <p:nvSpPr>
          <p:cNvPr id="319" name="TextBox 318">
            <a:extLst>
              <a:ext uri="{FF2B5EF4-FFF2-40B4-BE49-F238E27FC236}">
                <a16:creationId xmlns:a16="http://schemas.microsoft.com/office/drawing/2014/main" id="{F6E7A232-3FC5-6D42-DB53-946695CDCB17}"/>
              </a:ext>
            </a:extLst>
          </p:cNvPr>
          <p:cNvSpPr txBox="1"/>
          <p:nvPr/>
        </p:nvSpPr>
        <p:spPr>
          <a:xfrm>
            <a:off x="4493783" y="5752731"/>
            <a:ext cx="2255293" cy="738664"/>
          </a:xfrm>
          <a:prstGeom prst="rect">
            <a:avLst/>
          </a:prstGeom>
          <a:solidFill>
            <a:schemeClr val="tx2">
              <a:lumMod val="75000"/>
              <a:lumOff val="25000"/>
            </a:schemeClr>
          </a:solidFill>
          <a:ln w="12700">
            <a:solidFill>
              <a:srgbClr val="011E41"/>
            </a:solidFill>
          </a:ln>
        </p:spPr>
        <p:txBody>
          <a:bodyPr wrap="square" lIns="243840" tIns="121920" rIns="243840" bIns="121920" rtlCol="0" anchor="t">
            <a:spAutoFit/>
          </a:bodyPr>
          <a:lstStyle/>
          <a:p>
            <a:pPr algn="ctr"/>
            <a:r>
              <a:rPr lang="en-CA" sz="3200" b="1">
                <a:solidFill>
                  <a:schemeClr val="bg1"/>
                </a:solidFill>
              </a:rPr>
              <a:t>LEVACK</a:t>
            </a:r>
            <a:endParaRPr lang="en-US" sz="3200">
              <a:solidFill>
                <a:schemeClr val="bg1"/>
              </a:solidFill>
              <a:ea typeface="Calibri"/>
              <a:cs typeface="Calibri"/>
            </a:endParaRPr>
          </a:p>
        </p:txBody>
      </p:sp>
      <p:sp>
        <p:nvSpPr>
          <p:cNvPr id="320" name="TextBox 319">
            <a:extLst>
              <a:ext uri="{FF2B5EF4-FFF2-40B4-BE49-F238E27FC236}">
                <a16:creationId xmlns:a16="http://schemas.microsoft.com/office/drawing/2014/main" id="{8F03BF4A-0868-E084-EA8F-FE3A54E153BD}"/>
              </a:ext>
            </a:extLst>
          </p:cNvPr>
          <p:cNvSpPr txBox="1"/>
          <p:nvPr/>
        </p:nvSpPr>
        <p:spPr>
          <a:xfrm>
            <a:off x="2368734" y="7012317"/>
            <a:ext cx="4014640" cy="738664"/>
          </a:xfrm>
          <a:prstGeom prst="rect">
            <a:avLst/>
          </a:prstGeom>
          <a:solidFill>
            <a:srgbClr val="10253F"/>
          </a:solidFill>
          <a:ln w="12700">
            <a:solidFill>
              <a:srgbClr val="141C44"/>
            </a:solidFill>
          </a:ln>
        </p:spPr>
        <p:txBody>
          <a:bodyPr wrap="square" lIns="243840" tIns="121920" rIns="243840" bIns="121920" rtlCol="0" anchor="t">
            <a:spAutoFit/>
          </a:bodyPr>
          <a:lstStyle/>
          <a:p>
            <a:pPr algn="ctr"/>
            <a:r>
              <a:rPr lang="en-CA" sz="3200" b="1">
                <a:solidFill>
                  <a:schemeClr val="bg1"/>
                </a:solidFill>
              </a:rPr>
              <a:t>McCREEDY WEST</a:t>
            </a:r>
            <a:endParaRPr lang="en-US" sz="3200">
              <a:solidFill>
                <a:schemeClr val="bg1"/>
              </a:solidFill>
              <a:ea typeface="Calibri"/>
              <a:cs typeface="Calibri"/>
            </a:endParaRPr>
          </a:p>
        </p:txBody>
      </p:sp>
      <p:sp>
        <p:nvSpPr>
          <p:cNvPr id="321" name="TextBox 320">
            <a:extLst>
              <a:ext uri="{FF2B5EF4-FFF2-40B4-BE49-F238E27FC236}">
                <a16:creationId xmlns:a16="http://schemas.microsoft.com/office/drawing/2014/main" id="{6EBB9D5E-3D93-C3E4-EE46-57E77D3B9605}"/>
              </a:ext>
            </a:extLst>
          </p:cNvPr>
          <p:cNvSpPr txBox="1"/>
          <p:nvPr/>
        </p:nvSpPr>
        <p:spPr>
          <a:xfrm>
            <a:off x="11197802" y="2678936"/>
            <a:ext cx="2032344" cy="738664"/>
          </a:xfrm>
          <a:prstGeom prst="rect">
            <a:avLst/>
          </a:prstGeom>
          <a:solidFill>
            <a:schemeClr val="bg1">
              <a:lumMod val="85000"/>
            </a:schemeClr>
          </a:solidFill>
          <a:ln w="12700">
            <a:solidFill>
              <a:srgbClr val="011E41"/>
            </a:solidFill>
          </a:ln>
        </p:spPr>
        <p:txBody>
          <a:bodyPr wrap="square" lIns="243840" tIns="121920" rIns="243840" bIns="121920" rtlCol="0" anchor="t">
            <a:spAutoFit/>
          </a:bodyPr>
          <a:lstStyle/>
          <a:p>
            <a:pPr algn="ctr"/>
            <a:r>
              <a:rPr lang="en-CA" sz="3200" b="1">
                <a:solidFill>
                  <a:srgbClr val="011E41"/>
                </a:solidFill>
              </a:rPr>
              <a:t>RAND</a:t>
            </a:r>
            <a:endParaRPr lang="en-US" sz="4800">
              <a:solidFill>
                <a:srgbClr val="011E41"/>
              </a:solidFill>
            </a:endParaRPr>
          </a:p>
        </p:txBody>
      </p:sp>
      <p:sp>
        <p:nvSpPr>
          <p:cNvPr id="322" name="TextBox 321">
            <a:extLst>
              <a:ext uri="{FF2B5EF4-FFF2-40B4-BE49-F238E27FC236}">
                <a16:creationId xmlns:a16="http://schemas.microsoft.com/office/drawing/2014/main" id="{EB68B4C5-CBB2-375A-BB6C-661F95D4AAC2}"/>
              </a:ext>
            </a:extLst>
          </p:cNvPr>
          <p:cNvSpPr txBox="1"/>
          <p:nvPr/>
        </p:nvSpPr>
        <p:spPr>
          <a:xfrm>
            <a:off x="6747230" y="3204547"/>
            <a:ext cx="4021189" cy="738664"/>
          </a:xfrm>
          <a:prstGeom prst="rect">
            <a:avLst/>
          </a:prstGeom>
          <a:solidFill>
            <a:schemeClr val="bg1">
              <a:lumMod val="85000"/>
            </a:schemeClr>
          </a:solidFill>
          <a:ln w="9525">
            <a:solidFill>
              <a:srgbClr val="011E41"/>
            </a:solidFill>
          </a:ln>
        </p:spPr>
        <p:txBody>
          <a:bodyPr wrap="square" lIns="243840" tIns="121920" rIns="243840" bIns="121920" rtlCol="0" anchor="t">
            <a:spAutoFit/>
          </a:bodyPr>
          <a:lstStyle/>
          <a:p>
            <a:pPr algn="ctr"/>
            <a:r>
              <a:rPr lang="en-CA" sz="3200" b="1">
                <a:solidFill>
                  <a:srgbClr val="011E41"/>
                </a:solidFill>
              </a:rPr>
              <a:t>NORTHWEST FOY</a:t>
            </a:r>
            <a:endParaRPr lang="en-US" sz="3200">
              <a:solidFill>
                <a:srgbClr val="011E41"/>
              </a:solidFill>
              <a:ea typeface="Calibri"/>
              <a:cs typeface="Calibri"/>
            </a:endParaRPr>
          </a:p>
        </p:txBody>
      </p:sp>
      <p:sp>
        <p:nvSpPr>
          <p:cNvPr id="323" name="TextBox 322">
            <a:extLst>
              <a:ext uri="{FF2B5EF4-FFF2-40B4-BE49-F238E27FC236}">
                <a16:creationId xmlns:a16="http://schemas.microsoft.com/office/drawing/2014/main" id="{12781B4E-45DE-7CCE-71B9-668FEC07C128}"/>
              </a:ext>
            </a:extLst>
          </p:cNvPr>
          <p:cNvSpPr txBox="1"/>
          <p:nvPr/>
        </p:nvSpPr>
        <p:spPr>
          <a:xfrm>
            <a:off x="17708609" y="8439155"/>
            <a:ext cx="5799125" cy="738664"/>
          </a:xfrm>
          <a:prstGeom prst="rect">
            <a:avLst/>
          </a:prstGeom>
          <a:solidFill>
            <a:schemeClr val="bg1">
              <a:lumMod val="85000"/>
            </a:schemeClr>
          </a:solidFill>
          <a:ln w="12700">
            <a:solidFill>
              <a:srgbClr val="011E41"/>
            </a:solidFill>
          </a:ln>
        </p:spPr>
        <p:txBody>
          <a:bodyPr wrap="square" lIns="243840" tIns="121920" rIns="243840" bIns="121920" rtlCol="0" anchor="t">
            <a:spAutoFit/>
          </a:bodyPr>
          <a:lstStyle/>
          <a:p>
            <a:pPr algn="ctr"/>
            <a:r>
              <a:rPr lang="en-CA" sz="3200" b="1">
                <a:solidFill>
                  <a:srgbClr val="011E41"/>
                </a:solidFill>
              </a:rPr>
              <a:t>FALCONBRIDGE FOOTWALL</a:t>
            </a:r>
            <a:endParaRPr lang="en-US" sz="3200">
              <a:solidFill>
                <a:srgbClr val="011E41"/>
              </a:solidFill>
              <a:ea typeface="Calibri"/>
              <a:cs typeface="Calibri"/>
            </a:endParaRPr>
          </a:p>
        </p:txBody>
      </p:sp>
      <p:sp>
        <p:nvSpPr>
          <p:cNvPr id="324" name="TextBox 323">
            <a:extLst>
              <a:ext uri="{FF2B5EF4-FFF2-40B4-BE49-F238E27FC236}">
                <a16:creationId xmlns:a16="http://schemas.microsoft.com/office/drawing/2014/main" id="{623B7755-72FC-F859-2F7E-1B5F2F333080}"/>
              </a:ext>
            </a:extLst>
          </p:cNvPr>
          <p:cNvSpPr txBox="1"/>
          <p:nvPr/>
        </p:nvSpPr>
        <p:spPr>
          <a:xfrm>
            <a:off x="17382388" y="6803384"/>
            <a:ext cx="2950600" cy="738664"/>
          </a:xfrm>
          <a:prstGeom prst="rect">
            <a:avLst/>
          </a:prstGeom>
          <a:solidFill>
            <a:schemeClr val="bg1">
              <a:lumMod val="85000"/>
            </a:schemeClr>
          </a:solidFill>
          <a:ln w="12700">
            <a:solidFill>
              <a:srgbClr val="011E41"/>
            </a:solidFill>
          </a:ln>
        </p:spPr>
        <p:txBody>
          <a:bodyPr wrap="square" lIns="243840" tIns="121920" rIns="243840" bIns="121920" rtlCol="0" anchor="t">
            <a:spAutoFit/>
          </a:bodyPr>
          <a:lstStyle/>
          <a:p>
            <a:pPr algn="ctr"/>
            <a:r>
              <a:rPr lang="en-CA" sz="3200" b="1">
                <a:solidFill>
                  <a:srgbClr val="011E41"/>
                </a:solidFill>
              </a:rPr>
              <a:t>KIRKWOOD</a:t>
            </a:r>
            <a:endParaRPr lang="en-CA" sz="3200" b="1">
              <a:solidFill>
                <a:srgbClr val="011E41"/>
              </a:solidFill>
              <a:ea typeface="Calibri"/>
              <a:cs typeface="Calibri"/>
            </a:endParaRPr>
          </a:p>
        </p:txBody>
      </p:sp>
      <p:sp>
        <p:nvSpPr>
          <p:cNvPr id="325" name="TextBox 324">
            <a:extLst>
              <a:ext uri="{FF2B5EF4-FFF2-40B4-BE49-F238E27FC236}">
                <a16:creationId xmlns:a16="http://schemas.microsoft.com/office/drawing/2014/main" id="{33E90294-7C58-F052-4651-9E71EABD05F1}"/>
              </a:ext>
            </a:extLst>
          </p:cNvPr>
          <p:cNvSpPr txBox="1"/>
          <p:nvPr/>
        </p:nvSpPr>
        <p:spPr>
          <a:xfrm>
            <a:off x="16403695" y="4603797"/>
            <a:ext cx="2950600" cy="738664"/>
          </a:xfrm>
          <a:prstGeom prst="rect">
            <a:avLst/>
          </a:prstGeom>
          <a:solidFill>
            <a:schemeClr val="tx2">
              <a:lumMod val="75000"/>
              <a:lumOff val="25000"/>
            </a:schemeClr>
          </a:solidFill>
          <a:ln w="12700">
            <a:solidFill>
              <a:srgbClr val="011E41"/>
            </a:solidFill>
          </a:ln>
        </p:spPr>
        <p:txBody>
          <a:bodyPr wrap="square" lIns="243840" tIns="121920" rIns="243840" bIns="121920" rtlCol="0" anchor="t">
            <a:spAutoFit/>
          </a:bodyPr>
          <a:lstStyle/>
          <a:p>
            <a:pPr algn="ctr"/>
            <a:r>
              <a:rPr lang="en-CA" sz="3200" b="1">
                <a:solidFill>
                  <a:schemeClr val="bg1"/>
                </a:solidFill>
              </a:rPr>
              <a:t>PODOLSKY</a:t>
            </a:r>
            <a:endParaRPr lang="en-CA" sz="3200" b="1">
              <a:solidFill>
                <a:schemeClr val="bg1"/>
              </a:solidFill>
              <a:ea typeface="Calibri"/>
              <a:cs typeface="Calibri"/>
            </a:endParaRPr>
          </a:p>
        </p:txBody>
      </p:sp>
      <p:sp>
        <p:nvSpPr>
          <p:cNvPr id="326" name="TextBox 325">
            <a:extLst>
              <a:ext uri="{FF2B5EF4-FFF2-40B4-BE49-F238E27FC236}">
                <a16:creationId xmlns:a16="http://schemas.microsoft.com/office/drawing/2014/main" id="{FF132424-2336-EB3D-A41B-0636C67A0E5D}"/>
              </a:ext>
            </a:extLst>
          </p:cNvPr>
          <p:cNvSpPr txBox="1"/>
          <p:nvPr/>
        </p:nvSpPr>
        <p:spPr>
          <a:xfrm>
            <a:off x="12501766" y="3611335"/>
            <a:ext cx="3408517" cy="738664"/>
          </a:xfrm>
          <a:prstGeom prst="rect">
            <a:avLst/>
          </a:prstGeom>
          <a:solidFill>
            <a:schemeClr val="bg1">
              <a:lumMod val="85000"/>
            </a:schemeClr>
          </a:solidFill>
          <a:ln w="12700">
            <a:solidFill>
              <a:srgbClr val="011E41"/>
            </a:solidFill>
          </a:ln>
        </p:spPr>
        <p:txBody>
          <a:bodyPr wrap="square" lIns="243840" tIns="121920" rIns="243840" bIns="121920" rtlCol="0" anchor="t">
            <a:spAutoFit/>
          </a:bodyPr>
          <a:lstStyle/>
          <a:p>
            <a:pPr algn="ctr"/>
            <a:r>
              <a:rPr lang="en-US" sz="3200" b="1">
                <a:solidFill>
                  <a:srgbClr val="10253F"/>
                </a:solidFill>
                <a:ea typeface="Calibri"/>
                <a:cs typeface="Calibri"/>
              </a:rPr>
              <a:t>NORTH RANGE</a:t>
            </a:r>
          </a:p>
        </p:txBody>
      </p:sp>
      <p:cxnSp>
        <p:nvCxnSpPr>
          <p:cNvPr id="327" name="Connector: Elbow 326">
            <a:extLst>
              <a:ext uri="{FF2B5EF4-FFF2-40B4-BE49-F238E27FC236}">
                <a16:creationId xmlns:a16="http://schemas.microsoft.com/office/drawing/2014/main" id="{BE23F063-8E11-4673-32BC-AA6B47254F53}"/>
              </a:ext>
            </a:extLst>
          </p:cNvPr>
          <p:cNvCxnSpPr>
            <a:cxnSpLocks/>
          </p:cNvCxnSpPr>
          <p:nvPr/>
        </p:nvCxnSpPr>
        <p:spPr>
          <a:xfrm>
            <a:off x="11644863" y="3418754"/>
            <a:ext cx="684019" cy="2140029"/>
          </a:xfrm>
          <a:prstGeom prst="bentConnector3">
            <a:avLst>
              <a:gd name="adj1" fmla="val 100084"/>
            </a:avLst>
          </a:prstGeom>
          <a:ln>
            <a:solidFill>
              <a:srgbClr val="141C44"/>
            </a:solidFill>
            <a:tailEnd type="triangle"/>
          </a:ln>
        </p:spPr>
        <p:style>
          <a:lnRef idx="1">
            <a:schemeClr val="accent1"/>
          </a:lnRef>
          <a:fillRef idx="0">
            <a:schemeClr val="accent1"/>
          </a:fillRef>
          <a:effectRef idx="0">
            <a:schemeClr val="accent1"/>
          </a:effectRef>
          <a:fontRef idx="minor">
            <a:schemeClr val="tx1"/>
          </a:fontRef>
        </p:style>
      </p:cxnSp>
      <p:cxnSp>
        <p:nvCxnSpPr>
          <p:cNvPr id="328" name="Connector: Elbow 327">
            <a:extLst>
              <a:ext uri="{FF2B5EF4-FFF2-40B4-BE49-F238E27FC236}">
                <a16:creationId xmlns:a16="http://schemas.microsoft.com/office/drawing/2014/main" id="{C73493C6-9106-C700-A159-702EEFAEAECA}"/>
              </a:ext>
            </a:extLst>
          </p:cNvPr>
          <p:cNvCxnSpPr>
            <a:cxnSpLocks/>
          </p:cNvCxnSpPr>
          <p:nvPr/>
        </p:nvCxnSpPr>
        <p:spPr>
          <a:xfrm rot="5400000">
            <a:off x="15650152" y="7032724"/>
            <a:ext cx="1747008" cy="1706200"/>
          </a:xfrm>
          <a:prstGeom prst="bentConnector3">
            <a:avLst>
              <a:gd name="adj1" fmla="val 1536"/>
            </a:avLst>
          </a:prstGeom>
          <a:ln>
            <a:solidFill>
              <a:srgbClr val="141C44"/>
            </a:solidFill>
            <a:tailEnd type="triangle"/>
          </a:ln>
        </p:spPr>
        <p:style>
          <a:lnRef idx="1">
            <a:schemeClr val="accent1"/>
          </a:lnRef>
          <a:fillRef idx="0">
            <a:schemeClr val="accent1"/>
          </a:fillRef>
          <a:effectRef idx="0">
            <a:schemeClr val="accent1"/>
          </a:effectRef>
          <a:fontRef idx="minor">
            <a:schemeClr val="tx1"/>
          </a:fontRef>
        </p:style>
      </p:cxnSp>
      <p:sp>
        <p:nvSpPr>
          <p:cNvPr id="329" name="TextBox 328">
            <a:extLst>
              <a:ext uri="{FF2B5EF4-FFF2-40B4-BE49-F238E27FC236}">
                <a16:creationId xmlns:a16="http://schemas.microsoft.com/office/drawing/2014/main" id="{8A6A54BB-6CA9-2C38-9C34-CB26584375C7}"/>
              </a:ext>
            </a:extLst>
          </p:cNvPr>
          <p:cNvSpPr txBox="1"/>
          <p:nvPr/>
        </p:nvSpPr>
        <p:spPr>
          <a:xfrm>
            <a:off x="20601106" y="11551851"/>
            <a:ext cx="898003" cy="502766"/>
          </a:xfrm>
          <a:prstGeom prst="rect">
            <a:avLst/>
          </a:prstGeom>
          <a:noFill/>
        </p:spPr>
        <p:txBody>
          <a:bodyPr wrap="none" rtlCol="0">
            <a:spAutoFit/>
          </a:bodyPr>
          <a:lstStyle/>
          <a:p>
            <a:r>
              <a:rPr lang="en-CA" sz="2667" b="1">
                <a:latin typeface="Arial" panose="020B0604020202020204" pitchFamily="34" charset="0"/>
                <a:cs typeface="Arial" panose="020B0604020202020204" pitchFamily="34" charset="0"/>
              </a:rPr>
              <a:t>Key</a:t>
            </a:r>
            <a:r>
              <a:rPr lang="en-CA" sz="2400">
                <a:latin typeface="Arial" panose="020B0604020202020204" pitchFamily="34" charset="0"/>
                <a:cs typeface="Arial" panose="020B0604020202020204" pitchFamily="34" charset="0"/>
              </a:rPr>
              <a:t> </a:t>
            </a:r>
          </a:p>
        </p:txBody>
      </p:sp>
      <p:sp>
        <p:nvSpPr>
          <p:cNvPr id="330" name="TextBox 329">
            <a:extLst>
              <a:ext uri="{FF2B5EF4-FFF2-40B4-BE49-F238E27FC236}">
                <a16:creationId xmlns:a16="http://schemas.microsoft.com/office/drawing/2014/main" id="{E52D626A-3521-E0BB-8860-7F8EB96E630C}"/>
              </a:ext>
            </a:extLst>
          </p:cNvPr>
          <p:cNvSpPr txBox="1"/>
          <p:nvPr/>
        </p:nvSpPr>
        <p:spPr>
          <a:xfrm>
            <a:off x="20036335" y="12193072"/>
            <a:ext cx="3434045" cy="502766"/>
          </a:xfrm>
          <a:prstGeom prst="rect">
            <a:avLst/>
          </a:prstGeom>
          <a:noFill/>
        </p:spPr>
        <p:txBody>
          <a:bodyPr wrap="square" rtlCol="0">
            <a:spAutoFit/>
          </a:bodyPr>
          <a:lstStyle/>
          <a:p>
            <a:r>
              <a:rPr lang="en-CA" sz="2667" b="1">
                <a:solidFill>
                  <a:srgbClr val="141C44"/>
                </a:solidFill>
              </a:rPr>
              <a:t>Producing Mine</a:t>
            </a:r>
          </a:p>
        </p:txBody>
      </p:sp>
      <p:sp>
        <p:nvSpPr>
          <p:cNvPr id="331" name="TextBox 330">
            <a:extLst>
              <a:ext uri="{FF2B5EF4-FFF2-40B4-BE49-F238E27FC236}">
                <a16:creationId xmlns:a16="http://schemas.microsoft.com/office/drawing/2014/main" id="{9F4C2348-4EC0-5619-669E-6A5F304C29D5}"/>
              </a:ext>
            </a:extLst>
          </p:cNvPr>
          <p:cNvSpPr txBox="1"/>
          <p:nvPr/>
        </p:nvSpPr>
        <p:spPr>
          <a:xfrm>
            <a:off x="20073693" y="12992864"/>
            <a:ext cx="3434045" cy="502766"/>
          </a:xfrm>
          <a:prstGeom prst="rect">
            <a:avLst/>
          </a:prstGeom>
          <a:noFill/>
        </p:spPr>
        <p:txBody>
          <a:bodyPr wrap="square" rtlCol="0">
            <a:spAutoFit/>
          </a:bodyPr>
          <a:lstStyle/>
          <a:p>
            <a:r>
              <a:rPr lang="en-CA" sz="2667" b="1">
                <a:solidFill>
                  <a:srgbClr val="141C44"/>
                </a:solidFill>
              </a:rPr>
              <a:t>Permitted Mine</a:t>
            </a:r>
          </a:p>
        </p:txBody>
      </p:sp>
      <p:sp>
        <p:nvSpPr>
          <p:cNvPr id="332" name="TextBox 331">
            <a:extLst>
              <a:ext uri="{FF2B5EF4-FFF2-40B4-BE49-F238E27FC236}">
                <a16:creationId xmlns:a16="http://schemas.microsoft.com/office/drawing/2014/main" id="{F79338C8-69DA-6A39-960D-809E22916C1A}"/>
              </a:ext>
            </a:extLst>
          </p:cNvPr>
          <p:cNvSpPr txBox="1"/>
          <p:nvPr/>
        </p:nvSpPr>
        <p:spPr>
          <a:xfrm>
            <a:off x="20024923" y="13858182"/>
            <a:ext cx="3816496" cy="502766"/>
          </a:xfrm>
          <a:prstGeom prst="rect">
            <a:avLst/>
          </a:prstGeom>
          <a:noFill/>
        </p:spPr>
        <p:txBody>
          <a:bodyPr wrap="square" rtlCol="0">
            <a:spAutoFit/>
          </a:bodyPr>
          <a:lstStyle/>
          <a:p>
            <a:r>
              <a:rPr lang="en-CA" sz="2667" b="1">
                <a:solidFill>
                  <a:srgbClr val="141C44"/>
                </a:solidFill>
              </a:rPr>
              <a:t>Exploration Property</a:t>
            </a:r>
          </a:p>
        </p:txBody>
      </p:sp>
      <p:pic>
        <p:nvPicPr>
          <p:cNvPr id="333" name="Picture 332">
            <a:extLst>
              <a:ext uri="{FF2B5EF4-FFF2-40B4-BE49-F238E27FC236}">
                <a16:creationId xmlns:a16="http://schemas.microsoft.com/office/drawing/2014/main" id="{FBACFA28-5283-C168-2B19-CD47B6FF7B3B}"/>
              </a:ext>
            </a:extLst>
          </p:cNvPr>
          <p:cNvPicPr>
            <a:picLocks noChangeAspect="1"/>
          </p:cNvPicPr>
          <p:nvPr/>
        </p:nvPicPr>
        <p:blipFill>
          <a:blip r:embed="rId5"/>
          <a:stretch>
            <a:fillRect/>
          </a:stretch>
        </p:blipFill>
        <p:spPr>
          <a:xfrm>
            <a:off x="19200655" y="13881807"/>
            <a:ext cx="711053" cy="711053"/>
          </a:xfrm>
          <a:prstGeom prst="rect">
            <a:avLst/>
          </a:prstGeom>
          <a:solidFill>
            <a:schemeClr val="bg1">
              <a:lumMod val="85000"/>
            </a:schemeClr>
          </a:solidFill>
          <a:ln>
            <a:solidFill>
              <a:srgbClr val="011E41"/>
            </a:solidFill>
          </a:ln>
        </p:spPr>
      </p:pic>
      <p:pic>
        <p:nvPicPr>
          <p:cNvPr id="334" name="Picture 333">
            <a:extLst>
              <a:ext uri="{FF2B5EF4-FFF2-40B4-BE49-F238E27FC236}">
                <a16:creationId xmlns:a16="http://schemas.microsoft.com/office/drawing/2014/main" id="{8D4803A8-4556-75A7-42E9-54D864B0740F}"/>
              </a:ext>
            </a:extLst>
          </p:cNvPr>
          <p:cNvPicPr>
            <a:picLocks noChangeAspect="1"/>
          </p:cNvPicPr>
          <p:nvPr/>
        </p:nvPicPr>
        <p:blipFill>
          <a:blip r:embed="rId5"/>
          <a:stretch>
            <a:fillRect/>
          </a:stretch>
        </p:blipFill>
        <p:spPr>
          <a:xfrm>
            <a:off x="19183273" y="12983835"/>
            <a:ext cx="740085" cy="740085"/>
          </a:xfrm>
          <a:prstGeom prst="rect">
            <a:avLst/>
          </a:prstGeom>
          <a:solidFill>
            <a:schemeClr val="tx2">
              <a:lumMod val="75000"/>
              <a:lumOff val="25000"/>
            </a:schemeClr>
          </a:solidFill>
          <a:ln>
            <a:solidFill>
              <a:srgbClr val="011E41"/>
            </a:solidFill>
          </a:ln>
        </p:spPr>
      </p:pic>
      <p:sp>
        <p:nvSpPr>
          <p:cNvPr id="335" name="Rectangle 334">
            <a:extLst>
              <a:ext uri="{FF2B5EF4-FFF2-40B4-BE49-F238E27FC236}">
                <a16:creationId xmlns:a16="http://schemas.microsoft.com/office/drawing/2014/main" id="{264949F5-F4B5-EC81-0EBD-B6FF94D46B6D}"/>
              </a:ext>
            </a:extLst>
          </p:cNvPr>
          <p:cNvSpPr/>
          <p:nvPr/>
        </p:nvSpPr>
        <p:spPr>
          <a:xfrm>
            <a:off x="18550090" y="11496771"/>
            <a:ext cx="5291325" cy="3470101"/>
          </a:xfrm>
          <a:prstGeom prst="rect">
            <a:avLst/>
          </a:prstGeom>
          <a:no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sz="4800"/>
          </a:p>
        </p:txBody>
      </p:sp>
      <p:pic>
        <p:nvPicPr>
          <p:cNvPr id="336" name="Picture 335">
            <a:extLst>
              <a:ext uri="{FF2B5EF4-FFF2-40B4-BE49-F238E27FC236}">
                <a16:creationId xmlns:a16="http://schemas.microsoft.com/office/drawing/2014/main" id="{15D1E4E1-0381-D629-640C-1D04A8AF8DFD}"/>
              </a:ext>
            </a:extLst>
          </p:cNvPr>
          <p:cNvPicPr>
            <a:picLocks noChangeAspect="1"/>
          </p:cNvPicPr>
          <p:nvPr/>
        </p:nvPicPr>
        <p:blipFill>
          <a:blip r:embed="rId5"/>
          <a:stretch>
            <a:fillRect/>
          </a:stretch>
        </p:blipFill>
        <p:spPr>
          <a:xfrm>
            <a:off x="19168758" y="12142815"/>
            <a:ext cx="740085" cy="711053"/>
          </a:xfrm>
          <a:prstGeom prst="rect">
            <a:avLst/>
          </a:prstGeom>
          <a:solidFill>
            <a:srgbClr val="011E41"/>
          </a:solidFill>
          <a:ln>
            <a:solidFill>
              <a:srgbClr val="011E41"/>
            </a:solidFill>
          </a:ln>
        </p:spPr>
      </p:pic>
      <p:sp>
        <p:nvSpPr>
          <p:cNvPr id="337" name="Freeform: Shape 336">
            <a:extLst>
              <a:ext uri="{FF2B5EF4-FFF2-40B4-BE49-F238E27FC236}">
                <a16:creationId xmlns:a16="http://schemas.microsoft.com/office/drawing/2014/main" id="{4AE78745-5DCD-2411-C6FB-0E8F65ECCED8}"/>
              </a:ext>
            </a:extLst>
          </p:cNvPr>
          <p:cNvSpPr/>
          <p:nvPr/>
        </p:nvSpPr>
        <p:spPr>
          <a:xfrm>
            <a:off x="16853323" y="6347024"/>
            <a:ext cx="104080" cy="119408"/>
          </a:xfrm>
          <a:custGeom>
            <a:avLst/>
            <a:gdLst>
              <a:gd name="connsiteX0" fmla="*/ 452 w 52040"/>
              <a:gd name="connsiteY0" fmla="*/ 368 h 59704"/>
              <a:gd name="connsiteX1" fmla="*/ 51483 w 52040"/>
              <a:gd name="connsiteY1" fmla="*/ 476 h 59704"/>
              <a:gd name="connsiteX2" fmla="*/ 51215 w 52040"/>
              <a:gd name="connsiteY2" fmla="*/ 19396 h 59704"/>
              <a:gd name="connsiteX3" fmla="*/ 51887 w 52040"/>
              <a:gd name="connsiteY3" fmla="*/ 31875 h 59704"/>
              <a:gd name="connsiteX4" fmla="*/ 52022 w 52040"/>
              <a:gd name="connsiteY4" fmla="*/ 33959 h 59704"/>
              <a:gd name="connsiteX5" fmla="*/ 52425 w 52040"/>
              <a:gd name="connsiteY5" fmla="*/ 60033 h 59704"/>
              <a:gd name="connsiteX6" fmla="*/ 385 w 52040"/>
              <a:gd name="connsiteY6" fmla="*/ 60073 h 59704"/>
              <a:gd name="connsiteX7" fmla="*/ 452 w 52040"/>
              <a:gd name="connsiteY7" fmla="*/ 368 h 59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040" h="59704">
                <a:moveTo>
                  <a:pt x="452" y="368"/>
                </a:moveTo>
                <a:lnTo>
                  <a:pt x="51483" y="476"/>
                </a:lnTo>
                <a:lnTo>
                  <a:pt x="51215" y="19396"/>
                </a:lnTo>
                <a:lnTo>
                  <a:pt x="51887" y="31875"/>
                </a:lnTo>
                <a:lnTo>
                  <a:pt x="52022" y="33959"/>
                </a:lnTo>
                <a:lnTo>
                  <a:pt x="52425" y="60033"/>
                </a:lnTo>
                <a:lnTo>
                  <a:pt x="385" y="60073"/>
                </a:lnTo>
                <a:lnTo>
                  <a:pt x="452" y="368"/>
                </a:lnTo>
              </a:path>
            </a:pathLst>
          </a:custGeom>
          <a:noFill/>
          <a:ln w="6826" cap="sq">
            <a:solidFill>
              <a:srgbClr val="232323"/>
            </a:solidFill>
            <a:prstDash val="solid"/>
            <a:bevel/>
          </a:ln>
        </p:spPr>
        <p:txBody>
          <a:bodyPr rtlCol="0" anchor="ctr"/>
          <a:lstStyle/>
          <a:p>
            <a:endParaRPr lang="en-CA" sz="3600"/>
          </a:p>
        </p:txBody>
      </p:sp>
      <p:sp>
        <p:nvSpPr>
          <p:cNvPr id="338" name="Freeform: Shape 337">
            <a:extLst>
              <a:ext uri="{FF2B5EF4-FFF2-40B4-BE49-F238E27FC236}">
                <a16:creationId xmlns:a16="http://schemas.microsoft.com/office/drawing/2014/main" id="{2DD0D417-4848-CD6A-9042-4B33B8A7740C}"/>
              </a:ext>
            </a:extLst>
          </p:cNvPr>
          <p:cNvSpPr/>
          <p:nvPr/>
        </p:nvSpPr>
        <p:spPr>
          <a:xfrm>
            <a:off x="16626204" y="6270064"/>
            <a:ext cx="42760" cy="26208"/>
          </a:xfrm>
          <a:custGeom>
            <a:avLst/>
            <a:gdLst>
              <a:gd name="connsiteX0" fmla="*/ 21765 w 21380"/>
              <a:gd name="connsiteY0" fmla="*/ 4060 h 13104"/>
              <a:gd name="connsiteX1" fmla="*/ 21765 w 21380"/>
              <a:gd name="connsiteY1" fmla="*/ 13392 h 13104"/>
              <a:gd name="connsiteX2" fmla="*/ 7377 w 21380"/>
              <a:gd name="connsiteY2" fmla="*/ 13472 h 13104"/>
              <a:gd name="connsiteX3" fmla="*/ 6839 w 21380"/>
              <a:gd name="connsiteY3" fmla="*/ 13244 h 13104"/>
              <a:gd name="connsiteX4" fmla="*/ 6167 w 21380"/>
              <a:gd name="connsiteY4" fmla="*/ 12995 h 13104"/>
              <a:gd name="connsiteX5" fmla="*/ 5226 w 21380"/>
              <a:gd name="connsiteY5" fmla="*/ 13156 h 13104"/>
              <a:gd name="connsiteX6" fmla="*/ 4687 w 21380"/>
              <a:gd name="connsiteY6" fmla="*/ 13237 h 13104"/>
              <a:gd name="connsiteX7" fmla="*/ 3813 w 21380"/>
              <a:gd name="connsiteY7" fmla="*/ 13150 h 13104"/>
              <a:gd name="connsiteX8" fmla="*/ 2536 w 21380"/>
              <a:gd name="connsiteY8" fmla="*/ 12276 h 13104"/>
              <a:gd name="connsiteX9" fmla="*/ 1057 w 21380"/>
              <a:gd name="connsiteY9" fmla="*/ 11247 h 13104"/>
              <a:gd name="connsiteX10" fmla="*/ 385 w 21380"/>
              <a:gd name="connsiteY10" fmla="*/ 10729 h 13104"/>
              <a:gd name="connsiteX11" fmla="*/ 385 w 21380"/>
              <a:gd name="connsiteY11" fmla="*/ 10588 h 13104"/>
              <a:gd name="connsiteX12" fmla="*/ 385 w 21380"/>
              <a:gd name="connsiteY12" fmla="*/ 4234 h 13104"/>
              <a:gd name="connsiteX13" fmla="*/ 1258 w 21380"/>
              <a:gd name="connsiteY13" fmla="*/ 4732 h 13104"/>
              <a:gd name="connsiteX14" fmla="*/ 1931 w 21380"/>
              <a:gd name="connsiteY14" fmla="*/ 4577 h 13104"/>
              <a:gd name="connsiteX15" fmla="*/ 2402 w 21380"/>
              <a:gd name="connsiteY15" fmla="*/ 4255 h 13104"/>
              <a:gd name="connsiteX16" fmla="*/ 2939 w 21380"/>
              <a:gd name="connsiteY16" fmla="*/ 3623 h 13104"/>
              <a:gd name="connsiteX17" fmla="*/ 3209 w 21380"/>
              <a:gd name="connsiteY17" fmla="*/ 3461 h 13104"/>
              <a:gd name="connsiteX18" fmla="*/ 4149 w 21380"/>
              <a:gd name="connsiteY18" fmla="*/ 3071 h 13104"/>
              <a:gd name="connsiteX19" fmla="*/ 4419 w 21380"/>
              <a:gd name="connsiteY19" fmla="*/ 2910 h 13104"/>
              <a:gd name="connsiteX20" fmla="*/ 4553 w 21380"/>
              <a:gd name="connsiteY20" fmla="*/ 2675 h 13104"/>
              <a:gd name="connsiteX21" fmla="*/ 4822 w 21380"/>
              <a:gd name="connsiteY21" fmla="*/ 2432 h 13104"/>
              <a:gd name="connsiteX22" fmla="*/ 5158 w 21380"/>
              <a:gd name="connsiteY22" fmla="*/ 2432 h 13104"/>
              <a:gd name="connsiteX23" fmla="*/ 5696 w 21380"/>
              <a:gd name="connsiteY23" fmla="*/ 2910 h 13104"/>
              <a:gd name="connsiteX24" fmla="*/ 6301 w 21380"/>
              <a:gd name="connsiteY24" fmla="*/ 2748 h 13104"/>
              <a:gd name="connsiteX25" fmla="*/ 6907 w 21380"/>
              <a:gd name="connsiteY25" fmla="*/ 2587 h 13104"/>
              <a:gd name="connsiteX26" fmla="*/ 7579 w 21380"/>
              <a:gd name="connsiteY26" fmla="*/ 2271 h 13104"/>
              <a:gd name="connsiteX27" fmla="*/ 8117 w 21380"/>
              <a:gd name="connsiteY27" fmla="*/ 2116 h 13104"/>
              <a:gd name="connsiteX28" fmla="*/ 8453 w 21380"/>
              <a:gd name="connsiteY28" fmla="*/ 2829 h 13104"/>
              <a:gd name="connsiteX29" fmla="*/ 7915 w 21380"/>
              <a:gd name="connsiteY29" fmla="*/ 3300 h 13104"/>
              <a:gd name="connsiteX30" fmla="*/ 7377 w 21380"/>
              <a:gd name="connsiteY30" fmla="*/ 4019 h 13104"/>
              <a:gd name="connsiteX31" fmla="*/ 7646 w 21380"/>
              <a:gd name="connsiteY31" fmla="*/ 4571 h 13104"/>
              <a:gd name="connsiteX32" fmla="*/ 8318 w 21380"/>
              <a:gd name="connsiteY32" fmla="*/ 4900 h 13104"/>
              <a:gd name="connsiteX33" fmla="*/ 8991 w 21380"/>
              <a:gd name="connsiteY33" fmla="*/ 4974 h 13104"/>
              <a:gd name="connsiteX34" fmla="*/ 10402 w 21380"/>
              <a:gd name="connsiteY34" fmla="*/ 4893 h 13104"/>
              <a:gd name="connsiteX35" fmla="*/ 11209 w 21380"/>
              <a:gd name="connsiteY35" fmla="*/ 4416 h 13104"/>
              <a:gd name="connsiteX36" fmla="*/ 13361 w 21380"/>
              <a:gd name="connsiteY36" fmla="*/ 3387 h 13104"/>
              <a:gd name="connsiteX37" fmla="*/ 14168 w 21380"/>
              <a:gd name="connsiteY37" fmla="*/ 3226 h 13104"/>
              <a:gd name="connsiteX38" fmla="*/ 14302 w 21380"/>
              <a:gd name="connsiteY38" fmla="*/ 2668 h 13104"/>
              <a:gd name="connsiteX39" fmla="*/ 14706 w 21380"/>
              <a:gd name="connsiteY39" fmla="*/ 1639 h 13104"/>
              <a:gd name="connsiteX40" fmla="*/ 15311 w 21380"/>
              <a:gd name="connsiteY40" fmla="*/ 1081 h 13104"/>
              <a:gd name="connsiteX41" fmla="*/ 16992 w 21380"/>
              <a:gd name="connsiteY41" fmla="*/ 368 h 13104"/>
              <a:gd name="connsiteX42" fmla="*/ 17530 w 21380"/>
              <a:gd name="connsiteY42" fmla="*/ 368 h 13104"/>
              <a:gd name="connsiteX43" fmla="*/ 17933 w 21380"/>
              <a:gd name="connsiteY43" fmla="*/ 368 h 13104"/>
              <a:gd name="connsiteX44" fmla="*/ 18134 w 21380"/>
              <a:gd name="connsiteY44" fmla="*/ 368 h 13104"/>
              <a:gd name="connsiteX45" fmla="*/ 18337 w 21380"/>
              <a:gd name="connsiteY45" fmla="*/ 920 h 13104"/>
              <a:gd name="connsiteX46" fmla="*/ 18605 w 21380"/>
              <a:gd name="connsiteY46" fmla="*/ 1558 h 13104"/>
              <a:gd name="connsiteX47" fmla="*/ 18874 w 21380"/>
              <a:gd name="connsiteY47" fmla="*/ 2190 h 13104"/>
              <a:gd name="connsiteX48" fmla="*/ 19681 w 21380"/>
              <a:gd name="connsiteY48" fmla="*/ 2903 h 13104"/>
              <a:gd name="connsiteX49" fmla="*/ 20891 w 21380"/>
              <a:gd name="connsiteY49" fmla="*/ 3858 h 13104"/>
              <a:gd name="connsiteX50" fmla="*/ 21429 w 21380"/>
              <a:gd name="connsiteY50" fmla="*/ 4100 h 13104"/>
              <a:gd name="connsiteX51" fmla="*/ 21765 w 21380"/>
              <a:gd name="connsiteY51" fmla="*/ 4060 h 13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1380" h="13104">
                <a:moveTo>
                  <a:pt x="21765" y="4060"/>
                </a:moveTo>
                <a:lnTo>
                  <a:pt x="21765" y="13392"/>
                </a:lnTo>
                <a:lnTo>
                  <a:pt x="7377" y="13472"/>
                </a:lnTo>
                <a:lnTo>
                  <a:pt x="6839" y="13244"/>
                </a:lnTo>
                <a:lnTo>
                  <a:pt x="6167" y="12995"/>
                </a:lnTo>
                <a:lnTo>
                  <a:pt x="5226" y="13156"/>
                </a:lnTo>
                <a:lnTo>
                  <a:pt x="4687" y="13237"/>
                </a:lnTo>
                <a:lnTo>
                  <a:pt x="3813" y="13150"/>
                </a:lnTo>
                <a:lnTo>
                  <a:pt x="2536" y="12276"/>
                </a:lnTo>
                <a:lnTo>
                  <a:pt x="1057" y="11247"/>
                </a:lnTo>
                <a:lnTo>
                  <a:pt x="385" y="10729"/>
                </a:lnTo>
                <a:lnTo>
                  <a:pt x="385" y="10588"/>
                </a:lnTo>
                <a:lnTo>
                  <a:pt x="385" y="4234"/>
                </a:lnTo>
                <a:lnTo>
                  <a:pt x="1258" y="4732"/>
                </a:lnTo>
                <a:lnTo>
                  <a:pt x="1931" y="4577"/>
                </a:lnTo>
                <a:lnTo>
                  <a:pt x="2402" y="4255"/>
                </a:lnTo>
                <a:lnTo>
                  <a:pt x="2939" y="3623"/>
                </a:lnTo>
                <a:lnTo>
                  <a:pt x="3209" y="3461"/>
                </a:lnTo>
                <a:lnTo>
                  <a:pt x="4149" y="3071"/>
                </a:lnTo>
                <a:lnTo>
                  <a:pt x="4419" y="2910"/>
                </a:lnTo>
                <a:lnTo>
                  <a:pt x="4553" y="2675"/>
                </a:lnTo>
                <a:lnTo>
                  <a:pt x="4822" y="2432"/>
                </a:lnTo>
                <a:lnTo>
                  <a:pt x="5158" y="2432"/>
                </a:lnTo>
                <a:lnTo>
                  <a:pt x="5696" y="2910"/>
                </a:lnTo>
                <a:lnTo>
                  <a:pt x="6301" y="2748"/>
                </a:lnTo>
                <a:lnTo>
                  <a:pt x="6907" y="2587"/>
                </a:lnTo>
                <a:lnTo>
                  <a:pt x="7579" y="2271"/>
                </a:lnTo>
                <a:lnTo>
                  <a:pt x="8117" y="2116"/>
                </a:lnTo>
                <a:lnTo>
                  <a:pt x="8453" y="2829"/>
                </a:lnTo>
                <a:lnTo>
                  <a:pt x="7915" y="3300"/>
                </a:lnTo>
                <a:lnTo>
                  <a:pt x="7377" y="4019"/>
                </a:lnTo>
                <a:lnTo>
                  <a:pt x="7646" y="4571"/>
                </a:lnTo>
                <a:lnTo>
                  <a:pt x="8318" y="4900"/>
                </a:lnTo>
                <a:lnTo>
                  <a:pt x="8991" y="4974"/>
                </a:lnTo>
                <a:lnTo>
                  <a:pt x="10402" y="4893"/>
                </a:lnTo>
                <a:lnTo>
                  <a:pt x="11209" y="4416"/>
                </a:lnTo>
                <a:lnTo>
                  <a:pt x="13361" y="3387"/>
                </a:lnTo>
                <a:lnTo>
                  <a:pt x="14168" y="3226"/>
                </a:lnTo>
                <a:lnTo>
                  <a:pt x="14302" y="2668"/>
                </a:lnTo>
                <a:lnTo>
                  <a:pt x="14706" y="1639"/>
                </a:lnTo>
                <a:lnTo>
                  <a:pt x="15311" y="1081"/>
                </a:lnTo>
                <a:lnTo>
                  <a:pt x="16992" y="368"/>
                </a:lnTo>
                <a:lnTo>
                  <a:pt x="17530" y="368"/>
                </a:lnTo>
                <a:lnTo>
                  <a:pt x="17933" y="368"/>
                </a:lnTo>
                <a:lnTo>
                  <a:pt x="18134" y="368"/>
                </a:lnTo>
                <a:lnTo>
                  <a:pt x="18337" y="920"/>
                </a:lnTo>
                <a:lnTo>
                  <a:pt x="18605" y="1558"/>
                </a:lnTo>
                <a:lnTo>
                  <a:pt x="18874" y="2190"/>
                </a:lnTo>
                <a:lnTo>
                  <a:pt x="19681" y="2903"/>
                </a:lnTo>
                <a:lnTo>
                  <a:pt x="20891" y="3858"/>
                </a:lnTo>
                <a:lnTo>
                  <a:pt x="21429" y="4100"/>
                </a:lnTo>
                <a:lnTo>
                  <a:pt x="21765" y="4060"/>
                </a:lnTo>
              </a:path>
            </a:pathLst>
          </a:custGeom>
          <a:noFill/>
          <a:ln w="6826" cap="sq">
            <a:solidFill>
              <a:srgbClr val="232323"/>
            </a:solidFill>
            <a:prstDash val="solid"/>
            <a:bevel/>
          </a:ln>
        </p:spPr>
        <p:txBody>
          <a:bodyPr rtlCol="0" anchor="ctr"/>
          <a:lstStyle/>
          <a:p>
            <a:endParaRPr lang="en-CA" sz="3600"/>
          </a:p>
        </p:txBody>
      </p:sp>
      <p:sp>
        <p:nvSpPr>
          <p:cNvPr id="339" name="Freeform: Shape 338">
            <a:extLst>
              <a:ext uri="{FF2B5EF4-FFF2-40B4-BE49-F238E27FC236}">
                <a16:creationId xmlns:a16="http://schemas.microsoft.com/office/drawing/2014/main" id="{2DB19107-F030-19E8-DF1E-69446CE889F7}"/>
              </a:ext>
            </a:extLst>
          </p:cNvPr>
          <p:cNvSpPr/>
          <p:nvPr/>
        </p:nvSpPr>
        <p:spPr>
          <a:xfrm>
            <a:off x="16705271" y="6561651"/>
            <a:ext cx="57016" cy="37920"/>
          </a:xfrm>
          <a:custGeom>
            <a:avLst/>
            <a:gdLst>
              <a:gd name="connsiteX0" fmla="*/ 28825 w 28508"/>
              <a:gd name="connsiteY0" fmla="*/ 2352 h 18960"/>
              <a:gd name="connsiteX1" fmla="*/ 28825 w 28508"/>
              <a:gd name="connsiteY1" fmla="*/ 7119 h 18960"/>
              <a:gd name="connsiteX2" fmla="*/ 28893 w 28508"/>
              <a:gd name="connsiteY2" fmla="*/ 14837 h 18960"/>
              <a:gd name="connsiteX3" fmla="*/ 28893 w 28508"/>
              <a:gd name="connsiteY3" fmla="*/ 17581 h 18960"/>
              <a:gd name="connsiteX4" fmla="*/ 21564 w 28508"/>
              <a:gd name="connsiteY4" fmla="*/ 17802 h 18960"/>
              <a:gd name="connsiteX5" fmla="*/ 385 w 28508"/>
              <a:gd name="connsiteY5" fmla="*/ 19329 h 18960"/>
              <a:gd name="connsiteX6" fmla="*/ 452 w 28508"/>
              <a:gd name="connsiteY6" fmla="*/ 792 h 18960"/>
              <a:gd name="connsiteX7" fmla="*/ 721 w 28508"/>
              <a:gd name="connsiteY7" fmla="*/ 1162 h 18960"/>
              <a:gd name="connsiteX8" fmla="*/ 2402 w 28508"/>
              <a:gd name="connsiteY8" fmla="*/ 2587 h 18960"/>
              <a:gd name="connsiteX9" fmla="*/ 3881 w 28508"/>
              <a:gd name="connsiteY9" fmla="*/ 3864 h 18960"/>
              <a:gd name="connsiteX10" fmla="*/ 4486 w 28508"/>
              <a:gd name="connsiteY10" fmla="*/ 4658 h 18960"/>
              <a:gd name="connsiteX11" fmla="*/ 5562 w 28508"/>
              <a:gd name="connsiteY11" fmla="*/ 7119 h 18960"/>
              <a:gd name="connsiteX12" fmla="*/ 5830 w 28508"/>
              <a:gd name="connsiteY12" fmla="*/ 8860 h 18960"/>
              <a:gd name="connsiteX13" fmla="*/ 5830 w 28508"/>
              <a:gd name="connsiteY13" fmla="*/ 9976 h 18960"/>
              <a:gd name="connsiteX14" fmla="*/ 5898 w 28508"/>
              <a:gd name="connsiteY14" fmla="*/ 11005 h 18960"/>
              <a:gd name="connsiteX15" fmla="*/ 6167 w 28508"/>
              <a:gd name="connsiteY15" fmla="*/ 11879 h 18960"/>
              <a:gd name="connsiteX16" fmla="*/ 6503 w 28508"/>
              <a:gd name="connsiteY16" fmla="*/ 12908 h 18960"/>
              <a:gd name="connsiteX17" fmla="*/ 7243 w 28508"/>
              <a:gd name="connsiteY17" fmla="*/ 13546 h 18960"/>
              <a:gd name="connsiteX18" fmla="*/ 8117 w 28508"/>
              <a:gd name="connsiteY18" fmla="*/ 13788 h 18960"/>
              <a:gd name="connsiteX19" fmla="*/ 9125 w 28508"/>
              <a:gd name="connsiteY19" fmla="*/ 13553 h 18960"/>
              <a:gd name="connsiteX20" fmla="*/ 10134 w 28508"/>
              <a:gd name="connsiteY20" fmla="*/ 13466 h 18960"/>
              <a:gd name="connsiteX21" fmla="*/ 11277 w 28508"/>
              <a:gd name="connsiteY21" fmla="*/ 12827 h 18960"/>
              <a:gd name="connsiteX22" fmla="*/ 12622 w 28508"/>
              <a:gd name="connsiteY22" fmla="*/ 12121 h 18960"/>
              <a:gd name="connsiteX23" fmla="*/ 14302 w 28508"/>
              <a:gd name="connsiteY23" fmla="*/ 11247 h 18960"/>
              <a:gd name="connsiteX24" fmla="*/ 15849 w 28508"/>
              <a:gd name="connsiteY24" fmla="*/ 10844 h 18960"/>
              <a:gd name="connsiteX25" fmla="*/ 17395 w 28508"/>
              <a:gd name="connsiteY25" fmla="*/ 10373 h 18960"/>
              <a:gd name="connsiteX26" fmla="*/ 18807 w 28508"/>
              <a:gd name="connsiteY26" fmla="*/ 10211 h 18960"/>
              <a:gd name="connsiteX27" fmla="*/ 19614 w 28508"/>
              <a:gd name="connsiteY27" fmla="*/ 10528 h 18960"/>
              <a:gd name="connsiteX28" fmla="*/ 19681 w 28508"/>
              <a:gd name="connsiteY28" fmla="*/ 11240 h 18960"/>
              <a:gd name="connsiteX29" fmla="*/ 19950 w 28508"/>
              <a:gd name="connsiteY29" fmla="*/ 11489 h 18960"/>
              <a:gd name="connsiteX30" fmla="*/ 20421 w 28508"/>
              <a:gd name="connsiteY30" fmla="*/ 11408 h 18960"/>
              <a:gd name="connsiteX31" fmla="*/ 21161 w 28508"/>
              <a:gd name="connsiteY31" fmla="*/ 11086 h 18960"/>
              <a:gd name="connsiteX32" fmla="*/ 21698 w 28508"/>
              <a:gd name="connsiteY32" fmla="*/ 10528 h 18960"/>
              <a:gd name="connsiteX33" fmla="*/ 22101 w 28508"/>
              <a:gd name="connsiteY33" fmla="*/ 9895 h 18960"/>
              <a:gd name="connsiteX34" fmla="*/ 22169 w 28508"/>
              <a:gd name="connsiteY34" fmla="*/ 9338 h 18960"/>
              <a:gd name="connsiteX35" fmla="*/ 21698 w 28508"/>
              <a:gd name="connsiteY35" fmla="*/ 9021 h 18960"/>
              <a:gd name="connsiteX36" fmla="*/ 21161 w 28508"/>
              <a:gd name="connsiteY36" fmla="*/ 8941 h 18960"/>
              <a:gd name="connsiteX37" fmla="*/ 20757 w 28508"/>
              <a:gd name="connsiteY37" fmla="*/ 8625 h 18960"/>
              <a:gd name="connsiteX38" fmla="*/ 20757 w 28508"/>
              <a:gd name="connsiteY38" fmla="*/ 8470 h 18960"/>
              <a:gd name="connsiteX39" fmla="*/ 20958 w 28508"/>
              <a:gd name="connsiteY39" fmla="*/ 8309 h 18960"/>
              <a:gd name="connsiteX40" fmla="*/ 22505 w 28508"/>
              <a:gd name="connsiteY40" fmla="*/ 7112 h 18960"/>
              <a:gd name="connsiteX41" fmla="*/ 23312 w 28508"/>
              <a:gd name="connsiteY41" fmla="*/ 6157 h 18960"/>
              <a:gd name="connsiteX42" fmla="*/ 23312 w 28508"/>
              <a:gd name="connsiteY42" fmla="*/ 6083 h 18960"/>
              <a:gd name="connsiteX43" fmla="*/ 23514 w 28508"/>
              <a:gd name="connsiteY43" fmla="*/ 5606 h 18960"/>
              <a:gd name="connsiteX44" fmla="*/ 23379 w 28508"/>
              <a:gd name="connsiteY44" fmla="*/ 4732 h 18960"/>
              <a:gd name="connsiteX45" fmla="*/ 23178 w 28508"/>
              <a:gd name="connsiteY45" fmla="*/ 3616 h 18960"/>
              <a:gd name="connsiteX46" fmla="*/ 23312 w 28508"/>
              <a:gd name="connsiteY46" fmla="*/ 2668 h 18960"/>
              <a:gd name="connsiteX47" fmla="*/ 23379 w 28508"/>
              <a:gd name="connsiteY47" fmla="*/ 2426 h 18960"/>
              <a:gd name="connsiteX48" fmla="*/ 23446 w 28508"/>
              <a:gd name="connsiteY48" fmla="*/ 2264 h 18960"/>
              <a:gd name="connsiteX49" fmla="*/ 23648 w 28508"/>
              <a:gd name="connsiteY49" fmla="*/ 2029 h 18960"/>
              <a:gd name="connsiteX50" fmla="*/ 24186 w 28508"/>
              <a:gd name="connsiteY50" fmla="*/ 1323 h 18960"/>
              <a:gd name="connsiteX51" fmla="*/ 24791 w 28508"/>
              <a:gd name="connsiteY51" fmla="*/ 684 h 18960"/>
              <a:gd name="connsiteX52" fmla="*/ 25060 w 28508"/>
              <a:gd name="connsiteY52" fmla="*/ 368 h 18960"/>
              <a:gd name="connsiteX53" fmla="*/ 28825 w 28508"/>
              <a:gd name="connsiteY53" fmla="*/ 476 h 18960"/>
              <a:gd name="connsiteX54" fmla="*/ 28825 w 28508"/>
              <a:gd name="connsiteY54" fmla="*/ 2352 h 1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28508" h="18960">
                <a:moveTo>
                  <a:pt x="28825" y="2352"/>
                </a:moveTo>
                <a:lnTo>
                  <a:pt x="28825" y="7119"/>
                </a:lnTo>
                <a:lnTo>
                  <a:pt x="28893" y="14837"/>
                </a:lnTo>
                <a:lnTo>
                  <a:pt x="28893" y="17581"/>
                </a:lnTo>
                <a:lnTo>
                  <a:pt x="21564" y="17802"/>
                </a:lnTo>
                <a:lnTo>
                  <a:pt x="385" y="19329"/>
                </a:lnTo>
                <a:lnTo>
                  <a:pt x="452" y="792"/>
                </a:lnTo>
                <a:lnTo>
                  <a:pt x="721" y="1162"/>
                </a:lnTo>
                <a:lnTo>
                  <a:pt x="2402" y="2587"/>
                </a:lnTo>
                <a:lnTo>
                  <a:pt x="3881" y="3864"/>
                </a:lnTo>
                <a:lnTo>
                  <a:pt x="4486" y="4658"/>
                </a:lnTo>
                <a:lnTo>
                  <a:pt x="5562" y="7119"/>
                </a:lnTo>
                <a:lnTo>
                  <a:pt x="5830" y="8860"/>
                </a:lnTo>
                <a:lnTo>
                  <a:pt x="5830" y="9976"/>
                </a:lnTo>
                <a:lnTo>
                  <a:pt x="5898" y="11005"/>
                </a:lnTo>
                <a:lnTo>
                  <a:pt x="6167" y="11879"/>
                </a:lnTo>
                <a:lnTo>
                  <a:pt x="6503" y="12908"/>
                </a:lnTo>
                <a:lnTo>
                  <a:pt x="7243" y="13546"/>
                </a:lnTo>
                <a:lnTo>
                  <a:pt x="8117" y="13788"/>
                </a:lnTo>
                <a:lnTo>
                  <a:pt x="9125" y="13553"/>
                </a:lnTo>
                <a:lnTo>
                  <a:pt x="10134" y="13466"/>
                </a:lnTo>
                <a:lnTo>
                  <a:pt x="11277" y="12827"/>
                </a:lnTo>
                <a:lnTo>
                  <a:pt x="12622" y="12121"/>
                </a:lnTo>
                <a:lnTo>
                  <a:pt x="14302" y="11247"/>
                </a:lnTo>
                <a:lnTo>
                  <a:pt x="15849" y="10844"/>
                </a:lnTo>
                <a:lnTo>
                  <a:pt x="17395" y="10373"/>
                </a:lnTo>
                <a:lnTo>
                  <a:pt x="18807" y="10211"/>
                </a:lnTo>
                <a:lnTo>
                  <a:pt x="19614" y="10528"/>
                </a:lnTo>
                <a:lnTo>
                  <a:pt x="19681" y="11240"/>
                </a:lnTo>
                <a:lnTo>
                  <a:pt x="19950" y="11489"/>
                </a:lnTo>
                <a:lnTo>
                  <a:pt x="20421" y="11408"/>
                </a:lnTo>
                <a:lnTo>
                  <a:pt x="21161" y="11086"/>
                </a:lnTo>
                <a:lnTo>
                  <a:pt x="21698" y="10528"/>
                </a:lnTo>
                <a:lnTo>
                  <a:pt x="22101" y="9895"/>
                </a:lnTo>
                <a:lnTo>
                  <a:pt x="22169" y="9338"/>
                </a:lnTo>
                <a:lnTo>
                  <a:pt x="21698" y="9021"/>
                </a:lnTo>
                <a:lnTo>
                  <a:pt x="21161" y="8941"/>
                </a:lnTo>
                <a:lnTo>
                  <a:pt x="20757" y="8625"/>
                </a:lnTo>
                <a:lnTo>
                  <a:pt x="20757" y="8470"/>
                </a:lnTo>
                <a:lnTo>
                  <a:pt x="20958" y="8309"/>
                </a:lnTo>
                <a:lnTo>
                  <a:pt x="22505" y="7112"/>
                </a:lnTo>
                <a:lnTo>
                  <a:pt x="23312" y="6157"/>
                </a:lnTo>
                <a:lnTo>
                  <a:pt x="23312" y="6083"/>
                </a:lnTo>
                <a:lnTo>
                  <a:pt x="23514" y="5606"/>
                </a:lnTo>
                <a:lnTo>
                  <a:pt x="23379" y="4732"/>
                </a:lnTo>
                <a:lnTo>
                  <a:pt x="23178" y="3616"/>
                </a:lnTo>
                <a:lnTo>
                  <a:pt x="23312" y="2668"/>
                </a:lnTo>
                <a:lnTo>
                  <a:pt x="23379" y="2426"/>
                </a:lnTo>
                <a:lnTo>
                  <a:pt x="23446" y="2264"/>
                </a:lnTo>
                <a:lnTo>
                  <a:pt x="23648" y="2029"/>
                </a:lnTo>
                <a:lnTo>
                  <a:pt x="24186" y="1323"/>
                </a:lnTo>
                <a:lnTo>
                  <a:pt x="24791" y="684"/>
                </a:lnTo>
                <a:lnTo>
                  <a:pt x="25060" y="368"/>
                </a:lnTo>
                <a:lnTo>
                  <a:pt x="28825" y="476"/>
                </a:lnTo>
                <a:lnTo>
                  <a:pt x="28825" y="2352"/>
                </a:lnTo>
              </a:path>
            </a:pathLst>
          </a:custGeom>
          <a:noFill/>
          <a:ln w="6826" cap="sq">
            <a:solidFill>
              <a:srgbClr val="232323"/>
            </a:solidFill>
            <a:prstDash val="solid"/>
            <a:bevel/>
          </a:ln>
        </p:spPr>
        <p:txBody>
          <a:bodyPr rtlCol="0" anchor="ctr"/>
          <a:lstStyle/>
          <a:p>
            <a:endParaRPr lang="en-CA" sz="3600"/>
          </a:p>
        </p:txBody>
      </p:sp>
      <p:sp>
        <p:nvSpPr>
          <p:cNvPr id="340" name="Freeform: Shape 339">
            <a:extLst>
              <a:ext uri="{FF2B5EF4-FFF2-40B4-BE49-F238E27FC236}">
                <a16:creationId xmlns:a16="http://schemas.microsoft.com/office/drawing/2014/main" id="{64030DD0-E941-2695-300B-C6B4F6C26DD0}"/>
              </a:ext>
            </a:extLst>
          </p:cNvPr>
          <p:cNvSpPr/>
          <p:nvPr/>
        </p:nvSpPr>
        <p:spPr>
          <a:xfrm>
            <a:off x="16141842" y="4090767"/>
            <a:ext cx="256435" cy="176749"/>
          </a:xfrm>
          <a:custGeom>
            <a:avLst/>
            <a:gdLst>
              <a:gd name="connsiteX0" fmla="*/ 128602 w 128217"/>
              <a:gd name="connsiteY0" fmla="*/ 24297 h 88374"/>
              <a:gd name="connsiteX1" fmla="*/ 128535 w 128217"/>
              <a:gd name="connsiteY1" fmla="*/ 57370 h 88374"/>
              <a:gd name="connsiteX2" fmla="*/ 100027 w 128217"/>
              <a:gd name="connsiteY2" fmla="*/ 57148 h 88374"/>
              <a:gd name="connsiteX3" fmla="*/ 99826 w 128217"/>
              <a:gd name="connsiteY3" fmla="*/ 88742 h 88374"/>
              <a:gd name="connsiteX4" fmla="*/ 586 w 128217"/>
              <a:gd name="connsiteY4" fmla="*/ 88258 h 88374"/>
              <a:gd name="connsiteX5" fmla="*/ 385 w 128217"/>
              <a:gd name="connsiteY5" fmla="*/ 56369 h 88374"/>
              <a:gd name="connsiteX6" fmla="*/ 36490 w 128217"/>
              <a:gd name="connsiteY6" fmla="*/ 56637 h 88374"/>
              <a:gd name="connsiteX7" fmla="*/ 36893 w 128217"/>
              <a:gd name="connsiteY7" fmla="*/ 368 h 88374"/>
              <a:gd name="connsiteX8" fmla="*/ 100364 w 128217"/>
              <a:gd name="connsiteY8" fmla="*/ 778 h 88374"/>
              <a:gd name="connsiteX9" fmla="*/ 100162 w 128217"/>
              <a:gd name="connsiteY9" fmla="*/ 24223 h 88374"/>
              <a:gd name="connsiteX10" fmla="*/ 128602 w 128217"/>
              <a:gd name="connsiteY10" fmla="*/ 24297 h 88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8217" h="88374">
                <a:moveTo>
                  <a:pt x="128602" y="24297"/>
                </a:moveTo>
                <a:lnTo>
                  <a:pt x="128535" y="57370"/>
                </a:lnTo>
                <a:lnTo>
                  <a:pt x="100027" y="57148"/>
                </a:lnTo>
                <a:lnTo>
                  <a:pt x="99826" y="88742"/>
                </a:lnTo>
                <a:lnTo>
                  <a:pt x="586" y="88258"/>
                </a:lnTo>
                <a:lnTo>
                  <a:pt x="385" y="56369"/>
                </a:lnTo>
                <a:lnTo>
                  <a:pt x="36490" y="56637"/>
                </a:lnTo>
                <a:lnTo>
                  <a:pt x="36893" y="368"/>
                </a:lnTo>
                <a:lnTo>
                  <a:pt x="100364" y="778"/>
                </a:lnTo>
                <a:lnTo>
                  <a:pt x="100162" y="24223"/>
                </a:lnTo>
                <a:lnTo>
                  <a:pt x="128602" y="24297"/>
                </a:lnTo>
              </a:path>
            </a:pathLst>
          </a:custGeom>
          <a:solidFill>
            <a:schemeClr val="bg1">
              <a:lumMod val="85000"/>
            </a:schemeClr>
          </a:solidFill>
          <a:ln w="6826" cap="sq">
            <a:solidFill>
              <a:srgbClr val="232323"/>
            </a:solidFill>
            <a:prstDash val="solid"/>
            <a:bevel/>
          </a:ln>
        </p:spPr>
        <p:txBody>
          <a:bodyPr rtlCol="0" anchor="ctr"/>
          <a:lstStyle/>
          <a:p>
            <a:endParaRPr lang="en-CA" sz="3600"/>
          </a:p>
        </p:txBody>
      </p:sp>
      <p:grpSp>
        <p:nvGrpSpPr>
          <p:cNvPr id="341" name="Graphic 2">
            <a:extLst>
              <a:ext uri="{FF2B5EF4-FFF2-40B4-BE49-F238E27FC236}">
                <a16:creationId xmlns:a16="http://schemas.microsoft.com/office/drawing/2014/main" id="{E5059E83-9F42-F0B3-CC14-2877610F6D8B}"/>
              </a:ext>
            </a:extLst>
          </p:cNvPr>
          <p:cNvGrpSpPr/>
          <p:nvPr/>
        </p:nvGrpSpPr>
        <p:grpSpPr>
          <a:xfrm>
            <a:off x="16142244" y="3044873"/>
            <a:ext cx="454376" cy="1297864"/>
            <a:chOff x="8381237" y="740615"/>
            <a:chExt cx="227188" cy="648932"/>
          </a:xfrm>
          <a:solidFill>
            <a:schemeClr val="bg1">
              <a:lumMod val="85000"/>
            </a:schemeClr>
          </a:solidFill>
        </p:grpSpPr>
        <p:sp>
          <p:nvSpPr>
            <p:cNvPr id="342" name="Freeform: Shape 341">
              <a:extLst>
                <a:ext uri="{FF2B5EF4-FFF2-40B4-BE49-F238E27FC236}">
                  <a16:creationId xmlns:a16="http://schemas.microsoft.com/office/drawing/2014/main" id="{9009526F-A72D-A4F2-50EC-A7556695DFF1}"/>
                </a:ext>
              </a:extLst>
            </p:cNvPr>
            <p:cNvSpPr/>
            <p:nvPr/>
          </p:nvSpPr>
          <p:spPr>
            <a:xfrm>
              <a:off x="8412098" y="740615"/>
              <a:ext cx="196327" cy="523357"/>
            </a:xfrm>
            <a:custGeom>
              <a:avLst/>
              <a:gdLst>
                <a:gd name="connsiteX0" fmla="*/ 189450 w 196327"/>
                <a:gd name="connsiteY0" fmla="*/ 1103 h 523357"/>
                <a:gd name="connsiteX1" fmla="*/ 196712 w 196327"/>
                <a:gd name="connsiteY1" fmla="*/ 1273 h 523357"/>
                <a:gd name="connsiteX2" fmla="*/ 194493 w 196327"/>
                <a:gd name="connsiteY2" fmla="*/ 31253 h 523357"/>
                <a:gd name="connsiteX3" fmla="*/ 163766 w 196327"/>
                <a:gd name="connsiteY3" fmla="*/ 30574 h 523357"/>
                <a:gd name="connsiteX4" fmla="*/ 163833 w 196327"/>
                <a:gd name="connsiteY4" fmla="*/ 60628 h 523357"/>
                <a:gd name="connsiteX5" fmla="*/ 195703 w 196327"/>
                <a:gd name="connsiteY5" fmla="*/ 61216 h 523357"/>
                <a:gd name="connsiteX6" fmla="*/ 196241 w 196327"/>
                <a:gd name="connsiteY6" fmla="*/ 160002 h 523357"/>
                <a:gd name="connsiteX7" fmla="*/ 196241 w 196327"/>
                <a:gd name="connsiteY7" fmla="*/ 189365 h 523357"/>
                <a:gd name="connsiteX8" fmla="*/ 163161 w 196327"/>
                <a:gd name="connsiteY8" fmla="*/ 188981 h 523357"/>
                <a:gd name="connsiteX9" fmla="*/ 163161 w 196327"/>
                <a:gd name="connsiteY9" fmla="*/ 157306 h 523357"/>
                <a:gd name="connsiteX10" fmla="*/ 129813 w 196327"/>
                <a:gd name="connsiteY10" fmla="*/ 157115 h 523357"/>
                <a:gd name="connsiteX11" fmla="*/ 129476 w 196327"/>
                <a:gd name="connsiteY11" fmla="*/ 188444 h 523357"/>
                <a:gd name="connsiteX12" fmla="*/ 129543 w 196327"/>
                <a:gd name="connsiteY12" fmla="*/ 219883 h 523357"/>
                <a:gd name="connsiteX13" fmla="*/ 129207 w 196327"/>
                <a:gd name="connsiteY13" fmla="*/ 256129 h 523357"/>
                <a:gd name="connsiteX14" fmla="*/ 129207 w 196327"/>
                <a:gd name="connsiteY14" fmla="*/ 333437 h 523357"/>
                <a:gd name="connsiteX15" fmla="*/ 129476 w 196327"/>
                <a:gd name="connsiteY15" fmla="*/ 356868 h 523357"/>
                <a:gd name="connsiteX16" fmla="*/ 131292 w 196327"/>
                <a:gd name="connsiteY16" fmla="*/ 396308 h 523357"/>
                <a:gd name="connsiteX17" fmla="*/ 131560 w 196327"/>
                <a:gd name="connsiteY17" fmla="*/ 422348 h 523357"/>
                <a:gd name="connsiteX18" fmla="*/ 131897 w 196327"/>
                <a:gd name="connsiteY18" fmla="*/ 454043 h 523357"/>
                <a:gd name="connsiteX19" fmla="*/ 132031 w 196327"/>
                <a:gd name="connsiteY19" fmla="*/ 463463 h 523357"/>
                <a:gd name="connsiteX20" fmla="*/ 132098 w 196327"/>
                <a:gd name="connsiteY20" fmla="*/ 473770 h 523357"/>
                <a:gd name="connsiteX21" fmla="*/ 132233 w 196327"/>
                <a:gd name="connsiteY21" fmla="*/ 484044 h 523357"/>
                <a:gd name="connsiteX22" fmla="*/ 97607 w 196327"/>
                <a:gd name="connsiteY22" fmla="*/ 483990 h 523357"/>
                <a:gd name="connsiteX23" fmla="*/ 68494 w 196327"/>
                <a:gd name="connsiteY23" fmla="*/ 483842 h 523357"/>
                <a:gd name="connsiteX24" fmla="*/ 69301 w 196327"/>
                <a:gd name="connsiteY24" fmla="*/ 523726 h 523357"/>
                <a:gd name="connsiteX25" fmla="*/ 5830 w 196327"/>
                <a:gd name="connsiteY25" fmla="*/ 523316 h 523357"/>
                <a:gd name="connsiteX26" fmla="*/ 3410 w 196327"/>
                <a:gd name="connsiteY26" fmla="*/ 395273 h 523357"/>
                <a:gd name="connsiteX27" fmla="*/ 721 w 196327"/>
                <a:gd name="connsiteY27" fmla="*/ 356505 h 523357"/>
                <a:gd name="connsiteX28" fmla="*/ 385 w 196327"/>
                <a:gd name="connsiteY28" fmla="*/ 322672 h 523357"/>
                <a:gd name="connsiteX29" fmla="*/ 11209 w 196327"/>
                <a:gd name="connsiteY29" fmla="*/ 322820 h 523357"/>
                <a:gd name="connsiteX30" fmla="*/ 11209 w 196327"/>
                <a:gd name="connsiteY30" fmla="*/ 203740 h 523357"/>
                <a:gd name="connsiteX31" fmla="*/ 48996 w 196327"/>
                <a:gd name="connsiteY31" fmla="*/ 203679 h 523357"/>
                <a:gd name="connsiteX32" fmla="*/ 48861 w 196327"/>
                <a:gd name="connsiteY32" fmla="*/ 130148 h 523357"/>
                <a:gd name="connsiteX33" fmla="*/ 86714 w 196327"/>
                <a:gd name="connsiteY33" fmla="*/ 130080 h 523357"/>
                <a:gd name="connsiteX34" fmla="*/ 86580 w 196327"/>
                <a:gd name="connsiteY34" fmla="*/ 56539 h 523357"/>
                <a:gd name="connsiteX35" fmla="*/ 124366 w 196327"/>
                <a:gd name="connsiteY35" fmla="*/ 56469 h 523357"/>
                <a:gd name="connsiteX36" fmla="*/ 124299 w 196327"/>
                <a:gd name="connsiteY36" fmla="*/ 19708 h 523357"/>
                <a:gd name="connsiteX37" fmla="*/ 162152 w 196327"/>
                <a:gd name="connsiteY37" fmla="*/ 19635 h 523357"/>
                <a:gd name="connsiteX38" fmla="*/ 162354 w 196327"/>
                <a:gd name="connsiteY38" fmla="*/ 30523 h 523357"/>
                <a:gd name="connsiteX39" fmla="*/ 163766 w 196327"/>
                <a:gd name="connsiteY39" fmla="*/ 30574 h 523357"/>
                <a:gd name="connsiteX40" fmla="*/ 163901 w 196327"/>
                <a:gd name="connsiteY40" fmla="*/ 368 h 523357"/>
                <a:gd name="connsiteX41" fmla="*/ 189450 w 196327"/>
                <a:gd name="connsiteY41" fmla="*/ 1103 h 523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196327" h="523357">
                  <a:moveTo>
                    <a:pt x="189450" y="1103"/>
                  </a:moveTo>
                  <a:lnTo>
                    <a:pt x="196712" y="1273"/>
                  </a:lnTo>
                  <a:lnTo>
                    <a:pt x="194493" y="31253"/>
                  </a:lnTo>
                  <a:lnTo>
                    <a:pt x="163766" y="30574"/>
                  </a:lnTo>
                  <a:lnTo>
                    <a:pt x="163833" y="60628"/>
                  </a:lnTo>
                  <a:lnTo>
                    <a:pt x="195703" y="61216"/>
                  </a:lnTo>
                  <a:lnTo>
                    <a:pt x="196241" y="160002"/>
                  </a:lnTo>
                  <a:lnTo>
                    <a:pt x="196241" y="189365"/>
                  </a:lnTo>
                  <a:lnTo>
                    <a:pt x="163161" y="188981"/>
                  </a:lnTo>
                  <a:lnTo>
                    <a:pt x="163161" y="157306"/>
                  </a:lnTo>
                  <a:lnTo>
                    <a:pt x="129813" y="157115"/>
                  </a:lnTo>
                  <a:lnTo>
                    <a:pt x="129476" y="188444"/>
                  </a:lnTo>
                  <a:lnTo>
                    <a:pt x="129543" y="219883"/>
                  </a:lnTo>
                  <a:lnTo>
                    <a:pt x="129207" y="256129"/>
                  </a:lnTo>
                  <a:lnTo>
                    <a:pt x="129207" y="333437"/>
                  </a:lnTo>
                  <a:lnTo>
                    <a:pt x="129476" y="356868"/>
                  </a:lnTo>
                  <a:lnTo>
                    <a:pt x="131292" y="396308"/>
                  </a:lnTo>
                  <a:lnTo>
                    <a:pt x="131560" y="422348"/>
                  </a:lnTo>
                  <a:lnTo>
                    <a:pt x="131897" y="454043"/>
                  </a:lnTo>
                  <a:lnTo>
                    <a:pt x="132031" y="463463"/>
                  </a:lnTo>
                  <a:lnTo>
                    <a:pt x="132098" y="473770"/>
                  </a:lnTo>
                  <a:lnTo>
                    <a:pt x="132233" y="484044"/>
                  </a:lnTo>
                  <a:lnTo>
                    <a:pt x="97607" y="483990"/>
                  </a:lnTo>
                  <a:lnTo>
                    <a:pt x="68494" y="483842"/>
                  </a:lnTo>
                  <a:lnTo>
                    <a:pt x="69301" y="523726"/>
                  </a:lnTo>
                  <a:lnTo>
                    <a:pt x="5830" y="523316"/>
                  </a:lnTo>
                  <a:lnTo>
                    <a:pt x="3410" y="395273"/>
                  </a:lnTo>
                  <a:lnTo>
                    <a:pt x="721" y="356505"/>
                  </a:lnTo>
                  <a:lnTo>
                    <a:pt x="385" y="322672"/>
                  </a:lnTo>
                  <a:lnTo>
                    <a:pt x="11209" y="322820"/>
                  </a:lnTo>
                  <a:lnTo>
                    <a:pt x="11209" y="203740"/>
                  </a:lnTo>
                  <a:lnTo>
                    <a:pt x="48996" y="203679"/>
                  </a:lnTo>
                  <a:lnTo>
                    <a:pt x="48861" y="130148"/>
                  </a:lnTo>
                  <a:lnTo>
                    <a:pt x="86714" y="130080"/>
                  </a:lnTo>
                  <a:lnTo>
                    <a:pt x="86580" y="56539"/>
                  </a:lnTo>
                  <a:lnTo>
                    <a:pt x="124366" y="56469"/>
                  </a:lnTo>
                  <a:lnTo>
                    <a:pt x="124299" y="19708"/>
                  </a:lnTo>
                  <a:lnTo>
                    <a:pt x="162152" y="19635"/>
                  </a:lnTo>
                  <a:lnTo>
                    <a:pt x="162354" y="30523"/>
                  </a:lnTo>
                  <a:lnTo>
                    <a:pt x="163766" y="30574"/>
                  </a:lnTo>
                  <a:lnTo>
                    <a:pt x="163901" y="368"/>
                  </a:lnTo>
                  <a:lnTo>
                    <a:pt x="189450" y="1103"/>
                  </a:lnTo>
                </a:path>
              </a:pathLst>
            </a:custGeom>
            <a:grpFill/>
            <a:ln w="6826" cap="sq">
              <a:solidFill>
                <a:srgbClr val="011E41"/>
              </a:solidFill>
              <a:prstDash val="solid"/>
              <a:bevel/>
            </a:ln>
          </p:spPr>
          <p:txBody>
            <a:bodyPr rtlCol="0" anchor="ctr"/>
            <a:lstStyle/>
            <a:p>
              <a:endParaRPr lang="en-CA" sz="3600"/>
            </a:p>
          </p:txBody>
        </p:sp>
        <p:sp>
          <p:nvSpPr>
            <p:cNvPr id="343" name="Freeform: Shape 342">
              <a:extLst>
                <a:ext uri="{FF2B5EF4-FFF2-40B4-BE49-F238E27FC236}">
                  <a16:creationId xmlns:a16="http://schemas.microsoft.com/office/drawing/2014/main" id="{56F9A7E5-6DC5-F886-62A5-81B00205EBC6}"/>
                </a:ext>
              </a:extLst>
            </p:cNvPr>
            <p:cNvSpPr/>
            <p:nvPr/>
          </p:nvSpPr>
          <p:spPr>
            <a:xfrm>
              <a:off x="8381237" y="1351452"/>
              <a:ext cx="99239" cy="38095"/>
            </a:xfrm>
            <a:custGeom>
              <a:avLst/>
              <a:gdLst>
                <a:gd name="connsiteX0" fmla="*/ 99624 w 99239"/>
                <a:gd name="connsiteY0" fmla="*/ 852 h 38095"/>
                <a:gd name="connsiteX1" fmla="*/ 99355 w 99239"/>
                <a:gd name="connsiteY1" fmla="*/ 38464 h 38095"/>
                <a:gd name="connsiteX2" fmla="*/ 654 w 99239"/>
                <a:gd name="connsiteY2" fmla="*/ 35754 h 38095"/>
                <a:gd name="connsiteX3" fmla="*/ 385 w 99239"/>
                <a:gd name="connsiteY3" fmla="*/ 368 h 38095"/>
                <a:gd name="connsiteX4" fmla="*/ 99624 w 99239"/>
                <a:gd name="connsiteY4" fmla="*/ 852 h 38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239" h="38095">
                  <a:moveTo>
                    <a:pt x="99624" y="852"/>
                  </a:moveTo>
                  <a:lnTo>
                    <a:pt x="99355" y="38464"/>
                  </a:lnTo>
                  <a:lnTo>
                    <a:pt x="654" y="35754"/>
                  </a:lnTo>
                  <a:lnTo>
                    <a:pt x="385" y="368"/>
                  </a:lnTo>
                  <a:lnTo>
                    <a:pt x="99624" y="852"/>
                  </a:lnTo>
                </a:path>
              </a:pathLst>
            </a:custGeom>
            <a:grpFill/>
            <a:ln w="6826" cap="sq">
              <a:solidFill>
                <a:srgbClr val="011E41"/>
              </a:solidFill>
              <a:prstDash val="solid"/>
              <a:bevel/>
            </a:ln>
          </p:spPr>
          <p:txBody>
            <a:bodyPr rtlCol="0" anchor="ctr"/>
            <a:lstStyle/>
            <a:p>
              <a:endParaRPr lang="en-CA" sz="3600"/>
            </a:p>
          </p:txBody>
        </p:sp>
      </p:grpSp>
      <p:sp>
        <p:nvSpPr>
          <p:cNvPr id="344" name="Freeform: Shape 343">
            <a:extLst>
              <a:ext uri="{FF2B5EF4-FFF2-40B4-BE49-F238E27FC236}">
                <a16:creationId xmlns:a16="http://schemas.microsoft.com/office/drawing/2014/main" id="{4410D88A-EFBF-97E4-1C3C-BBB6E0029C04}"/>
              </a:ext>
            </a:extLst>
          </p:cNvPr>
          <p:cNvSpPr/>
          <p:nvPr/>
        </p:nvSpPr>
        <p:spPr>
          <a:xfrm>
            <a:off x="16149774" y="3377952"/>
            <a:ext cx="151413" cy="73797"/>
          </a:xfrm>
          <a:custGeom>
            <a:avLst/>
            <a:gdLst>
              <a:gd name="connsiteX0" fmla="*/ 385 w 75706"/>
              <a:gd name="connsiteY0" fmla="*/ 495 h 36898"/>
              <a:gd name="connsiteX1" fmla="*/ 76024 w 75706"/>
              <a:gd name="connsiteY1" fmla="*/ 368 h 36898"/>
              <a:gd name="connsiteX2" fmla="*/ 76091 w 75706"/>
              <a:gd name="connsiteY2" fmla="*/ 37139 h 36898"/>
              <a:gd name="connsiteX3" fmla="*/ 452 w 75706"/>
              <a:gd name="connsiteY3" fmla="*/ 37267 h 36898"/>
              <a:gd name="connsiteX4" fmla="*/ 385 w 75706"/>
              <a:gd name="connsiteY4" fmla="*/ 495 h 36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706" h="36898">
                <a:moveTo>
                  <a:pt x="385" y="495"/>
                </a:moveTo>
                <a:lnTo>
                  <a:pt x="76024" y="368"/>
                </a:lnTo>
                <a:lnTo>
                  <a:pt x="76091" y="37139"/>
                </a:lnTo>
                <a:lnTo>
                  <a:pt x="452" y="37267"/>
                </a:lnTo>
                <a:lnTo>
                  <a:pt x="385" y="495"/>
                </a:lnTo>
              </a:path>
            </a:pathLst>
          </a:custGeom>
          <a:solidFill>
            <a:schemeClr val="bg1">
              <a:lumMod val="85000"/>
            </a:schemeClr>
          </a:solidFill>
          <a:ln w="6826" cap="sq">
            <a:solidFill>
              <a:srgbClr val="232323"/>
            </a:solidFill>
            <a:prstDash val="solid"/>
            <a:bevel/>
          </a:ln>
        </p:spPr>
        <p:txBody>
          <a:bodyPr rtlCol="0" anchor="ctr"/>
          <a:lstStyle/>
          <a:p>
            <a:endParaRPr lang="en-CA" sz="3600"/>
          </a:p>
        </p:txBody>
      </p:sp>
      <p:sp>
        <p:nvSpPr>
          <p:cNvPr id="353" name="TextBox 352">
            <a:extLst>
              <a:ext uri="{FF2B5EF4-FFF2-40B4-BE49-F238E27FC236}">
                <a16:creationId xmlns:a16="http://schemas.microsoft.com/office/drawing/2014/main" id="{B7FCBE3A-6D6B-01E6-82C3-2B4FF429D54C}"/>
              </a:ext>
            </a:extLst>
          </p:cNvPr>
          <p:cNvSpPr txBox="1"/>
          <p:nvPr/>
        </p:nvSpPr>
        <p:spPr>
          <a:xfrm>
            <a:off x="17708610" y="5941021"/>
            <a:ext cx="2365080" cy="738664"/>
          </a:xfrm>
          <a:prstGeom prst="rect">
            <a:avLst/>
          </a:prstGeom>
          <a:solidFill>
            <a:schemeClr val="bg1">
              <a:lumMod val="85000"/>
            </a:schemeClr>
          </a:solidFill>
          <a:ln w="12700">
            <a:solidFill>
              <a:srgbClr val="011E41"/>
            </a:solidFill>
          </a:ln>
        </p:spPr>
        <p:txBody>
          <a:bodyPr wrap="square" lIns="243840" tIns="121920" rIns="243840" bIns="121920" rtlCol="0" anchor="t">
            <a:spAutoFit/>
          </a:bodyPr>
          <a:lstStyle/>
          <a:p>
            <a:pPr algn="ctr"/>
            <a:r>
              <a:rPr lang="en-CA" sz="3200" b="1">
                <a:solidFill>
                  <a:srgbClr val="10253F"/>
                </a:solidFill>
              </a:rPr>
              <a:t>BLEZARD</a:t>
            </a:r>
            <a:endParaRPr lang="en-CA" sz="3200" b="1">
              <a:solidFill>
                <a:srgbClr val="10253F"/>
              </a:solidFill>
              <a:ea typeface="Calibri"/>
              <a:cs typeface="Calibri"/>
            </a:endParaRPr>
          </a:p>
        </p:txBody>
      </p:sp>
      <p:cxnSp>
        <p:nvCxnSpPr>
          <p:cNvPr id="354" name="Connector: Elbow 353">
            <a:extLst>
              <a:ext uri="{FF2B5EF4-FFF2-40B4-BE49-F238E27FC236}">
                <a16:creationId xmlns:a16="http://schemas.microsoft.com/office/drawing/2014/main" id="{E85680F0-ACB8-8419-EDA2-4BDCA7A16804}"/>
              </a:ext>
            </a:extLst>
          </p:cNvPr>
          <p:cNvCxnSpPr>
            <a:cxnSpLocks/>
            <a:stCxn id="353" idx="1"/>
          </p:cNvCxnSpPr>
          <p:nvPr/>
        </p:nvCxnSpPr>
        <p:spPr>
          <a:xfrm rot="10800000" flipV="1">
            <a:off x="15016936" y="6310353"/>
            <a:ext cx="2691674" cy="2432214"/>
          </a:xfrm>
          <a:prstGeom prst="bentConnector3">
            <a:avLst>
              <a:gd name="adj1" fmla="val 50000"/>
            </a:avLst>
          </a:prstGeom>
          <a:ln>
            <a:solidFill>
              <a:srgbClr val="141C44"/>
            </a:solidFill>
            <a:tailEnd type="triangle"/>
          </a:ln>
        </p:spPr>
        <p:style>
          <a:lnRef idx="1">
            <a:schemeClr val="accent1"/>
          </a:lnRef>
          <a:fillRef idx="0">
            <a:schemeClr val="accent1"/>
          </a:fillRef>
          <a:effectRef idx="0">
            <a:schemeClr val="accent1"/>
          </a:effectRef>
          <a:fontRef idx="minor">
            <a:schemeClr val="tx1"/>
          </a:fontRef>
        </p:style>
      </p:cxnSp>
      <p:sp>
        <p:nvSpPr>
          <p:cNvPr id="355" name="TextBox 354">
            <a:extLst>
              <a:ext uri="{FF2B5EF4-FFF2-40B4-BE49-F238E27FC236}">
                <a16:creationId xmlns:a16="http://schemas.microsoft.com/office/drawing/2014/main" id="{19F29915-CAF6-2AF9-F99F-E1BB39689F15}"/>
              </a:ext>
            </a:extLst>
          </p:cNvPr>
          <p:cNvSpPr txBox="1"/>
          <p:nvPr/>
        </p:nvSpPr>
        <p:spPr>
          <a:xfrm>
            <a:off x="11077263" y="14316285"/>
            <a:ext cx="4351672" cy="738664"/>
          </a:xfrm>
          <a:prstGeom prst="rect">
            <a:avLst/>
          </a:prstGeom>
          <a:solidFill>
            <a:schemeClr val="bg1">
              <a:lumMod val="85000"/>
            </a:schemeClr>
          </a:solidFill>
          <a:ln w="12700">
            <a:solidFill>
              <a:srgbClr val="011E41"/>
            </a:solidFill>
          </a:ln>
        </p:spPr>
        <p:txBody>
          <a:bodyPr wrap="square" lIns="243840" tIns="121920" rIns="243840" bIns="121920" rtlCol="0" anchor="t">
            <a:spAutoFit/>
          </a:bodyPr>
          <a:lstStyle/>
          <a:p>
            <a:pPr algn="ctr"/>
            <a:r>
              <a:rPr lang="en-CA" sz="3200" b="1">
                <a:solidFill>
                  <a:srgbClr val="10253F"/>
                </a:solidFill>
              </a:rPr>
              <a:t>CREIGHTON  SOUTH</a:t>
            </a:r>
            <a:endParaRPr lang="en-CA" sz="3200" b="1">
              <a:solidFill>
                <a:srgbClr val="10253F"/>
              </a:solidFill>
              <a:ea typeface="Calibri"/>
              <a:cs typeface="Calibri"/>
            </a:endParaRPr>
          </a:p>
        </p:txBody>
      </p:sp>
      <p:cxnSp>
        <p:nvCxnSpPr>
          <p:cNvPr id="356" name="Straight Arrow Connector 355">
            <a:extLst>
              <a:ext uri="{FF2B5EF4-FFF2-40B4-BE49-F238E27FC236}">
                <a16:creationId xmlns:a16="http://schemas.microsoft.com/office/drawing/2014/main" id="{E6DFEC6C-176D-FFBA-8F8B-2A10DA018D5C}"/>
              </a:ext>
            </a:extLst>
          </p:cNvPr>
          <p:cNvCxnSpPr>
            <a:cxnSpLocks/>
          </p:cNvCxnSpPr>
          <p:nvPr/>
        </p:nvCxnSpPr>
        <p:spPr>
          <a:xfrm flipV="1">
            <a:off x="12525184" y="11536495"/>
            <a:ext cx="0" cy="2753720"/>
          </a:xfrm>
          <a:prstGeom prst="straightConnector1">
            <a:avLst/>
          </a:prstGeom>
          <a:ln>
            <a:solidFill>
              <a:srgbClr val="0C3218"/>
            </a:solidFill>
            <a:tailEnd type="triangle"/>
          </a:ln>
        </p:spPr>
        <p:style>
          <a:lnRef idx="1">
            <a:schemeClr val="accent1"/>
          </a:lnRef>
          <a:fillRef idx="0">
            <a:schemeClr val="accent1"/>
          </a:fillRef>
          <a:effectRef idx="0">
            <a:schemeClr val="accent1"/>
          </a:effectRef>
          <a:fontRef idx="minor">
            <a:schemeClr val="tx1"/>
          </a:fontRef>
        </p:style>
      </p:cxnSp>
      <p:sp>
        <p:nvSpPr>
          <p:cNvPr id="357" name="Freeform: Shape 356">
            <a:extLst>
              <a:ext uri="{FF2B5EF4-FFF2-40B4-BE49-F238E27FC236}">
                <a16:creationId xmlns:a16="http://schemas.microsoft.com/office/drawing/2014/main" id="{9CB2B080-00F2-9411-EA15-D4D21ED22988}"/>
              </a:ext>
            </a:extLst>
          </p:cNvPr>
          <p:cNvSpPr/>
          <p:nvPr/>
        </p:nvSpPr>
        <p:spPr>
          <a:xfrm>
            <a:off x="8860010" y="7720391"/>
            <a:ext cx="1021021" cy="775021"/>
          </a:xfrm>
          <a:custGeom>
            <a:avLst/>
            <a:gdLst>
              <a:gd name="connsiteX0" fmla="*/ 108304 w 510510"/>
              <a:gd name="connsiteY0" fmla="*/ 213181 h 387510"/>
              <a:gd name="connsiteX1" fmla="*/ 107665 w 510510"/>
              <a:gd name="connsiteY1" fmla="*/ 214210 h 387510"/>
              <a:gd name="connsiteX2" fmla="*/ 106079 w 510510"/>
              <a:gd name="connsiteY2" fmla="*/ 215245 h 387510"/>
              <a:gd name="connsiteX3" fmla="*/ 104169 w 510510"/>
              <a:gd name="connsiteY3" fmla="*/ 215481 h 387510"/>
              <a:gd name="connsiteX4" fmla="*/ 103302 w 510510"/>
              <a:gd name="connsiteY4" fmla="*/ 215481 h 387510"/>
              <a:gd name="connsiteX5" fmla="*/ 101789 w 510510"/>
              <a:gd name="connsiteY5" fmla="*/ 215400 h 387510"/>
              <a:gd name="connsiteX6" fmla="*/ 101076 w 510510"/>
              <a:gd name="connsiteY6" fmla="*/ 215642 h 387510"/>
              <a:gd name="connsiteX7" fmla="*/ 100283 w 510510"/>
              <a:gd name="connsiteY7" fmla="*/ 215958 h 387510"/>
              <a:gd name="connsiteX8" fmla="*/ 99725 w 510510"/>
              <a:gd name="connsiteY8" fmla="*/ 216671 h 387510"/>
              <a:gd name="connsiteX9" fmla="*/ 99409 w 510510"/>
              <a:gd name="connsiteY9" fmla="*/ 217787 h 387510"/>
              <a:gd name="connsiteX10" fmla="*/ 98851 w 510510"/>
              <a:gd name="connsiteY10" fmla="*/ 219058 h 387510"/>
              <a:gd name="connsiteX11" fmla="*/ 98851 w 510510"/>
              <a:gd name="connsiteY11" fmla="*/ 220880 h 387510"/>
              <a:gd name="connsiteX12" fmla="*/ 98535 w 510510"/>
              <a:gd name="connsiteY12" fmla="*/ 221592 h 387510"/>
              <a:gd name="connsiteX13" fmla="*/ 98696 w 510510"/>
              <a:gd name="connsiteY13" fmla="*/ 222863 h 387510"/>
              <a:gd name="connsiteX14" fmla="*/ 99174 w 510510"/>
              <a:gd name="connsiteY14" fmla="*/ 223744 h 387510"/>
              <a:gd name="connsiteX15" fmla="*/ 99644 w 510510"/>
              <a:gd name="connsiteY15" fmla="*/ 224611 h 387510"/>
              <a:gd name="connsiteX16" fmla="*/ 99409 w 510510"/>
              <a:gd name="connsiteY16" fmla="*/ 225653 h 387510"/>
              <a:gd name="connsiteX17" fmla="*/ 98380 w 510510"/>
              <a:gd name="connsiteY17" fmla="*/ 226917 h 387510"/>
              <a:gd name="connsiteX18" fmla="*/ 97506 w 510510"/>
              <a:gd name="connsiteY18" fmla="*/ 227630 h 387510"/>
              <a:gd name="connsiteX19" fmla="*/ 97345 w 510510"/>
              <a:gd name="connsiteY19" fmla="*/ 228585 h 387510"/>
              <a:gd name="connsiteX20" fmla="*/ 97183 w 510510"/>
              <a:gd name="connsiteY20" fmla="*/ 229614 h 387510"/>
              <a:gd name="connsiteX21" fmla="*/ 98219 w 510510"/>
              <a:gd name="connsiteY21" fmla="*/ 228981 h 387510"/>
              <a:gd name="connsiteX22" fmla="*/ 99409 w 510510"/>
              <a:gd name="connsiteY22" fmla="*/ 228746 h 387510"/>
              <a:gd name="connsiteX23" fmla="*/ 100437 w 510510"/>
              <a:gd name="connsiteY23" fmla="*/ 228349 h 387510"/>
              <a:gd name="connsiteX24" fmla="*/ 101157 w 510510"/>
              <a:gd name="connsiteY24" fmla="*/ 228188 h 387510"/>
              <a:gd name="connsiteX25" fmla="*/ 102421 w 510510"/>
              <a:gd name="connsiteY25" fmla="*/ 228114 h 387510"/>
              <a:gd name="connsiteX26" fmla="*/ 103698 w 510510"/>
              <a:gd name="connsiteY26" fmla="*/ 228349 h 387510"/>
              <a:gd name="connsiteX27" fmla="*/ 104969 w 510510"/>
              <a:gd name="connsiteY27" fmla="*/ 227792 h 387510"/>
              <a:gd name="connsiteX28" fmla="*/ 105756 w 510510"/>
              <a:gd name="connsiteY28" fmla="*/ 227792 h 387510"/>
              <a:gd name="connsiteX29" fmla="*/ 106475 w 510510"/>
              <a:gd name="connsiteY29" fmla="*/ 227159 h 387510"/>
              <a:gd name="connsiteX30" fmla="*/ 107430 w 510510"/>
              <a:gd name="connsiteY30" fmla="*/ 226756 h 387510"/>
              <a:gd name="connsiteX31" fmla="*/ 108143 w 510510"/>
              <a:gd name="connsiteY31" fmla="*/ 226366 h 387510"/>
              <a:gd name="connsiteX32" fmla="*/ 108775 w 510510"/>
              <a:gd name="connsiteY32" fmla="*/ 226521 h 387510"/>
              <a:gd name="connsiteX33" fmla="*/ 109729 w 510510"/>
              <a:gd name="connsiteY33" fmla="*/ 227079 h 387510"/>
              <a:gd name="connsiteX34" fmla="*/ 110045 w 510510"/>
              <a:gd name="connsiteY34" fmla="*/ 227785 h 387510"/>
              <a:gd name="connsiteX35" fmla="*/ 110449 w 510510"/>
              <a:gd name="connsiteY35" fmla="*/ 228746 h 387510"/>
              <a:gd name="connsiteX36" fmla="*/ 110604 w 510510"/>
              <a:gd name="connsiteY36" fmla="*/ 229378 h 387510"/>
              <a:gd name="connsiteX37" fmla="*/ 109333 w 510510"/>
              <a:gd name="connsiteY37" fmla="*/ 229143 h 387510"/>
              <a:gd name="connsiteX38" fmla="*/ 108943 w 510510"/>
              <a:gd name="connsiteY38" fmla="*/ 228585 h 387510"/>
              <a:gd name="connsiteX39" fmla="*/ 108069 w 510510"/>
              <a:gd name="connsiteY39" fmla="*/ 228269 h 387510"/>
              <a:gd name="connsiteX40" fmla="*/ 107349 w 510510"/>
              <a:gd name="connsiteY40" fmla="*/ 228269 h 387510"/>
              <a:gd name="connsiteX41" fmla="*/ 106482 w 510510"/>
              <a:gd name="connsiteY41" fmla="*/ 228349 h 387510"/>
              <a:gd name="connsiteX42" fmla="*/ 106637 w 510510"/>
              <a:gd name="connsiteY42" fmla="*/ 228908 h 387510"/>
              <a:gd name="connsiteX43" fmla="*/ 107349 w 510510"/>
              <a:gd name="connsiteY43" fmla="*/ 230091 h 387510"/>
              <a:gd name="connsiteX44" fmla="*/ 107827 w 510510"/>
              <a:gd name="connsiteY44" fmla="*/ 231127 h 387510"/>
              <a:gd name="connsiteX45" fmla="*/ 108143 w 510510"/>
              <a:gd name="connsiteY45" fmla="*/ 232162 h 387510"/>
              <a:gd name="connsiteX46" fmla="*/ 107349 w 510510"/>
              <a:gd name="connsiteY46" fmla="*/ 234381 h 387510"/>
              <a:gd name="connsiteX47" fmla="*/ 106791 w 510510"/>
              <a:gd name="connsiteY47" fmla="*/ 235967 h 387510"/>
              <a:gd name="connsiteX48" fmla="*/ 106079 w 510510"/>
              <a:gd name="connsiteY48" fmla="*/ 237003 h 387510"/>
              <a:gd name="connsiteX49" fmla="*/ 105130 w 510510"/>
              <a:gd name="connsiteY49" fmla="*/ 238596 h 387510"/>
              <a:gd name="connsiteX50" fmla="*/ 104176 w 510510"/>
              <a:gd name="connsiteY50" fmla="*/ 240492 h 387510"/>
              <a:gd name="connsiteX51" fmla="*/ 102744 w 510510"/>
              <a:gd name="connsiteY51" fmla="*/ 242557 h 387510"/>
              <a:gd name="connsiteX52" fmla="*/ 102428 w 510510"/>
              <a:gd name="connsiteY52" fmla="*/ 244782 h 387510"/>
              <a:gd name="connsiteX53" fmla="*/ 102824 w 510510"/>
              <a:gd name="connsiteY53" fmla="*/ 246214 h 387510"/>
              <a:gd name="connsiteX54" fmla="*/ 104492 w 510510"/>
              <a:gd name="connsiteY54" fmla="*/ 248675 h 387510"/>
              <a:gd name="connsiteX55" fmla="*/ 105440 w 510510"/>
              <a:gd name="connsiteY55" fmla="*/ 250026 h 387510"/>
              <a:gd name="connsiteX56" fmla="*/ 106637 w 510510"/>
              <a:gd name="connsiteY56" fmla="*/ 250813 h 387510"/>
              <a:gd name="connsiteX57" fmla="*/ 107430 w 510510"/>
              <a:gd name="connsiteY57" fmla="*/ 251855 h 387510"/>
              <a:gd name="connsiteX58" fmla="*/ 107827 w 510510"/>
              <a:gd name="connsiteY58" fmla="*/ 252890 h 387510"/>
              <a:gd name="connsiteX59" fmla="*/ 107114 w 510510"/>
              <a:gd name="connsiteY59" fmla="*/ 256454 h 387510"/>
              <a:gd name="connsiteX60" fmla="*/ 106079 w 510510"/>
              <a:gd name="connsiteY60" fmla="*/ 262176 h 387510"/>
              <a:gd name="connsiteX61" fmla="*/ 105447 w 510510"/>
              <a:gd name="connsiteY61" fmla="*/ 267575 h 387510"/>
              <a:gd name="connsiteX62" fmla="*/ 105130 w 510510"/>
              <a:gd name="connsiteY62" fmla="*/ 270116 h 387510"/>
              <a:gd name="connsiteX63" fmla="*/ 104969 w 510510"/>
              <a:gd name="connsiteY63" fmla="*/ 271306 h 387510"/>
              <a:gd name="connsiteX64" fmla="*/ 104169 w 510510"/>
              <a:gd name="connsiteY64" fmla="*/ 272342 h 387510"/>
              <a:gd name="connsiteX65" fmla="*/ 103066 w 510510"/>
              <a:gd name="connsiteY65" fmla="*/ 274325 h 387510"/>
              <a:gd name="connsiteX66" fmla="*/ 102824 w 510510"/>
              <a:gd name="connsiteY66" fmla="*/ 276389 h 387510"/>
              <a:gd name="connsiteX67" fmla="*/ 103140 w 510510"/>
              <a:gd name="connsiteY67" fmla="*/ 277586 h 387510"/>
              <a:gd name="connsiteX68" fmla="*/ 103463 w 510510"/>
              <a:gd name="connsiteY68" fmla="*/ 278850 h 387510"/>
              <a:gd name="connsiteX69" fmla="*/ 103934 w 510510"/>
              <a:gd name="connsiteY69" fmla="*/ 280518 h 387510"/>
              <a:gd name="connsiteX70" fmla="*/ 104492 w 510510"/>
              <a:gd name="connsiteY70" fmla="*/ 282192 h 387510"/>
              <a:gd name="connsiteX71" fmla="*/ 105130 w 510510"/>
              <a:gd name="connsiteY71" fmla="*/ 283772 h 387510"/>
              <a:gd name="connsiteX72" fmla="*/ 106475 w 510510"/>
              <a:gd name="connsiteY72" fmla="*/ 285358 h 387510"/>
              <a:gd name="connsiteX73" fmla="*/ 107988 w 510510"/>
              <a:gd name="connsiteY73" fmla="*/ 285439 h 387510"/>
              <a:gd name="connsiteX74" fmla="*/ 109104 w 510510"/>
              <a:gd name="connsiteY74" fmla="*/ 285278 h 387510"/>
              <a:gd name="connsiteX75" fmla="*/ 110449 w 510510"/>
              <a:gd name="connsiteY75" fmla="*/ 285762 h 387510"/>
              <a:gd name="connsiteX76" fmla="*/ 113226 w 510510"/>
              <a:gd name="connsiteY76" fmla="*/ 285923 h 387510"/>
              <a:gd name="connsiteX77" fmla="*/ 114893 w 510510"/>
              <a:gd name="connsiteY77" fmla="*/ 286716 h 387510"/>
              <a:gd name="connsiteX78" fmla="*/ 116560 w 510510"/>
              <a:gd name="connsiteY78" fmla="*/ 287900 h 387510"/>
              <a:gd name="connsiteX79" fmla="*/ 118154 w 510510"/>
              <a:gd name="connsiteY79" fmla="*/ 288458 h 387510"/>
              <a:gd name="connsiteX80" fmla="*/ 120608 w 510510"/>
              <a:gd name="connsiteY80" fmla="*/ 288619 h 387510"/>
              <a:gd name="connsiteX81" fmla="*/ 123311 w 510510"/>
              <a:gd name="connsiteY81" fmla="*/ 287665 h 387510"/>
              <a:gd name="connsiteX82" fmla="*/ 125301 w 510510"/>
              <a:gd name="connsiteY82" fmla="*/ 286791 h 387510"/>
              <a:gd name="connsiteX83" fmla="*/ 127600 w 510510"/>
              <a:gd name="connsiteY83" fmla="*/ 285681 h 387510"/>
              <a:gd name="connsiteX84" fmla="*/ 130465 w 510510"/>
              <a:gd name="connsiteY84" fmla="*/ 284249 h 387510"/>
              <a:gd name="connsiteX85" fmla="*/ 133477 w 510510"/>
              <a:gd name="connsiteY85" fmla="*/ 282898 h 387510"/>
              <a:gd name="connsiteX86" fmla="*/ 134109 w 510510"/>
              <a:gd name="connsiteY86" fmla="*/ 282346 h 387510"/>
              <a:gd name="connsiteX87" fmla="*/ 134909 w 510510"/>
              <a:gd name="connsiteY87" fmla="*/ 281708 h 387510"/>
              <a:gd name="connsiteX88" fmla="*/ 136576 w 510510"/>
              <a:gd name="connsiteY88" fmla="*/ 280363 h 387510"/>
              <a:gd name="connsiteX89" fmla="*/ 138795 w 510510"/>
              <a:gd name="connsiteY89" fmla="*/ 279247 h 387510"/>
              <a:gd name="connsiteX90" fmla="*/ 140859 w 510510"/>
              <a:gd name="connsiteY90" fmla="*/ 279166 h 387510"/>
              <a:gd name="connsiteX91" fmla="*/ 142843 w 510510"/>
              <a:gd name="connsiteY91" fmla="*/ 278850 h 387510"/>
              <a:gd name="connsiteX92" fmla="*/ 144517 w 510510"/>
              <a:gd name="connsiteY92" fmla="*/ 279092 h 387510"/>
              <a:gd name="connsiteX93" fmla="*/ 147455 w 510510"/>
              <a:gd name="connsiteY93" fmla="*/ 280128 h 387510"/>
              <a:gd name="connsiteX94" fmla="*/ 149674 w 510510"/>
              <a:gd name="connsiteY94" fmla="*/ 280201 h 387510"/>
              <a:gd name="connsiteX95" fmla="*/ 152451 w 510510"/>
              <a:gd name="connsiteY95" fmla="*/ 280356 h 387510"/>
              <a:gd name="connsiteX96" fmla="*/ 154683 w 510510"/>
              <a:gd name="connsiteY96" fmla="*/ 280201 h 387510"/>
              <a:gd name="connsiteX97" fmla="*/ 156108 w 510510"/>
              <a:gd name="connsiteY97" fmla="*/ 280282 h 387510"/>
              <a:gd name="connsiteX98" fmla="*/ 157856 w 510510"/>
              <a:gd name="connsiteY98" fmla="*/ 279966 h 387510"/>
              <a:gd name="connsiteX99" fmla="*/ 159759 w 510510"/>
              <a:gd name="connsiteY99" fmla="*/ 280040 h 387510"/>
              <a:gd name="connsiteX100" fmla="*/ 162065 w 510510"/>
              <a:gd name="connsiteY100" fmla="*/ 279966 h 387510"/>
              <a:gd name="connsiteX101" fmla="*/ 163652 w 510510"/>
              <a:gd name="connsiteY101" fmla="*/ 278850 h 387510"/>
              <a:gd name="connsiteX102" fmla="*/ 165004 w 510510"/>
              <a:gd name="connsiteY102" fmla="*/ 277976 h 387510"/>
              <a:gd name="connsiteX103" fmla="*/ 166590 w 510510"/>
              <a:gd name="connsiteY103" fmla="*/ 277425 h 387510"/>
              <a:gd name="connsiteX104" fmla="*/ 169925 w 510510"/>
              <a:gd name="connsiteY104" fmla="*/ 273612 h 387510"/>
              <a:gd name="connsiteX105" fmla="*/ 171431 w 510510"/>
              <a:gd name="connsiteY105" fmla="*/ 272900 h 387510"/>
              <a:gd name="connsiteX106" fmla="*/ 172151 w 510510"/>
              <a:gd name="connsiteY106" fmla="*/ 271938 h 387510"/>
              <a:gd name="connsiteX107" fmla="*/ 172621 w 510510"/>
              <a:gd name="connsiteY107" fmla="*/ 270835 h 387510"/>
              <a:gd name="connsiteX108" fmla="*/ 172863 w 510510"/>
              <a:gd name="connsiteY108" fmla="*/ 269639 h 387510"/>
              <a:gd name="connsiteX109" fmla="*/ 172783 w 510510"/>
              <a:gd name="connsiteY109" fmla="*/ 268449 h 387510"/>
              <a:gd name="connsiteX110" fmla="*/ 171989 w 510510"/>
              <a:gd name="connsiteY110" fmla="*/ 268045 h 387510"/>
              <a:gd name="connsiteX111" fmla="*/ 171276 w 510510"/>
              <a:gd name="connsiteY111" fmla="*/ 267339 h 387510"/>
              <a:gd name="connsiteX112" fmla="*/ 170799 w 510510"/>
              <a:gd name="connsiteY112" fmla="*/ 266465 h 387510"/>
              <a:gd name="connsiteX113" fmla="*/ 171828 w 510510"/>
              <a:gd name="connsiteY113" fmla="*/ 264152 h 387510"/>
              <a:gd name="connsiteX114" fmla="*/ 172547 w 510510"/>
              <a:gd name="connsiteY114" fmla="*/ 262808 h 387510"/>
              <a:gd name="connsiteX115" fmla="*/ 173260 w 510510"/>
              <a:gd name="connsiteY115" fmla="*/ 261617 h 387510"/>
              <a:gd name="connsiteX116" fmla="*/ 174127 w 510510"/>
              <a:gd name="connsiteY116" fmla="*/ 260589 h 387510"/>
              <a:gd name="connsiteX117" fmla="*/ 173973 w 510510"/>
              <a:gd name="connsiteY117" fmla="*/ 259473 h 387510"/>
              <a:gd name="connsiteX118" fmla="*/ 174605 w 510510"/>
              <a:gd name="connsiteY118" fmla="*/ 258209 h 387510"/>
              <a:gd name="connsiteX119" fmla="*/ 175801 w 510510"/>
              <a:gd name="connsiteY119" fmla="*/ 256777 h 387510"/>
              <a:gd name="connsiteX120" fmla="*/ 177227 w 510510"/>
              <a:gd name="connsiteY120" fmla="*/ 255425 h 387510"/>
              <a:gd name="connsiteX121" fmla="*/ 178894 w 510510"/>
              <a:gd name="connsiteY121" fmla="*/ 254793 h 387510"/>
              <a:gd name="connsiteX122" fmla="*/ 181201 w 510510"/>
              <a:gd name="connsiteY122" fmla="*/ 253516 h 387510"/>
              <a:gd name="connsiteX123" fmla="*/ 182391 w 510510"/>
              <a:gd name="connsiteY123" fmla="*/ 252722 h 387510"/>
              <a:gd name="connsiteX124" fmla="*/ 183345 w 510510"/>
              <a:gd name="connsiteY124" fmla="*/ 251694 h 387510"/>
              <a:gd name="connsiteX125" fmla="*/ 185013 w 510510"/>
              <a:gd name="connsiteY125" fmla="*/ 250665 h 387510"/>
              <a:gd name="connsiteX126" fmla="*/ 187077 w 510510"/>
              <a:gd name="connsiteY126" fmla="*/ 250100 h 387510"/>
              <a:gd name="connsiteX127" fmla="*/ 188186 w 510510"/>
              <a:gd name="connsiteY127" fmla="*/ 249623 h 387510"/>
              <a:gd name="connsiteX128" fmla="*/ 189457 w 510510"/>
              <a:gd name="connsiteY128" fmla="*/ 249710 h 387510"/>
              <a:gd name="connsiteX129" fmla="*/ 190331 w 510510"/>
              <a:gd name="connsiteY129" fmla="*/ 249784 h 387510"/>
              <a:gd name="connsiteX130" fmla="*/ 191837 w 510510"/>
              <a:gd name="connsiteY130" fmla="*/ 250100 h 387510"/>
              <a:gd name="connsiteX131" fmla="*/ 192792 w 510510"/>
              <a:gd name="connsiteY131" fmla="*/ 250107 h 387510"/>
              <a:gd name="connsiteX132" fmla="*/ 193747 w 510510"/>
              <a:gd name="connsiteY132" fmla="*/ 250107 h 387510"/>
              <a:gd name="connsiteX133" fmla="*/ 195495 w 510510"/>
              <a:gd name="connsiteY133" fmla="*/ 249387 h 387510"/>
              <a:gd name="connsiteX134" fmla="*/ 196443 w 510510"/>
              <a:gd name="connsiteY134" fmla="*/ 249072 h 387510"/>
              <a:gd name="connsiteX135" fmla="*/ 197633 w 510510"/>
              <a:gd name="connsiteY135" fmla="*/ 248513 h 387510"/>
              <a:gd name="connsiteX136" fmla="*/ 198352 w 510510"/>
              <a:gd name="connsiteY136" fmla="*/ 247088 h 387510"/>
              <a:gd name="connsiteX137" fmla="*/ 199784 w 510510"/>
              <a:gd name="connsiteY137" fmla="*/ 245575 h 387510"/>
              <a:gd name="connsiteX138" fmla="*/ 201129 w 510510"/>
              <a:gd name="connsiteY138" fmla="*/ 243908 h 387510"/>
              <a:gd name="connsiteX139" fmla="*/ 202642 w 510510"/>
              <a:gd name="connsiteY139" fmla="*/ 240492 h 387510"/>
              <a:gd name="connsiteX140" fmla="*/ 203509 w 510510"/>
              <a:gd name="connsiteY140" fmla="*/ 237877 h 387510"/>
              <a:gd name="connsiteX141" fmla="*/ 204309 w 510510"/>
              <a:gd name="connsiteY141" fmla="*/ 235967 h 387510"/>
              <a:gd name="connsiteX142" fmla="*/ 204941 w 510510"/>
              <a:gd name="connsiteY142" fmla="*/ 233110 h 387510"/>
              <a:gd name="connsiteX143" fmla="*/ 206057 w 510510"/>
              <a:gd name="connsiteY143" fmla="*/ 231127 h 387510"/>
              <a:gd name="connsiteX144" fmla="*/ 207328 w 510510"/>
              <a:gd name="connsiteY144" fmla="*/ 230488 h 387510"/>
              <a:gd name="connsiteX145" fmla="*/ 208989 w 510510"/>
              <a:gd name="connsiteY145" fmla="*/ 229775 h 387510"/>
              <a:gd name="connsiteX146" fmla="*/ 210972 w 510510"/>
              <a:gd name="connsiteY146" fmla="*/ 229694 h 387510"/>
              <a:gd name="connsiteX147" fmla="*/ 212559 w 510510"/>
              <a:gd name="connsiteY147" fmla="*/ 229775 h 387510"/>
              <a:gd name="connsiteX148" fmla="*/ 214630 w 510510"/>
              <a:gd name="connsiteY148" fmla="*/ 229694 h 387510"/>
              <a:gd name="connsiteX149" fmla="*/ 216136 w 510510"/>
              <a:gd name="connsiteY149" fmla="*/ 229930 h 387510"/>
              <a:gd name="connsiteX150" fmla="*/ 217649 w 510510"/>
              <a:gd name="connsiteY150" fmla="*/ 229849 h 387510"/>
              <a:gd name="connsiteX151" fmla="*/ 218597 w 510510"/>
              <a:gd name="connsiteY151" fmla="*/ 229224 h 387510"/>
              <a:gd name="connsiteX152" fmla="*/ 219074 w 510510"/>
              <a:gd name="connsiteY152" fmla="*/ 228343 h 387510"/>
              <a:gd name="connsiteX153" fmla="*/ 219787 w 510510"/>
              <a:gd name="connsiteY153" fmla="*/ 227630 h 387510"/>
              <a:gd name="connsiteX154" fmla="*/ 220190 w 510510"/>
              <a:gd name="connsiteY154" fmla="*/ 227079 h 387510"/>
              <a:gd name="connsiteX155" fmla="*/ 221064 w 510510"/>
              <a:gd name="connsiteY155" fmla="*/ 226279 h 387510"/>
              <a:gd name="connsiteX156" fmla="*/ 222093 w 510510"/>
              <a:gd name="connsiteY156" fmla="*/ 225721 h 387510"/>
              <a:gd name="connsiteX157" fmla="*/ 224157 w 510510"/>
              <a:gd name="connsiteY157" fmla="*/ 223818 h 387510"/>
              <a:gd name="connsiteX158" fmla="*/ 224554 w 510510"/>
              <a:gd name="connsiteY158" fmla="*/ 222870 h 387510"/>
              <a:gd name="connsiteX159" fmla="*/ 225825 w 510510"/>
              <a:gd name="connsiteY159" fmla="*/ 220880 h 387510"/>
              <a:gd name="connsiteX160" fmla="*/ 226221 w 510510"/>
              <a:gd name="connsiteY160" fmla="*/ 218816 h 387510"/>
              <a:gd name="connsiteX161" fmla="*/ 227257 w 510510"/>
              <a:gd name="connsiteY161" fmla="*/ 217612 h 387510"/>
              <a:gd name="connsiteX162" fmla="*/ 228447 w 510510"/>
              <a:gd name="connsiteY162" fmla="*/ 215877 h 387510"/>
              <a:gd name="connsiteX163" fmla="*/ 228756 w 510510"/>
              <a:gd name="connsiteY163" fmla="*/ 214210 h 387510"/>
              <a:gd name="connsiteX164" fmla="*/ 229160 w 510510"/>
              <a:gd name="connsiteY164" fmla="*/ 213181 h 387510"/>
              <a:gd name="connsiteX165" fmla="*/ 230188 w 510510"/>
              <a:gd name="connsiteY165" fmla="*/ 211823 h 387510"/>
              <a:gd name="connsiteX166" fmla="*/ 231775 w 510510"/>
              <a:gd name="connsiteY166" fmla="*/ 210633 h 387510"/>
              <a:gd name="connsiteX167" fmla="*/ 232972 w 510510"/>
              <a:gd name="connsiteY167" fmla="*/ 209759 h 387510"/>
              <a:gd name="connsiteX168" fmla="*/ 234632 w 510510"/>
              <a:gd name="connsiteY168" fmla="*/ 208885 h 387510"/>
              <a:gd name="connsiteX169" fmla="*/ 236307 w 510510"/>
              <a:gd name="connsiteY169" fmla="*/ 208011 h 387510"/>
              <a:gd name="connsiteX170" fmla="*/ 237497 w 510510"/>
              <a:gd name="connsiteY170" fmla="*/ 207372 h 387510"/>
              <a:gd name="connsiteX171" fmla="*/ 239003 w 510510"/>
              <a:gd name="connsiteY171" fmla="*/ 206740 h 387510"/>
              <a:gd name="connsiteX172" fmla="*/ 240670 w 510510"/>
              <a:gd name="connsiteY172" fmla="*/ 205711 h 387510"/>
              <a:gd name="connsiteX173" fmla="*/ 241463 w 510510"/>
              <a:gd name="connsiteY173" fmla="*/ 204918 h 387510"/>
              <a:gd name="connsiteX174" fmla="*/ 242815 w 510510"/>
              <a:gd name="connsiteY174" fmla="*/ 203567 h 387510"/>
              <a:gd name="connsiteX175" fmla="*/ 244408 w 510510"/>
              <a:gd name="connsiteY175" fmla="*/ 202296 h 387510"/>
              <a:gd name="connsiteX176" fmla="*/ 244960 w 510510"/>
              <a:gd name="connsiteY176" fmla="*/ 201906 h 387510"/>
              <a:gd name="connsiteX177" fmla="*/ 246230 w 510510"/>
              <a:gd name="connsiteY177" fmla="*/ 201025 h 387510"/>
              <a:gd name="connsiteX178" fmla="*/ 247743 w 510510"/>
              <a:gd name="connsiteY178" fmla="*/ 199916 h 387510"/>
              <a:gd name="connsiteX179" fmla="*/ 248772 w 510510"/>
              <a:gd name="connsiteY179" fmla="*/ 199438 h 387510"/>
              <a:gd name="connsiteX180" fmla="*/ 249962 w 510510"/>
              <a:gd name="connsiteY180" fmla="*/ 198800 h 387510"/>
              <a:gd name="connsiteX181" fmla="*/ 250601 w 510510"/>
              <a:gd name="connsiteY181" fmla="*/ 197610 h 387510"/>
              <a:gd name="connsiteX182" fmla="*/ 250359 w 510510"/>
              <a:gd name="connsiteY182" fmla="*/ 196581 h 387510"/>
              <a:gd name="connsiteX183" fmla="*/ 250198 w 510510"/>
              <a:gd name="connsiteY183" fmla="*/ 195310 h 387510"/>
              <a:gd name="connsiteX184" fmla="*/ 248853 w 510510"/>
              <a:gd name="connsiteY184" fmla="*/ 193878 h 387510"/>
              <a:gd name="connsiteX185" fmla="*/ 242734 w 510510"/>
              <a:gd name="connsiteY185" fmla="*/ 186018 h 387510"/>
              <a:gd name="connsiteX186" fmla="*/ 242418 w 510510"/>
              <a:gd name="connsiteY186" fmla="*/ 184270 h 387510"/>
              <a:gd name="connsiteX187" fmla="*/ 242654 w 510510"/>
              <a:gd name="connsiteY187" fmla="*/ 180774 h 387510"/>
              <a:gd name="connsiteX188" fmla="*/ 241780 w 510510"/>
              <a:gd name="connsiteY188" fmla="*/ 178239 h 387510"/>
              <a:gd name="connsiteX189" fmla="*/ 235984 w 510510"/>
              <a:gd name="connsiteY189" fmla="*/ 171569 h 387510"/>
              <a:gd name="connsiteX190" fmla="*/ 235190 w 510510"/>
              <a:gd name="connsiteY190" fmla="*/ 170137 h 387510"/>
              <a:gd name="connsiteX191" fmla="*/ 235352 w 510510"/>
              <a:gd name="connsiteY191" fmla="*/ 168705 h 387510"/>
              <a:gd name="connsiteX192" fmla="*/ 235110 w 510510"/>
              <a:gd name="connsiteY192" fmla="*/ 167912 h 387510"/>
              <a:gd name="connsiteX193" fmla="*/ 230820 w 510510"/>
              <a:gd name="connsiteY193" fmla="*/ 164416 h 387510"/>
              <a:gd name="connsiteX194" fmla="*/ 225899 w 510510"/>
              <a:gd name="connsiteY194" fmla="*/ 163380 h 387510"/>
              <a:gd name="connsiteX195" fmla="*/ 216533 w 510510"/>
              <a:gd name="connsiteY195" fmla="*/ 163542 h 387510"/>
              <a:gd name="connsiteX196" fmla="*/ 206844 w 510510"/>
              <a:gd name="connsiteY196" fmla="*/ 168786 h 387510"/>
              <a:gd name="connsiteX197" fmla="*/ 204303 w 510510"/>
              <a:gd name="connsiteY197" fmla="*/ 170621 h 387510"/>
              <a:gd name="connsiteX198" fmla="*/ 203751 w 510510"/>
              <a:gd name="connsiteY198" fmla="*/ 172598 h 387510"/>
              <a:gd name="connsiteX199" fmla="*/ 203429 w 510510"/>
              <a:gd name="connsiteY199" fmla="*/ 173950 h 387510"/>
              <a:gd name="connsiteX200" fmla="*/ 202400 w 510510"/>
              <a:gd name="connsiteY200" fmla="*/ 174736 h 387510"/>
              <a:gd name="connsiteX201" fmla="*/ 194695 w 510510"/>
              <a:gd name="connsiteY201" fmla="*/ 178716 h 387510"/>
              <a:gd name="connsiteX202" fmla="*/ 193504 w 510510"/>
              <a:gd name="connsiteY202" fmla="*/ 179187 h 387510"/>
              <a:gd name="connsiteX203" fmla="*/ 192711 w 510510"/>
              <a:gd name="connsiteY203" fmla="*/ 178078 h 387510"/>
              <a:gd name="connsiteX204" fmla="*/ 192469 w 510510"/>
              <a:gd name="connsiteY204" fmla="*/ 176330 h 387510"/>
              <a:gd name="connsiteX205" fmla="*/ 192476 w 510510"/>
              <a:gd name="connsiteY205" fmla="*/ 175536 h 387510"/>
              <a:gd name="connsiteX206" fmla="*/ 191837 w 510510"/>
              <a:gd name="connsiteY206" fmla="*/ 175462 h 387510"/>
              <a:gd name="connsiteX207" fmla="*/ 191521 w 510510"/>
              <a:gd name="connsiteY207" fmla="*/ 174508 h 387510"/>
              <a:gd name="connsiteX208" fmla="*/ 190963 w 510510"/>
              <a:gd name="connsiteY208" fmla="*/ 174265 h 387510"/>
              <a:gd name="connsiteX209" fmla="*/ 190486 w 510510"/>
              <a:gd name="connsiteY209" fmla="*/ 175146 h 387510"/>
              <a:gd name="connsiteX210" fmla="*/ 188744 w 510510"/>
              <a:gd name="connsiteY210" fmla="*/ 181339 h 387510"/>
              <a:gd name="connsiteX211" fmla="*/ 189215 w 510510"/>
              <a:gd name="connsiteY211" fmla="*/ 181809 h 387510"/>
              <a:gd name="connsiteX212" fmla="*/ 189773 w 510510"/>
              <a:gd name="connsiteY212" fmla="*/ 182206 h 387510"/>
              <a:gd name="connsiteX213" fmla="*/ 190486 w 510510"/>
              <a:gd name="connsiteY213" fmla="*/ 181500 h 387510"/>
              <a:gd name="connsiteX214" fmla="*/ 191044 w 510510"/>
              <a:gd name="connsiteY214" fmla="*/ 180935 h 387510"/>
              <a:gd name="connsiteX215" fmla="*/ 191682 w 510510"/>
              <a:gd name="connsiteY215" fmla="*/ 181412 h 387510"/>
              <a:gd name="connsiteX216" fmla="*/ 193666 w 510510"/>
              <a:gd name="connsiteY216" fmla="*/ 183396 h 387510"/>
              <a:gd name="connsiteX217" fmla="*/ 194136 w 510510"/>
              <a:gd name="connsiteY217" fmla="*/ 185063 h 387510"/>
              <a:gd name="connsiteX218" fmla="*/ 192946 w 510510"/>
              <a:gd name="connsiteY218" fmla="*/ 187766 h 387510"/>
              <a:gd name="connsiteX219" fmla="*/ 190177 w 510510"/>
              <a:gd name="connsiteY219" fmla="*/ 191424 h 387510"/>
              <a:gd name="connsiteX220" fmla="*/ 186754 w 510510"/>
              <a:gd name="connsiteY220" fmla="*/ 192769 h 387510"/>
              <a:gd name="connsiteX221" fmla="*/ 184374 w 510510"/>
              <a:gd name="connsiteY221" fmla="*/ 193091 h 387510"/>
              <a:gd name="connsiteX222" fmla="*/ 183581 w 510510"/>
              <a:gd name="connsiteY222" fmla="*/ 192849 h 387510"/>
              <a:gd name="connsiteX223" fmla="*/ 185564 w 510510"/>
              <a:gd name="connsiteY223" fmla="*/ 189676 h 387510"/>
              <a:gd name="connsiteX224" fmla="*/ 185564 w 510510"/>
              <a:gd name="connsiteY224" fmla="*/ 188089 h 387510"/>
              <a:gd name="connsiteX225" fmla="*/ 184535 w 510510"/>
              <a:gd name="connsiteY225" fmla="*/ 187524 h 387510"/>
              <a:gd name="connsiteX226" fmla="*/ 183419 w 510510"/>
              <a:gd name="connsiteY226" fmla="*/ 188324 h 387510"/>
              <a:gd name="connsiteX227" fmla="*/ 183103 w 510510"/>
              <a:gd name="connsiteY227" fmla="*/ 190705 h 387510"/>
              <a:gd name="connsiteX228" fmla="*/ 182229 w 510510"/>
              <a:gd name="connsiteY228" fmla="*/ 191579 h 387510"/>
              <a:gd name="connsiteX229" fmla="*/ 177066 w 510510"/>
              <a:gd name="connsiteY229" fmla="*/ 192842 h 387510"/>
              <a:gd name="connsiteX230" fmla="*/ 172460 w 510510"/>
              <a:gd name="connsiteY230" fmla="*/ 192379 h 387510"/>
              <a:gd name="connsiteX231" fmla="*/ 171828 w 510510"/>
              <a:gd name="connsiteY231" fmla="*/ 191895 h 387510"/>
              <a:gd name="connsiteX232" fmla="*/ 171189 w 510510"/>
              <a:gd name="connsiteY232" fmla="*/ 190859 h 387510"/>
              <a:gd name="connsiteX233" fmla="*/ 170315 w 510510"/>
              <a:gd name="connsiteY233" fmla="*/ 190698 h 387510"/>
              <a:gd name="connsiteX234" fmla="*/ 169367 w 510510"/>
              <a:gd name="connsiteY234" fmla="*/ 191424 h 387510"/>
              <a:gd name="connsiteX235" fmla="*/ 168890 w 510510"/>
              <a:gd name="connsiteY235" fmla="*/ 192614 h 387510"/>
              <a:gd name="connsiteX236" fmla="*/ 169367 w 510510"/>
              <a:gd name="connsiteY236" fmla="*/ 193407 h 387510"/>
              <a:gd name="connsiteX237" fmla="*/ 169764 w 510510"/>
              <a:gd name="connsiteY237" fmla="*/ 193878 h 387510"/>
              <a:gd name="connsiteX238" fmla="*/ 169952 w 510510"/>
              <a:gd name="connsiteY238" fmla="*/ 194443 h 387510"/>
              <a:gd name="connsiteX239" fmla="*/ 169609 w 510510"/>
              <a:gd name="connsiteY239" fmla="*/ 194833 h 387510"/>
              <a:gd name="connsiteX240" fmla="*/ 169206 w 510510"/>
              <a:gd name="connsiteY240" fmla="*/ 194759 h 387510"/>
              <a:gd name="connsiteX241" fmla="*/ 168971 w 510510"/>
              <a:gd name="connsiteY241" fmla="*/ 194598 h 387510"/>
              <a:gd name="connsiteX242" fmla="*/ 168339 w 510510"/>
              <a:gd name="connsiteY242" fmla="*/ 194436 h 387510"/>
              <a:gd name="connsiteX243" fmla="*/ 167854 w 510510"/>
              <a:gd name="connsiteY243" fmla="*/ 194598 h 387510"/>
              <a:gd name="connsiteX244" fmla="*/ 166987 w 510510"/>
              <a:gd name="connsiteY244" fmla="*/ 194913 h 387510"/>
              <a:gd name="connsiteX245" fmla="*/ 166032 w 510510"/>
              <a:gd name="connsiteY245" fmla="*/ 195471 h 387510"/>
              <a:gd name="connsiteX246" fmla="*/ 165239 w 510510"/>
              <a:gd name="connsiteY246" fmla="*/ 196023 h 387510"/>
              <a:gd name="connsiteX247" fmla="*/ 164681 w 510510"/>
              <a:gd name="connsiteY247" fmla="*/ 196984 h 387510"/>
              <a:gd name="connsiteX248" fmla="*/ 164049 w 510510"/>
              <a:gd name="connsiteY248" fmla="*/ 197771 h 387510"/>
              <a:gd name="connsiteX249" fmla="*/ 163646 w 510510"/>
              <a:gd name="connsiteY249" fmla="*/ 198645 h 387510"/>
              <a:gd name="connsiteX250" fmla="*/ 163013 w 510510"/>
              <a:gd name="connsiteY250" fmla="*/ 199364 h 387510"/>
              <a:gd name="connsiteX251" fmla="*/ 162220 w 510510"/>
              <a:gd name="connsiteY251" fmla="*/ 199042 h 387510"/>
              <a:gd name="connsiteX252" fmla="*/ 161265 w 510510"/>
              <a:gd name="connsiteY252" fmla="*/ 199042 h 387510"/>
              <a:gd name="connsiteX253" fmla="*/ 160633 w 510510"/>
              <a:gd name="connsiteY253" fmla="*/ 199358 h 387510"/>
              <a:gd name="connsiteX254" fmla="*/ 160075 w 510510"/>
              <a:gd name="connsiteY254" fmla="*/ 200077 h 387510"/>
              <a:gd name="connsiteX255" fmla="*/ 159363 w 510510"/>
              <a:gd name="connsiteY255" fmla="*/ 200548 h 387510"/>
              <a:gd name="connsiteX256" fmla="*/ 158966 w 510510"/>
              <a:gd name="connsiteY256" fmla="*/ 201422 h 387510"/>
              <a:gd name="connsiteX257" fmla="*/ 158092 w 510510"/>
              <a:gd name="connsiteY257" fmla="*/ 201106 h 387510"/>
              <a:gd name="connsiteX258" fmla="*/ 156976 w 510510"/>
              <a:gd name="connsiteY258" fmla="*/ 200313 h 387510"/>
              <a:gd name="connsiteX259" fmla="*/ 156108 w 510510"/>
              <a:gd name="connsiteY259" fmla="*/ 199196 h 387510"/>
              <a:gd name="connsiteX260" fmla="*/ 155396 w 510510"/>
              <a:gd name="connsiteY260" fmla="*/ 198645 h 387510"/>
              <a:gd name="connsiteX261" fmla="*/ 155315 w 510510"/>
              <a:gd name="connsiteY261" fmla="*/ 198571 h 387510"/>
              <a:gd name="connsiteX262" fmla="*/ 155234 w 510510"/>
              <a:gd name="connsiteY262" fmla="*/ 198013 h 387510"/>
              <a:gd name="connsiteX263" fmla="*/ 155396 w 510510"/>
              <a:gd name="connsiteY263" fmla="*/ 197616 h 387510"/>
              <a:gd name="connsiteX264" fmla="*/ 155550 w 510510"/>
              <a:gd name="connsiteY264" fmla="*/ 197300 h 387510"/>
              <a:gd name="connsiteX265" fmla="*/ 155866 w 510510"/>
              <a:gd name="connsiteY265" fmla="*/ 196823 h 387510"/>
              <a:gd name="connsiteX266" fmla="*/ 156028 w 510510"/>
              <a:gd name="connsiteY266" fmla="*/ 196500 h 387510"/>
              <a:gd name="connsiteX267" fmla="*/ 156102 w 510510"/>
              <a:gd name="connsiteY267" fmla="*/ 195942 h 387510"/>
              <a:gd name="connsiteX268" fmla="*/ 156102 w 510510"/>
              <a:gd name="connsiteY268" fmla="*/ 195391 h 387510"/>
              <a:gd name="connsiteX269" fmla="*/ 155866 w 510510"/>
              <a:gd name="connsiteY269" fmla="*/ 194759 h 387510"/>
              <a:gd name="connsiteX270" fmla="*/ 155396 w 510510"/>
              <a:gd name="connsiteY270" fmla="*/ 194517 h 387510"/>
              <a:gd name="connsiteX271" fmla="*/ 154992 w 510510"/>
              <a:gd name="connsiteY271" fmla="*/ 194275 h 387510"/>
              <a:gd name="connsiteX272" fmla="*/ 153963 w 510510"/>
              <a:gd name="connsiteY272" fmla="*/ 193885 h 387510"/>
              <a:gd name="connsiteX273" fmla="*/ 152612 w 510510"/>
              <a:gd name="connsiteY273" fmla="*/ 192930 h 387510"/>
              <a:gd name="connsiteX274" fmla="*/ 151099 w 510510"/>
              <a:gd name="connsiteY274" fmla="*/ 191975 h 387510"/>
              <a:gd name="connsiteX275" fmla="*/ 150306 w 510510"/>
              <a:gd name="connsiteY275" fmla="*/ 190382 h 387510"/>
              <a:gd name="connsiteX276" fmla="*/ 149909 w 510510"/>
              <a:gd name="connsiteY276" fmla="*/ 186980 h 387510"/>
              <a:gd name="connsiteX277" fmla="*/ 149116 w 510510"/>
              <a:gd name="connsiteY277" fmla="*/ 185702 h 387510"/>
              <a:gd name="connsiteX278" fmla="*/ 147603 w 510510"/>
              <a:gd name="connsiteY278" fmla="*/ 185460 h 387510"/>
              <a:gd name="connsiteX279" fmla="*/ 146023 w 510510"/>
              <a:gd name="connsiteY279" fmla="*/ 186099 h 387510"/>
              <a:gd name="connsiteX280" fmla="*/ 144510 w 510510"/>
              <a:gd name="connsiteY280" fmla="*/ 186495 h 387510"/>
              <a:gd name="connsiteX281" fmla="*/ 142836 w 510510"/>
              <a:gd name="connsiteY281" fmla="*/ 186018 h 387510"/>
              <a:gd name="connsiteX282" fmla="*/ 139979 w 510510"/>
              <a:gd name="connsiteY282" fmla="*/ 184035 h 387510"/>
              <a:gd name="connsiteX283" fmla="*/ 136254 w 510510"/>
              <a:gd name="connsiteY283" fmla="*/ 182690 h 387510"/>
              <a:gd name="connsiteX284" fmla="*/ 132287 w 510510"/>
              <a:gd name="connsiteY284" fmla="*/ 182206 h 387510"/>
              <a:gd name="connsiteX285" fmla="*/ 128865 w 510510"/>
              <a:gd name="connsiteY285" fmla="*/ 183961 h 387510"/>
              <a:gd name="connsiteX286" fmla="*/ 126646 w 510510"/>
              <a:gd name="connsiteY286" fmla="*/ 186099 h 387510"/>
              <a:gd name="connsiteX287" fmla="*/ 126646 w 510510"/>
              <a:gd name="connsiteY287" fmla="*/ 186812 h 387510"/>
              <a:gd name="connsiteX288" fmla="*/ 127278 w 510510"/>
              <a:gd name="connsiteY288" fmla="*/ 187134 h 387510"/>
              <a:gd name="connsiteX289" fmla="*/ 127836 w 510510"/>
              <a:gd name="connsiteY289" fmla="*/ 187840 h 387510"/>
              <a:gd name="connsiteX290" fmla="*/ 127278 w 510510"/>
              <a:gd name="connsiteY290" fmla="*/ 188560 h 387510"/>
              <a:gd name="connsiteX291" fmla="*/ 121879 w 510510"/>
              <a:gd name="connsiteY291" fmla="*/ 193878 h 387510"/>
              <a:gd name="connsiteX292" fmla="*/ 121482 w 510510"/>
              <a:gd name="connsiteY292" fmla="*/ 194678 h 387510"/>
              <a:gd name="connsiteX293" fmla="*/ 120292 w 510510"/>
              <a:gd name="connsiteY293" fmla="*/ 195713 h 387510"/>
              <a:gd name="connsiteX294" fmla="*/ 119021 w 510510"/>
              <a:gd name="connsiteY294" fmla="*/ 196897 h 387510"/>
              <a:gd name="connsiteX295" fmla="*/ 117824 w 510510"/>
              <a:gd name="connsiteY295" fmla="*/ 198248 h 387510"/>
              <a:gd name="connsiteX296" fmla="*/ 116722 w 510510"/>
              <a:gd name="connsiteY296" fmla="*/ 199122 h 387510"/>
              <a:gd name="connsiteX297" fmla="*/ 115364 w 510510"/>
              <a:gd name="connsiteY297" fmla="*/ 199916 h 387510"/>
              <a:gd name="connsiteX298" fmla="*/ 114335 w 510510"/>
              <a:gd name="connsiteY298" fmla="*/ 200158 h 387510"/>
              <a:gd name="connsiteX299" fmla="*/ 113622 w 510510"/>
              <a:gd name="connsiteY299" fmla="*/ 199761 h 387510"/>
              <a:gd name="connsiteX300" fmla="*/ 114100 w 510510"/>
              <a:gd name="connsiteY300" fmla="*/ 199049 h 387510"/>
              <a:gd name="connsiteX301" fmla="*/ 114577 w 510510"/>
              <a:gd name="connsiteY301" fmla="*/ 197852 h 387510"/>
              <a:gd name="connsiteX302" fmla="*/ 114732 w 510510"/>
              <a:gd name="connsiteY302" fmla="*/ 197132 h 387510"/>
              <a:gd name="connsiteX303" fmla="*/ 114651 w 510510"/>
              <a:gd name="connsiteY303" fmla="*/ 196023 h 387510"/>
              <a:gd name="connsiteX304" fmla="*/ 114416 w 510510"/>
              <a:gd name="connsiteY304" fmla="*/ 195310 h 387510"/>
              <a:gd name="connsiteX305" fmla="*/ 114732 w 510510"/>
              <a:gd name="connsiteY305" fmla="*/ 194598 h 387510"/>
              <a:gd name="connsiteX306" fmla="*/ 114732 w 510510"/>
              <a:gd name="connsiteY306" fmla="*/ 193878 h 387510"/>
              <a:gd name="connsiteX307" fmla="*/ 115055 w 510510"/>
              <a:gd name="connsiteY307" fmla="*/ 193407 h 387510"/>
              <a:gd name="connsiteX308" fmla="*/ 117031 w 510510"/>
              <a:gd name="connsiteY308" fmla="*/ 192453 h 387510"/>
              <a:gd name="connsiteX309" fmla="*/ 118228 w 510510"/>
              <a:gd name="connsiteY309" fmla="*/ 191740 h 387510"/>
              <a:gd name="connsiteX310" fmla="*/ 118941 w 510510"/>
              <a:gd name="connsiteY310" fmla="*/ 190395 h 387510"/>
              <a:gd name="connsiteX311" fmla="*/ 119653 w 510510"/>
              <a:gd name="connsiteY311" fmla="*/ 187847 h 387510"/>
              <a:gd name="connsiteX312" fmla="*/ 120292 w 510510"/>
              <a:gd name="connsiteY312" fmla="*/ 186818 h 387510"/>
              <a:gd name="connsiteX313" fmla="*/ 121321 w 510510"/>
              <a:gd name="connsiteY313" fmla="*/ 186260 h 387510"/>
              <a:gd name="connsiteX314" fmla="*/ 123472 w 510510"/>
              <a:gd name="connsiteY314" fmla="*/ 186415 h 387510"/>
              <a:gd name="connsiteX315" fmla="*/ 124582 w 510510"/>
              <a:gd name="connsiteY315" fmla="*/ 186738 h 387510"/>
              <a:gd name="connsiteX316" fmla="*/ 124817 w 510510"/>
              <a:gd name="connsiteY316" fmla="*/ 186092 h 387510"/>
              <a:gd name="connsiteX317" fmla="*/ 124582 w 510510"/>
              <a:gd name="connsiteY317" fmla="*/ 184754 h 387510"/>
              <a:gd name="connsiteX318" fmla="*/ 123546 w 510510"/>
              <a:gd name="connsiteY318" fmla="*/ 184109 h 387510"/>
              <a:gd name="connsiteX319" fmla="*/ 122834 w 510510"/>
              <a:gd name="connsiteY319" fmla="*/ 183483 h 387510"/>
              <a:gd name="connsiteX320" fmla="*/ 122592 w 510510"/>
              <a:gd name="connsiteY320" fmla="*/ 182367 h 387510"/>
              <a:gd name="connsiteX321" fmla="*/ 122275 w 510510"/>
              <a:gd name="connsiteY321" fmla="*/ 181493 h 387510"/>
              <a:gd name="connsiteX322" fmla="*/ 121879 w 510510"/>
              <a:gd name="connsiteY322" fmla="*/ 181177 h 387510"/>
              <a:gd name="connsiteX323" fmla="*/ 120608 w 510510"/>
              <a:gd name="connsiteY323" fmla="*/ 181016 h 387510"/>
              <a:gd name="connsiteX324" fmla="*/ 119653 w 510510"/>
              <a:gd name="connsiteY324" fmla="*/ 180861 h 387510"/>
              <a:gd name="connsiteX325" fmla="*/ 118705 w 510510"/>
              <a:gd name="connsiteY325" fmla="*/ 179900 h 387510"/>
              <a:gd name="connsiteX326" fmla="*/ 117986 w 510510"/>
              <a:gd name="connsiteY326" fmla="*/ 179107 h 387510"/>
              <a:gd name="connsiteX327" fmla="*/ 117670 w 510510"/>
              <a:gd name="connsiteY327" fmla="*/ 177997 h 387510"/>
              <a:gd name="connsiteX328" fmla="*/ 118302 w 510510"/>
              <a:gd name="connsiteY328" fmla="*/ 177446 h 387510"/>
              <a:gd name="connsiteX329" fmla="*/ 118941 w 510510"/>
              <a:gd name="connsiteY329" fmla="*/ 176814 h 387510"/>
              <a:gd name="connsiteX330" fmla="*/ 119183 w 510510"/>
              <a:gd name="connsiteY330" fmla="*/ 175456 h 387510"/>
              <a:gd name="connsiteX331" fmla="*/ 119969 w 510510"/>
              <a:gd name="connsiteY331" fmla="*/ 174265 h 387510"/>
              <a:gd name="connsiteX332" fmla="*/ 120843 w 510510"/>
              <a:gd name="connsiteY332" fmla="*/ 173707 h 387510"/>
              <a:gd name="connsiteX333" fmla="*/ 122195 w 510510"/>
              <a:gd name="connsiteY333" fmla="*/ 173627 h 387510"/>
              <a:gd name="connsiteX334" fmla="*/ 123466 w 510510"/>
              <a:gd name="connsiteY334" fmla="*/ 173546 h 387510"/>
              <a:gd name="connsiteX335" fmla="*/ 124501 w 510510"/>
              <a:gd name="connsiteY335" fmla="*/ 172679 h 387510"/>
              <a:gd name="connsiteX336" fmla="*/ 127749 w 510510"/>
              <a:gd name="connsiteY336" fmla="*/ 169982 h 387510"/>
              <a:gd name="connsiteX337" fmla="*/ 128945 w 510510"/>
              <a:gd name="connsiteY337" fmla="*/ 169263 h 387510"/>
              <a:gd name="connsiteX338" fmla="*/ 130613 w 510510"/>
              <a:gd name="connsiteY338" fmla="*/ 169189 h 387510"/>
              <a:gd name="connsiteX339" fmla="*/ 131406 w 510510"/>
              <a:gd name="connsiteY339" fmla="*/ 168550 h 387510"/>
              <a:gd name="connsiteX340" fmla="*/ 132596 w 510510"/>
              <a:gd name="connsiteY340" fmla="*/ 167273 h 387510"/>
              <a:gd name="connsiteX341" fmla="*/ 134580 w 510510"/>
              <a:gd name="connsiteY341" fmla="*/ 162035 h 387510"/>
              <a:gd name="connsiteX342" fmla="*/ 136805 w 510510"/>
              <a:gd name="connsiteY342" fmla="*/ 153940 h 387510"/>
              <a:gd name="connsiteX343" fmla="*/ 137363 w 510510"/>
              <a:gd name="connsiteY343" fmla="*/ 152508 h 387510"/>
              <a:gd name="connsiteX344" fmla="*/ 137753 w 510510"/>
              <a:gd name="connsiteY344" fmla="*/ 147822 h 387510"/>
              <a:gd name="connsiteX345" fmla="*/ 137834 w 510510"/>
              <a:gd name="connsiteY345" fmla="*/ 144090 h 387510"/>
              <a:gd name="connsiteX346" fmla="*/ 137840 w 510510"/>
              <a:gd name="connsiteY346" fmla="*/ 142187 h 387510"/>
              <a:gd name="connsiteX347" fmla="*/ 138237 w 510510"/>
              <a:gd name="connsiteY347" fmla="*/ 140917 h 387510"/>
              <a:gd name="connsiteX348" fmla="*/ 139185 w 510510"/>
              <a:gd name="connsiteY348" fmla="*/ 140594 h 387510"/>
              <a:gd name="connsiteX349" fmla="*/ 140375 w 510510"/>
              <a:gd name="connsiteY349" fmla="*/ 141152 h 387510"/>
              <a:gd name="connsiteX350" fmla="*/ 141169 w 510510"/>
              <a:gd name="connsiteY350" fmla="*/ 140204 h 387510"/>
              <a:gd name="connsiteX351" fmla="*/ 142843 w 510510"/>
              <a:gd name="connsiteY351" fmla="*/ 138617 h 387510"/>
              <a:gd name="connsiteX352" fmla="*/ 144981 w 510510"/>
              <a:gd name="connsiteY352" fmla="*/ 138369 h 387510"/>
              <a:gd name="connsiteX353" fmla="*/ 149506 w 510510"/>
              <a:gd name="connsiteY353" fmla="*/ 136466 h 387510"/>
              <a:gd name="connsiteX354" fmla="*/ 152135 w 510510"/>
              <a:gd name="connsiteY354" fmla="*/ 134476 h 387510"/>
              <a:gd name="connsiteX355" fmla="*/ 153318 w 510510"/>
              <a:gd name="connsiteY355" fmla="*/ 133138 h 387510"/>
              <a:gd name="connsiteX356" fmla="*/ 154273 w 510510"/>
              <a:gd name="connsiteY356" fmla="*/ 132734 h 387510"/>
              <a:gd name="connsiteX357" fmla="*/ 156102 w 510510"/>
              <a:gd name="connsiteY357" fmla="*/ 131941 h 387510"/>
              <a:gd name="connsiteX358" fmla="*/ 157534 w 510510"/>
              <a:gd name="connsiteY358" fmla="*/ 129641 h 387510"/>
              <a:gd name="connsiteX359" fmla="*/ 158401 w 510510"/>
              <a:gd name="connsiteY359" fmla="*/ 128128 h 387510"/>
              <a:gd name="connsiteX360" fmla="*/ 160620 w 510510"/>
              <a:gd name="connsiteY360" fmla="*/ 126387 h 387510"/>
              <a:gd name="connsiteX361" fmla="*/ 161581 w 510510"/>
              <a:gd name="connsiteY361" fmla="*/ 123920 h 387510"/>
              <a:gd name="connsiteX362" fmla="*/ 162287 w 510510"/>
              <a:gd name="connsiteY362" fmla="*/ 122017 h 387510"/>
              <a:gd name="connsiteX363" fmla="*/ 163007 w 510510"/>
              <a:gd name="connsiteY363" fmla="*/ 121136 h 387510"/>
              <a:gd name="connsiteX364" fmla="*/ 163329 w 510510"/>
              <a:gd name="connsiteY364" fmla="*/ 120504 h 387510"/>
              <a:gd name="connsiteX365" fmla="*/ 162691 w 510510"/>
              <a:gd name="connsiteY365" fmla="*/ 119946 h 387510"/>
              <a:gd name="connsiteX366" fmla="*/ 161023 w 510510"/>
              <a:gd name="connsiteY366" fmla="*/ 119704 h 387510"/>
              <a:gd name="connsiteX367" fmla="*/ 160391 w 510510"/>
              <a:gd name="connsiteY367" fmla="*/ 119395 h 387510"/>
              <a:gd name="connsiteX368" fmla="*/ 160068 w 510510"/>
              <a:gd name="connsiteY368" fmla="*/ 118521 h 387510"/>
              <a:gd name="connsiteX369" fmla="*/ 160943 w 510510"/>
              <a:gd name="connsiteY369" fmla="*/ 117573 h 387510"/>
              <a:gd name="connsiteX370" fmla="*/ 161575 w 510510"/>
              <a:gd name="connsiteY370" fmla="*/ 117008 h 387510"/>
              <a:gd name="connsiteX371" fmla="*/ 161897 w 510510"/>
              <a:gd name="connsiteY371" fmla="*/ 115898 h 387510"/>
              <a:gd name="connsiteX372" fmla="*/ 162610 w 510510"/>
              <a:gd name="connsiteY372" fmla="*/ 115341 h 387510"/>
              <a:gd name="connsiteX373" fmla="*/ 164197 w 510510"/>
              <a:gd name="connsiteY373" fmla="*/ 115576 h 387510"/>
              <a:gd name="connsiteX374" fmla="*/ 165313 w 510510"/>
              <a:gd name="connsiteY374" fmla="*/ 115905 h 387510"/>
              <a:gd name="connsiteX375" fmla="*/ 166025 w 510510"/>
              <a:gd name="connsiteY375" fmla="*/ 115583 h 387510"/>
              <a:gd name="connsiteX376" fmla="*/ 166577 w 510510"/>
              <a:gd name="connsiteY376" fmla="*/ 114473 h 387510"/>
              <a:gd name="connsiteX377" fmla="*/ 166819 w 510510"/>
              <a:gd name="connsiteY377" fmla="*/ 113761 h 387510"/>
              <a:gd name="connsiteX378" fmla="*/ 167619 w 510510"/>
              <a:gd name="connsiteY378" fmla="*/ 113122 h 387510"/>
              <a:gd name="connsiteX379" fmla="*/ 167935 w 510510"/>
              <a:gd name="connsiteY379" fmla="*/ 112086 h 387510"/>
              <a:gd name="connsiteX380" fmla="*/ 167303 w 510510"/>
              <a:gd name="connsiteY380" fmla="*/ 111051 h 387510"/>
              <a:gd name="connsiteX381" fmla="*/ 166342 w 510510"/>
              <a:gd name="connsiteY381" fmla="*/ 110977 h 387510"/>
              <a:gd name="connsiteX382" fmla="*/ 164600 w 510510"/>
              <a:gd name="connsiteY382" fmla="*/ 111132 h 387510"/>
              <a:gd name="connsiteX383" fmla="*/ 163881 w 510510"/>
              <a:gd name="connsiteY383" fmla="*/ 110426 h 387510"/>
              <a:gd name="connsiteX384" fmla="*/ 163007 w 510510"/>
              <a:gd name="connsiteY384" fmla="*/ 110419 h 387510"/>
              <a:gd name="connsiteX385" fmla="*/ 162529 w 510510"/>
              <a:gd name="connsiteY385" fmla="*/ 110103 h 387510"/>
              <a:gd name="connsiteX386" fmla="*/ 162852 w 510510"/>
              <a:gd name="connsiteY386" fmla="*/ 109229 h 387510"/>
              <a:gd name="connsiteX387" fmla="*/ 164042 w 510510"/>
              <a:gd name="connsiteY387" fmla="*/ 108597 h 387510"/>
              <a:gd name="connsiteX388" fmla="*/ 164829 w 510510"/>
              <a:gd name="connsiteY388" fmla="*/ 107642 h 387510"/>
              <a:gd name="connsiteX389" fmla="*/ 165622 w 510510"/>
              <a:gd name="connsiteY389" fmla="*/ 105107 h 387510"/>
              <a:gd name="connsiteX390" fmla="*/ 165306 w 510510"/>
              <a:gd name="connsiteY390" fmla="*/ 104072 h 387510"/>
              <a:gd name="connsiteX391" fmla="*/ 164197 w 510510"/>
              <a:gd name="connsiteY391" fmla="*/ 103991 h 387510"/>
              <a:gd name="connsiteX392" fmla="*/ 161339 w 510510"/>
              <a:gd name="connsiteY392" fmla="*/ 102317 h 387510"/>
              <a:gd name="connsiteX393" fmla="*/ 158643 w 510510"/>
              <a:gd name="connsiteY393" fmla="*/ 101920 h 387510"/>
              <a:gd name="connsiteX394" fmla="*/ 157527 w 510510"/>
              <a:gd name="connsiteY394" fmla="*/ 101450 h 387510"/>
              <a:gd name="connsiteX395" fmla="*/ 157050 w 510510"/>
              <a:gd name="connsiteY395" fmla="*/ 100488 h 387510"/>
              <a:gd name="connsiteX396" fmla="*/ 157056 w 510510"/>
              <a:gd name="connsiteY396" fmla="*/ 99217 h 387510"/>
              <a:gd name="connsiteX397" fmla="*/ 158085 w 510510"/>
              <a:gd name="connsiteY397" fmla="*/ 99070 h 387510"/>
              <a:gd name="connsiteX398" fmla="*/ 158401 w 510510"/>
              <a:gd name="connsiteY398" fmla="*/ 98189 h 387510"/>
              <a:gd name="connsiteX399" fmla="*/ 159033 w 510510"/>
              <a:gd name="connsiteY399" fmla="*/ 98350 h 387510"/>
              <a:gd name="connsiteX400" fmla="*/ 159356 w 510510"/>
              <a:gd name="connsiteY400" fmla="*/ 96763 h 387510"/>
              <a:gd name="connsiteX401" fmla="*/ 159826 w 510510"/>
              <a:gd name="connsiteY401" fmla="*/ 95815 h 387510"/>
              <a:gd name="connsiteX402" fmla="*/ 160546 w 510510"/>
              <a:gd name="connsiteY402" fmla="*/ 92474 h 387510"/>
              <a:gd name="connsiteX403" fmla="*/ 162059 w 510510"/>
              <a:gd name="connsiteY403" fmla="*/ 88103 h 387510"/>
              <a:gd name="connsiteX404" fmla="*/ 162852 w 510510"/>
              <a:gd name="connsiteY404" fmla="*/ 86759 h 387510"/>
              <a:gd name="connsiteX405" fmla="*/ 165151 w 510510"/>
              <a:gd name="connsiteY405" fmla="*/ 85165 h 387510"/>
              <a:gd name="connsiteX406" fmla="*/ 168648 w 510510"/>
              <a:gd name="connsiteY406" fmla="*/ 84056 h 387510"/>
              <a:gd name="connsiteX407" fmla="*/ 169999 w 510510"/>
              <a:gd name="connsiteY407" fmla="*/ 83343 h 387510"/>
              <a:gd name="connsiteX408" fmla="*/ 170234 w 510510"/>
              <a:gd name="connsiteY408" fmla="*/ 82630 h 387510"/>
              <a:gd name="connsiteX409" fmla="*/ 169992 w 510510"/>
              <a:gd name="connsiteY409" fmla="*/ 79928 h 387510"/>
              <a:gd name="connsiteX410" fmla="*/ 169280 w 510510"/>
              <a:gd name="connsiteY410" fmla="*/ 78731 h 387510"/>
              <a:gd name="connsiteX411" fmla="*/ 168883 w 510510"/>
              <a:gd name="connsiteY411" fmla="*/ 77232 h 387510"/>
              <a:gd name="connsiteX412" fmla="*/ 169441 w 510510"/>
              <a:gd name="connsiteY412" fmla="*/ 75396 h 387510"/>
              <a:gd name="connsiteX413" fmla="*/ 169515 w 510510"/>
              <a:gd name="connsiteY413" fmla="*/ 74206 h 387510"/>
              <a:gd name="connsiteX414" fmla="*/ 167612 w 510510"/>
              <a:gd name="connsiteY414" fmla="*/ 70717 h 387510"/>
              <a:gd name="connsiteX415" fmla="*/ 168251 w 510510"/>
              <a:gd name="connsiteY415" fmla="*/ 70158 h 387510"/>
              <a:gd name="connsiteX416" fmla="*/ 168332 w 510510"/>
              <a:gd name="connsiteY416" fmla="*/ 69284 h 387510"/>
              <a:gd name="connsiteX417" fmla="*/ 167686 w 510510"/>
              <a:gd name="connsiteY417" fmla="*/ 68417 h 387510"/>
              <a:gd name="connsiteX418" fmla="*/ 165864 w 510510"/>
              <a:gd name="connsiteY418" fmla="*/ 68101 h 387510"/>
              <a:gd name="connsiteX419" fmla="*/ 163881 w 510510"/>
              <a:gd name="connsiteY419" fmla="*/ 68572 h 387510"/>
              <a:gd name="connsiteX420" fmla="*/ 162852 w 510510"/>
              <a:gd name="connsiteY420" fmla="*/ 68256 h 387510"/>
              <a:gd name="connsiteX421" fmla="*/ 162375 w 510510"/>
              <a:gd name="connsiteY421" fmla="*/ 67536 h 387510"/>
              <a:gd name="connsiteX422" fmla="*/ 162368 w 510510"/>
              <a:gd name="connsiteY422" fmla="*/ 66030 h 387510"/>
              <a:gd name="connsiteX423" fmla="*/ 164358 w 510510"/>
              <a:gd name="connsiteY423" fmla="*/ 65237 h 387510"/>
              <a:gd name="connsiteX424" fmla="*/ 165548 w 510510"/>
              <a:gd name="connsiteY424" fmla="*/ 64282 h 387510"/>
              <a:gd name="connsiteX425" fmla="*/ 166577 w 510510"/>
              <a:gd name="connsiteY425" fmla="*/ 63885 h 387510"/>
              <a:gd name="connsiteX426" fmla="*/ 167215 w 510510"/>
              <a:gd name="connsiteY426" fmla="*/ 63092 h 387510"/>
              <a:gd name="connsiteX427" fmla="*/ 166980 w 510510"/>
              <a:gd name="connsiteY427" fmla="*/ 61660 h 387510"/>
              <a:gd name="connsiteX428" fmla="*/ 166342 w 510510"/>
              <a:gd name="connsiteY428" fmla="*/ 57458 h 387510"/>
              <a:gd name="connsiteX429" fmla="*/ 164997 w 510510"/>
              <a:gd name="connsiteY429" fmla="*/ 54842 h 387510"/>
              <a:gd name="connsiteX430" fmla="*/ 164674 w 510510"/>
              <a:gd name="connsiteY430" fmla="*/ 52933 h 387510"/>
              <a:gd name="connsiteX431" fmla="*/ 165864 w 510510"/>
              <a:gd name="connsiteY431" fmla="*/ 49517 h 387510"/>
              <a:gd name="connsiteX432" fmla="*/ 168251 w 510510"/>
              <a:gd name="connsiteY432" fmla="*/ 45463 h 387510"/>
              <a:gd name="connsiteX433" fmla="*/ 168009 w 510510"/>
              <a:gd name="connsiteY433" fmla="*/ 43957 h 387510"/>
              <a:gd name="connsiteX434" fmla="*/ 168170 w 510510"/>
              <a:gd name="connsiteY434" fmla="*/ 42518 h 387510"/>
              <a:gd name="connsiteX435" fmla="*/ 169125 w 510510"/>
              <a:gd name="connsiteY435" fmla="*/ 42605 h 387510"/>
              <a:gd name="connsiteX436" fmla="*/ 170154 w 510510"/>
              <a:gd name="connsiteY436" fmla="*/ 42525 h 387510"/>
              <a:gd name="connsiteX437" fmla="*/ 171418 w 510510"/>
              <a:gd name="connsiteY437" fmla="*/ 40776 h 387510"/>
              <a:gd name="connsiteX438" fmla="*/ 173885 w 510510"/>
              <a:gd name="connsiteY438" fmla="*/ 39035 h 387510"/>
              <a:gd name="connsiteX439" fmla="*/ 175156 w 510510"/>
              <a:gd name="connsiteY439" fmla="*/ 37522 h 387510"/>
              <a:gd name="connsiteX440" fmla="*/ 174598 w 510510"/>
              <a:gd name="connsiteY440" fmla="*/ 36090 h 387510"/>
              <a:gd name="connsiteX441" fmla="*/ 175311 w 510510"/>
              <a:gd name="connsiteY441" fmla="*/ 34826 h 387510"/>
              <a:gd name="connsiteX442" fmla="*/ 175714 w 510510"/>
              <a:gd name="connsiteY442" fmla="*/ 33865 h 387510"/>
              <a:gd name="connsiteX443" fmla="*/ 176823 w 510510"/>
              <a:gd name="connsiteY443" fmla="*/ 32843 h 387510"/>
              <a:gd name="connsiteX444" fmla="*/ 178572 w 510510"/>
              <a:gd name="connsiteY444" fmla="*/ 32762 h 387510"/>
              <a:gd name="connsiteX445" fmla="*/ 180158 w 510510"/>
              <a:gd name="connsiteY445" fmla="*/ 32049 h 387510"/>
              <a:gd name="connsiteX446" fmla="*/ 181671 w 510510"/>
              <a:gd name="connsiteY446" fmla="*/ 31888 h 387510"/>
              <a:gd name="connsiteX447" fmla="*/ 182855 w 510510"/>
              <a:gd name="connsiteY447" fmla="*/ 30853 h 387510"/>
              <a:gd name="connsiteX448" fmla="*/ 183258 w 510510"/>
              <a:gd name="connsiteY448" fmla="*/ 29508 h 387510"/>
              <a:gd name="connsiteX449" fmla="*/ 182700 w 510510"/>
              <a:gd name="connsiteY449" fmla="*/ 28708 h 387510"/>
              <a:gd name="connsiteX450" fmla="*/ 180710 w 510510"/>
              <a:gd name="connsiteY450" fmla="*/ 28311 h 387510"/>
              <a:gd name="connsiteX451" fmla="*/ 180158 w 510510"/>
              <a:gd name="connsiteY451" fmla="*/ 27679 h 387510"/>
              <a:gd name="connsiteX452" fmla="*/ 180394 w 510510"/>
              <a:gd name="connsiteY452" fmla="*/ 26644 h 387510"/>
              <a:gd name="connsiteX453" fmla="*/ 182458 w 510510"/>
              <a:gd name="connsiteY453" fmla="*/ 24499 h 387510"/>
              <a:gd name="connsiteX454" fmla="*/ 182861 w 510510"/>
              <a:gd name="connsiteY454" fmla="*/ 26166 h 387510"/>
              <a:gd name="connsiteX455" fmla="*/ 183258 w 510510"/>
              <a:gd name="connsiteY455" fmla="*/ 26489 h 387510"/>
              <a:gd name="connsiteX456" fmla="*/ 183332 w 510510"/>
              <a:gd name="connsiteY456" fmla="*/ 26012 h 387510"/>
              <a:gd name="connsiteX457" fmla="*/ 183332 w 510510"/>
              <a:gd name="connsiteY457" fmla="*/ 24109 h 387510"/>
              <a:gd name="connsiteX458" fmla="*/ 184522 w 510510"/>
              <a:gd name="connsiteY458" fmla="*/ 22993 h 387510"/>
              <a:gd name="connsiteX459" fmla="*/ 187144 w 510510"/>
              <a:gd name="connsiteY459" fmla="*/ 21957 h 387510"/>
              <a:gd name="connsiteX460" fmla="*/ 188415 w 510510"/>
              <a:gd name="connsiteY460" fmla="*/ 21877 h 387510"/>
              <a:gd name="connsiteX461" fmla="*/ 188496 w 510510"/>
              <a:gd name="connsiteY461" fmla="*/ 23067 h 387510"/>
              <a:gd name="connsiteX462" fmla="*/ 189208 w 510510"/>
              <a:gd name="connsiteY462" fmla="*/ 23463 h 387510"/>
              <a:gd name="connsiteX463" fmla="*/ 190802 w 510510"/>
              <a:gd name="connsiteY463" fmla="*/ 23067 h 387510"/>
              <a:gd name="connsiteX464" fmla="*/ 191199 w 510510"/>
              <a:gd name="connsiteY464" fmla="*/ 22831 h 387510"/>
              <a:gd name="connsiteX465" fmla="*/ 191831 w 510510"/>
              <a:gd name="connsiteY465" fmla="*/ 20680 h 387510"/>
              <a:gd name="connsiteX466" fmla="*/ 192153 w 510510"/>
              <a:gd name="connsiteY466" fmla="*/ 20532 h 387510"/>
              <a:gd name="connsiteX467" fmla="*/ 193498 w 510510"/>
              <a:gd name="connsiteY467" fmla="*/ 19974 h 387510"/>
              <a:gd name="connsiteX468" fmla="*/ 194372 w 510510"/>
              <a:gd name="connsiteY468" fmla="*/ 18461 h 387510"/>
              <a:gd name="connsiteX469" fmla="*/ 195085 w 510510"/>
              <a:gd name="connsiteY469" fmla="*/ 16242 h 387510"/>
              <a:gd name="connsiteX470" fmla="*/ 197229 w 510510"/>
              <a:gd name="connsiteY470" fmla="*/ 15045 h 387510"/>
              <a:gd name="connsiteX471" fmla="*/ 200322 w 510510"/>
              <a:gd name="connsiteY471" fmla="*/ 15059 h 387510"/>
              <a:gd name="connsiteX472" fmla="*/ 202393 w 510510"/>
              <a:gd name="connsiteY472" fmla="*/ 15846 h 387510"/>
              <a:gd name="connsiteX473" fmla="*/ 204061 w 510510"/>
              <a:gd name="connsiteY473" fmla="*/ 15052 h 387510"/>
              <a:gd name="connsiteX474" fmla="*/ 205963 w 510510"/>
              <a:gd name="connsiteY474" fmla="*/ 13385 h 387510"/>
              <a:gd name="connsiteX475" fmla="*/ 206521 w 510510"/>
              <a:gd name="connsiteY475" fmla="*/ 10601 h 387510"/>
              <a:gd name="connsiteX476" fmla="*/ 206044 w 510510"/>
              <a:gd name="connsiteY476" fmla="*/ 8221 h 387510"/>
              <a:gd name="connsiteX477" fmla="*/ 206044 w 510510"/>
              <a:gd name="connsiteY477" fmla="*/ 8147 h 387510"/>
              <a:gd name="connsiteX478" fmla="*/ 204693 w 510510"/>
              <a:gd name="connsiteY478" fmla="*/ 6554 h 387510"/>
              <a:gd name="connsiteX479" fmla="*/ 203980 w 510510"/>
              <a:gd name="connsiteY479" fmla="*/ 5444 h 387510"/>
              <a:gd name="connsiteX480" fmla="*/ 203960 w 510510"/>
              <a:gd name="connsiteY480" fmla="*/ 5371 h 387510"/>
              <a:gd name="connsiteX481" fmla="*/ 215733 w 510510"/>
              <a:gd name="connsiteY481" fmla="*/ 5216 h 387510"/>
              <a:gd name="connsiteX482" fmla="*/ 216828 w 510510"/>
              <a:gd name="connsiteY482" fmla="*/ 5155 h 387510"/>
              <a:gd name="connsiteX483" fmla="*/ 217487 w 510510"/>
              <a:gd name="connsiteY483" fmla="*/ 5101 h 387510"/>
              <a:gd name="connsiteX484" fmla="*/ 218140 w 510510"/>
              <a:gd name="connsiteY484" fmla="*/ 5027 h 387510"/>
              <a:gd name="connsiteX485" fmla="*/ 218798 w 510510"/>
              <a:gd name="connsiteY485" fmla="*/ 4960 h 387510"/>
              <a:gd name="connsiteX486" fmla="*/ 219444 w 510510"/>
              <a:gd name="connsiteY486" fmla="*/ 4880 h 387510"/>
              <a:gd name="connsiteX487" fmla="*/ 220103 w 510510"/>
              <a:gd name="connsiteY487" fmla="*/ 4772 h 387510"/>
              <a:gd name="connsiteX488" fmla="*/ 220748 w 510510"/>
              <a:gd name="connsiteY488" fmla="*/ 4664 h 387510"/>
              <a:gd name="connsiteX489" fmla="*/ 221394 w 510510"/>
              <a:gd name="connsiteY489" fmla="*/ 4537 h 387510"/>
              <a:gd name="connsiteX490" fmla="*/ 222039 w 510510"/>
              <a:gd name="connsiteY490" fmla="*/ 4409 h 387510"/>
              <a:gd name="connsiteX491" fmla="*/ 222685 w 510510"/>
              <a:gd name="connsiteY491" fmla="*/ 4261 h 387510"/>
              <a:gd name="connsiteX492" fmla="*/ 223323 w 510510"/>
              <a:gd name="connsiteY492" fmla="*/ 4106 h 387510"/>
              <a:gd name="connsiteX493" fmla="*/ 223962 w 510510"/>
              <a:gd name="connsiteY493" fmla="*/ 3945 h 387510"/>
              <a:gd name="connsiteX494" fmla="*/ 224594 w 510510"/>
              <a:gd name="connsiteY494" fmla="*/ 3757 h 387510"/>
              <a:gd name="connsiteX495" fmla="*/ 225233 w 510510"/>
              <a:gd name="connsiteY495" fmla="*/ 3569 h 387510"/>
              <a:gd name="connsiteX496" fmla="*/ 225858 w 510510"/>
              <a:gd name="connsiteY496" fmla="*/ 3380 h 387510"/>
              <a:gd name="connsiteX497" fmla="*/ 226073 w 510510"/>
              <a:gd name="connsiteY497" fmla="*/ 3212 h 387510"/>
              <a:gd name="connsiteX498" fmla="*/ 226214 w 510510"/>
              <a:gd name="connsiteY498" fmla="*/ 3118 h 387510"/>
              <a:gd name="connsiteX499" fmla="*/ 226356 w 510510"/>
              <a:gd name="connsiteY499" fmla="*/ 3017 h 387510"/>
              <a:gd name="connsiteX500" fmla="*/ 226497 w 510510"/>
              <a:gd name="connsiteY500" fmla="*/ 2923 h 387510"/>
              <a:gd name="connsiteX501" fmla="*/ 226638 w 510510"/>
              <a:gd name="connsiteY501" fmla="*/ 2836 h 387510"/>
              <a:gd name="connsiteX502" fmla="*/ 226793 w 510510"/>
              <a:gd name="connsiteY502" fmla="*/ 2748 h 387510"/>
              <a:gd name="connsiteX503" fmla="*/ 226941 w 510510"/>
              <a:gd name="connsiteY503" fmla="*/ 2668 h 387510"/>
              <a:gd name="connsiteX504" fmla="*/ 227082 w 510510"/>
              <a:gd name="connsiteY504" fmla="*/ 2580 h 387510"/>
              <a:gd name="connsiteX505" fmla="*/ 227236 w 510510"/>
              <a:gd name="connsiteY505" fmla="*/ 2506 h 387510"/>
              <a:gd name="connsiteX506" fmla="*/ 227391 w 510510"/>
              <a:gd name="connsiteY506" fmla="*/ 2432 h 387510"/>
              <a:gd name="connsiteX507" fmla="*/ 227539 w 510510"/>
              <a:gd name="connsiteY507" fmla="*/ 2358 h 387510"/>
              <a:gd name="connsiteX508" fmla="*/ 227694 w 510510"/>
              <a:gd name="connsiteY508" fmla="*/ 2284 h 387510"/>
              <a:gd name="connsiteX509" fmla="*/ 227855 w 510510"/>
              <a:gd name="connsiteY509" fmla="*/ 2217 h 387510"/>
              <a:gd name="connsiteX510" fmla="*/ 228010 w 510510"/>
              <a:gd name="connsiteY510" fmla="*/ 2150 h 387510"/>
              <a:gd name="connsiteX511" fmla="*/ 228171 w 510510"/>
              <a:gd name="connsiteY511" fmla="*/ 2089 h 387510"/>
              <a:gd name="connsiteX512" fmla="*/ 228326 w 510510"/>
              <a:gd name="connsiteY512" fmla="*/ 2029 h 387510"/>
              <a:gd name="connsiteX513" fmla="*/ 228487 w 510510"/>
              <a:gd name="connsiteY513" fmla="*/ 1962 h 387510"/>
              <a:gd name="connsiteX514" fmla="*/ 228648 w 510510"/>
              <a:gd name="connsiteY514" fmla="*/ 1915 h 387510"/>
              <a:gd name="connsiteX515" fmla="*/ 228810 w 510510"/>
              <a:gd name="connsiteY515" fmla="*/ 1854 h 387510"/>
              <a:gd name="connsiteX516" fmla="*/ 228971 w 510510"/>
              <a:gd name="connsiteY516" fmla="*/ 1807 h 387510"/>
              <a:gd name="connsiteX517" fmla="*/ 229139 w 510510"/>
              <a:gd name="connsiteY517" fmla="*/ 1767 h 387510"/>
              <a:gd name="connsiteX518" fmla="*/ 229301 w 510510"/>
              <a:gd name="connsiteY518" fmla="*/ 1720 h 387510"/>
              <a:gd name="connsiteX519" fmla="*/ 229469 w 510510"/>
              <a:gd name="connsiteY519" fmla="*/ 1679 h 387510"/>
              <a:gd name="connsiteX520" fmla="*/ 229630 w 510510"/>
              <a:gd name="connsiteY520" fmla="*/ 1639 h 387510"/>
              <a:gd name="connsiteX521" fmla="*/ 229805 w 510510"/>
              <a:gd name="connsiteY521" fmla="*/ 1612 h 387510"/>
              <a:gd name="connsiteX522" fmla="*/ 229966 w 510510"/>
              <a:gd name="connsiteY522" fmla="*/ 1578 h 387510"/>
              <a:gd name="connsiteX523" fmla="*/ 230134 w 510510"/>
              <a:gd name="connsiteY523" fmla="*/ 1551 h 387510"/>
              <a:gd name="connsiteX524" fmla="*/ 230309 w 510510"/>
              <a:gd name="connsiteY524" fmla="*/ 1518 h 387510"/>
              <a:gd name="connsiteX525" fmla="*/ 230477 w 510510"/>
              <a:gd name="connsiteY525" fmla="*/ 1498 h 387510"/>
              <a:gd name="connsiteX526" fmla="*/ 230639 w 510510"/>
              <a:gd name="connsiteY526" fmla="*/ 1484 h 387510"/>
              <a:gd name="connsiteX527" fmla="*/ 230814 w 510510"/>
              <a:gd name="connsiteY527" fmla="*/ 1457 h 387510"/>
              <a:gd name="connsiteX528" fmla="*/ 249491 w 510510"/>
              <a:gd name="connsiteY528" fmla="*/ 456 h 387510"/>
              <a:gd name="connsiteX529" fmla="*/ 249586 w 510510"/>
              <a:gd name="connsiteY529" fmla="*/ 435 h 387510"/>
              <a:gd name="connsiteX530" fmla="*/ 249646 w 510510"/>
              <a:gd name="connsiteY530" fmla="*/ 422 h 387510"/>
              <a:gd name="connsiteX531" fmla="*/ 249700 w 510510"/>
              <a:gd name="connsiteY531" fmla="*/ 408 h 387510"/>
              <a:gd name="connsiteX532" fmla="*/ 249747 w 510510"/>
              <a:gd name="connsiteY532" fmla="*/ 408 h 387510"/>
              <a:gd name="connsiteX533" fmla="*/ 249801 w 510510"/>
              <a:gd name="connsiteY533" fmla="*/ 402 h 387510"/>
              <a:gd name="connsiteX534" fmla="*/ 249854 w 510510"/>
              <a:gd name="connsiteY534" fmla="*/ 381 h 387510"/>
              <a:gd name="connsiteX535" fmla="*/ 249901 w 510510"/>
              <a:gd name="connsiteY535" fmla="*/ 381 h 387510"/>
              <a:gd name="connsiteX536" fmla="*/ 249962 w 510510"/>
              <a:gd name="connsiteY536" fmla="*/ 375 h 387510"/>
              <a:gd name="connsiteX537" fmla="*/ 250016 w 510510"/>
              <a:gd name="connsiteY537" fmla="*/ 375 h 387510"/>
              <a:gd name="connsiteX538" fmla="*/ 250069 w 510510"/>
              <a:gd name="connsiteY538" fmla="*/ 368 h 387510"/>
              <a:gd name="connsiteX539" fmla="*/ 250117 w 510510"/>
              <a:gd name="connsiteY539" fmla="*/ 368 h 387510"/>
              <a:gd name="connsiteX540" fmla="*/ 250171 w 510510"/>
              <a:gd name="connsiteY540" fmla="*/ 368 h 387510"/>
              <a:gd name="connsiteX541" fmla="*/ 250224 w 510510"/>
              <a:gd name="connsiteY541" fmla="*/ 368 h 387510"/>
              <a:gd name="connsiteX542" fmla="*/ 250278 w 510510"/>
              <a:gd name="connsiteY542" fmla="*/ 368 h 387510"/>
              <a:gd name="connsiteX543" fmla="*/ 250332 w 510510"/>
              <a:gd name="connsiteY543" fmla="*/ 368 h 387510"/>
              <a:gd name="connsiteX544" fmla="*/ 250386 w 510510"/>
              <a:gd name="connsiteY544" fmla="*/ 368 h 387510"/>
              <a:gd name="connsiteX545" fmla="*/ 250439 w 510510"/>
              <a:gd name="connsiteY545" fmla="*/ 381 h 387510"/>
              <a:gd name="connsiteX546" fmla="*/ 250493 w 510510"/>
              <a:gd name="connsiteY546" fmla="*/ 381 h 387510"/>
              <a:gd name="connsiteX547" fmla="*/ 250547 w 510510"/>
              <a:gd name="connsiteY547" fmla="*/ 388 h 387510"/>
              <a:gd name="connsiteX548" fmla="*/ 250601 w 510510"/>
              <a:gd name="connsiteY548" fmla="*/ 388 h 387510"/>
              <a:gd name="connsiteX549" fmla="*/ 250654 w 510510"/>
              <a:gd name="connsiteY549" fmla="*/ 395 h 387510"/>
              <a:gd name="connsiteX550" fmla="*/ 250708 w 510510"/>
              <a:gd name="connsiteY550" fmla="*/ 408 h 387510"/>
              <a:gd name="connsiteX551" fmla="*/ 250755 w 510510"/>
              <a:gd name="connsiteY551" fmla="*/ 415 h 387510"/>
              <a:gd name="connsiteX552" fmla="*/ 250809 w 510510"/>
              <a:gd name="connsiteY552" fmla="*/ 422 h 387510"/>
              <a:gd name="connsiteX553" fmla="*/ 250856 w 510510"/>
              <a:gd name="connsiteY553" fmla="*/ 435 h 387510"/>
              <a:gd name="connsiteX554" fmla="*/ 250910 w 510510"/>
              <a:gd name="connsiteY554" fmla="*/ 442 h 387510"/>
              <a:gd name="connsiteX555" fmla="*/ 250964 w 510510"/>
              <a:gd name="connsiteY555" fmla="*/ 462 h 387510"/>
              <a:gd name="connsiteX556" fmla="*/ 251018 w 510510"/>
              <a:gd name="connsiteY556" fmla="*/ 483 h 387510"/>
              <a:gd name="connsiteX557" fmla="*/ 251065 w 510510"/>
              <a:gd name="connsiteY557" fmla="*/ 489 h 387510"/>
              <a:gd name="connsiteX558" fmla="*/ 251118 w 510510"/>
              <a:gd name="connsiteY558" fmla="*/ 509 h 387510"/>
              <a:gd name="connsiteX559" fmla="*/ 251166 w 510510"/>
              <a:gd name="connsiteY559" fmla="*/ 516 h 387510"/>
              <a:gd name="connsiteX560" fmla="*/ 251219 w 510510"/>
              <a:gd name="connsiteY560" fmla="*/ 536 h 387510"/>
              <a:gd name="connsiteX561" fmla="*/ 251273 w 510510"/>
              <a:gd name="connsiteY561" fmla="*/ 556 h 387510"/>
              <a:gd name="connsiteX562" fmla="*/ 251320 w 510510"/>
              <a:gd name="connsiteY562" fmla="*/ 576 h 387510"/>
              <a:gd name="connsiteX563" fmla="*/ 251367 w 510510"/>
              <a:gd name="connsiteY563" fmla="*/ 597 h 387510"/>
              <a:gd name="connsiteX564" fmla="*/ 251414 w 510510"/>
              <a:gd name="connsiteY564" fmla="*/ 610 h 387510"/>
              <a:gd name="connsiteX565" fmla="*/ 251475 w 510510"/>
              <a:gd name="connsiteY565" fmla="*/ 630 h 387510"/>
              <a:gd name="connsiteX566" fmla="*/ 251515 w 510510"/>
              <a:gd name="connsiteY566" fmla="*/ 657 h 387510"/>
              <a:gd name="connsiteX567" fmla="*/ 251562 w 510510"/>
              <a:gd name="connsiteY567" fmla="*/ 678 h 387510"/>
              <a:gd name="connsiteX568" fmla="*/ 251609 w 510510"/>
              <a:gd name="connsiteY568" fmla="*/ 704 h 387510"/>
              <a:gd name="connsiteX569" fmla="*/ 251656 w 510510"/>
              <a:gd name="connsiteY569" fmla="*/ 731 h 387510"/>
              <a:gd name="connsiteX570" fmla="*/ 251710 w 510510"/>
              <a:gd name="connsiteY570" fmla="*/ 758 h 387510"/>
              <a:gd name="connsiteX571" fmla="*/ 251750 w 510510"/>
              <a:gd name="connsiteY571" fmla="*/ 785 h 387510"/>
              <a:gd name="connsiteX572" fmla="*/ 251798 w 510510"/>
              <a:gd name="connsiteY572" fmla="*/ 798 h 387510"/>
              <a:gd name="connsiteX573" fmla="*/ 251838 w 510510"/>
              <a:gd name="connsiteY573" fmla="*/ 839 h 387510"/>
              <a:gd name="connsiteX574" fmla="*/ 251892 w 510510"/>
              <a:gd name="connsiteY574" fmla="*/ 866 h 387510"/>
              <a:gd name="connsiteX575" fmla="*/ 251932 w 510510"/>
              <a:gd name="connsiteY575" fmla="*/ 893 h 387510"/>
              <a:gd name="connsiteX576" fmla="*/ 251972 w 510510"/>
              <a:gd name="connsiteY576" fmla="*/ 926 h 387510"/>
              <a:gd name="connsiteX577" fmla="*/ 252020 w 510510"/>
              <a:gd name="connsiteY577" fmla="*/ 953 h 387510"/>
              <a:gd name="connsiteX578" fmla="*/ 252067 w 510510"/>
              <a:gd name="connsiteY578" fmla="*/ 987 h 387510"/>
              <a:gd name="connsiteX579" fmla="*/ 252107 w 510510"/>
              <a:gd name="connsiteY579" fmla="*/ 1020 h 387510"/>
              <a:gd name="connsiteX580" fmla="*/ 252147 w 510510"/>
              <a:gd name="connsiteY580" fmla="*/ 1047 h 387510"/>
              <a:gd name="connsiteX581" fmla="*/ 252188 w 510510"/>
              <a:gd name="connsiteY581" fmla="*/ 1088 h 387510"/>
              <a:gd name="connsiteX582" fmla="*/ 252228 w 510510"/>
              <a:gd name="connsiteY582" fmla="*/ 1121 h 387510"/>
              <a:gd name="connsiteX583" fmla="*/ 252262 w 510510"/>
              <a:gd name="connsiteY583" fmla="*/ 1168 h 387510"/>
              <a:gd name="connsiteX584" fmla="*/ 252308 w 510510"/>
              <a:gd name="connsiteY584" fmla="*/ 1195 h 387510"/>
              <a:gd name="connsiteX585" fmla="*/ 252349 w 510510"/>
              <a:gd name="connsiteY585" fmla="*/ 1229 h 387510"/>
              <a:gd name="connsiteX586" fmla="*/ 252389 w 510510"/>
              <a:gd name="connsiteY586" fmla="*/ 1269 h 387510"/>
              <a:gd name="connsiteX587" fmla="*/ 252423 w 510510"/>
              <a:gd name="connsiteY587" fmla="*/ 1296 h 387510"/>
              <a:gd name="connsiteX588" fmla="*/ 252457 w 510510"/>
              <a:gd name="connsiteY588" fmla="*/ 1343 h 387510"/>
              <a:gd name="connsiteX589" fmla="*/ 252497 w 510510"/>
              <a:gd name="connsiteY589" fmla="*/ 1377 h 387510"/>
              <a:gd name="connsiteX590" fmla="*/ 252530 w 510510"/>
              <a:gd name="connsiteY590" fmla="*/ 1424 h 387510"/>
              <a:gd name="connsiteX591" fmla="*/ 252564 w 510510"/>
              <a:gd name="connsiteY591" fmla="*/ 1457 h 387510"/>
              <a:gd name="connsiteX592" fmla="*/ 252598 w 510510"/>
              <a:gd name="connsiteY592" fmla="*/ 1511 h 387510"/>
              <a:gd name="connsiteX593" fmla="*/ 252625 w 510510"/>
              <a:gd name="connsiteY593" fmla="*/ 1545 h 387510"/>
              <a:gd name="connsiteX594" fmla="*/ 252665 w 510510"/>
              <a:gd name="connsiteY594" fmla="*/ 1592 h 387510"/>
              <a:gd name="connsiteX595" fmla="*/ 252692 w 510510"/>
              <a:gd name="connsiteY595" fmla="*/ 1625 h 387510"/>
              <a:gd name="connsiteX596" fmla="*/ 252725 w 510510"/>
              <a:gd name="connsiteY596" fmla="*/ 1679 h 387510"/>
              <a:gd name="connsiteX597" fmla="*/ 252752 w 510510"/>
              <a:gd name="connsiteY597" fmla="*/ 1713 h 387510"/>
              <a:gd name="connsiteX598" fmla="*/ 252786 w 510510"/>
              <a:gd name="connsiteY598" fmla="*/ 1767 h 387510"/>
              <a:gd name="connsiteX599" fmla="*/ 252813 w 510510"/>
              <a:gd name="connsiteY599" fmla="*/ 1807 h 387510"/>
              <a:gd name="connsiteX600" fmla="*/ 252840 w 510510"/>
              <a:gd name="connsiteY600" fmla="*/ 1854 h 387510"/>
              <a:gd name="connsiteX601" fmla="*/ 252867 w 510510"/>
              <a:gd name="connsiteY601" fmla="*/ 1908 h 387510"/>
              <a:gd name="connsiteX602" fmla="*/ 252893 w 510510"/>
              <a:gd name="connsiteY602" fmla="*/ 1948 h 387510"/>
              <a:gd name="connsiteX603" fmla="*/ 252920 w 510510"/>
              <a:gd name="connsiteY603" fmla="*/ 2002 h 387510"/>
              <a:gd name="connsiteX604" fmla="*/ 252947 w 510510"/>
              <a:gd name="connsiteY604" fmla="*/ 2042 h 387510"/>
              <a:gd name="connsiteX605" fmla="*/ 252967 w 510510"/>
              <a:gd name="connsiteY605" fmla="*/ 2096 h 387510"/>
              <a:gd name="connsiteX606" fmla="*/ 252994 w 510510"/>
              <a:gd name="connsiteY606" fmla="*/ 2130 h 387510"/>
              <a:gd name="connsiteX607" fmla="*/ 253015 w 510510"/>
              <a:gd name="connsiteY607" fmla="*/ 2183 h 387510"/>
              <a:gd name="connsiteX608" fmla="*/ 253035 w 510510"/>
              <a:gd name="connsiteY608" fmla="*/ 2237 h 387510"/>
              <a:gd name="connsiteX609" fmla="*/ 253055 w 510510"/>
              <a:gd name="connsiteY609" fmla="*/ 2284 h 387510"/>
              <a:gd name="connsiteX610" fmla="*/ 253075 w 510510"/>
              <a:gd name="connsiteY610" fmla="*/ 2338 h 387510"/>
              <a:gd name="connsiteX611" fmla="*/ 253088 w 510510"/>
              <a:gd name="connsiteY611" fmla="*/ 2378 h 387510"/>
              <a:gd name="connsiteX612" fmla="*/ 253109 w 510510"/>
              <a:gd name="connsiteY612" fmla="*/ 2432 h 387510"/>
              <a:gd name="connsiteX613" fmla="*/ 253129 w 510510"/>
              <a:gd name="connsiteY613" fmla="*/ 2486 h 387510"/>
              <a:gd name="connsiteX614" fmla="*/ 253142 w 510510"/>
              <a:gd name="connsiteY614" fmla="*/ 2540 h 387510"/>
              <a:gd name="connsiteX615" fmla="*/ 253156 w 510510"/>
              <a:gd name="connsiteY615" fmla="*/ 2593 h 387510"/>
              <a:gd name="connsiteX616" fmla="*/ 253169 w 510510"/>
              <a:gd name="connsiteY616" fmla="*/ 2647 h 387510"/>
              <a:gd name="connsiteX617" fmla="*/ 253189 w 510510"/>
              <a:gd name="connsiteY617" fmla="*/ 2688 h 387510"/>
              <a:gd name="connsiteX618" fmla="*/ 253196 w 510510"/>
              <a:gd name="connsiteY618" fmla="*/ 2742 h 387510"/>
              <a:gd name="connsiteX619" fmla="*/ 253210 w 510510"/>
              <a:gd name="connsiteY619" fmla="*/ 2802 h 387510"/>
              <a:gd name="connsiteX620" fmla="*/ 253223 w 510510"/>
              <a:gd name="connsiteY620" fmla="*/ 2849 h 387510"/>
              <a:gd name="connsiteX621" fmla="*/ 253230 w 510510"/>
              <a:gd name="connsiteY621" fmla="*/ 2903 h 387510"/>
              <a:gd name="connsiteX622" fmla="*/ 253237 w 510510"/>
              <a:gd name="connsiteY622" fmla="*/ 2943 h 387510"/>
              <a:gd name="connsiteX623" fmla="*/ 253243 w 510510"/>
              <a:gd name="connsiteY623" fmla="*/ 3004 h 387510"/>
              <a:gd name="connsiteX624" fmla="*/ 253250 w 510510"/>
              <a:gd name="connsiteY624" fmla="*/ 3058 h 387510"/>
              <a:gd name="connsiteX625" fmla="*/ 253257 w 510510"/>
              <a:gd name="connsiteY625" fmla="*/ 3105 h 387510"/>
              <a:gd name="connsiteX626" fmla="*/ 253263 w 510510"/>
              <a:gd name="connsiteY626" fmla="*/ 3165 h 387510"/>
              <a:gd name="connsiteX627" fmla="*/ 253270 w 510510"/>
              <a:gd name="connsiteY627" fmla="*/ 3219 h 387510"/>
              <a:gd name="connsiteX628" fmla="*/ 253270 w 510510"/>
              <a:gd name="connsiteY628" fmla="*/ 3266 h 387510"/>
              <a:gd name="connsiteX629" fmla="*/ 253277 w 510510"/>
              <a:gd name="connsiteY629" fmla="*/ 3327 h 387510"/>
              <a:gd name="connsiteX630" fmla="*/ 253277 w 510510"/>
              <a:gd name="connsiteY630" fmla="*/ 3380 h 387510"/>
              <a:gd name="connsiteX631" fmla="*/ 253277 w 510510"/>
              <a:gd name="connsiteY631" fmla="*/ 3441 h 387510"/>
              <a:gd name="connsiteX632" fmla="*/ 253270 w 510510"/>
              <a:gd name="connsiteY632" fmla="*/ 3481 h 387510"/>
              <a:gd name="connsiteX633" fmla="*/ 253270 w 510510"/>
              <a:gd name="connsiteY633" fmla="*/ 3535 h 387510"/>
              <a:gd name="connsiteX634" fmla="*/ 253270 w 510510"/>
              <a:gd name="connsiteY634" fmla="*/ 3595 h 387510"/>
              <a:gd name="connsiteX635" fmla="*/ 253263 w 510510"/>
              <a:gd name="connsiteY635" fmla="*/ 3642 h 387510"/>
              <a:gd name="connsiteX636" fmla="*/ 254070 w 510510"/>
              <a:gd name="connsiteY636" fmla="*/ 5122 h 387510"/>
              <a:gd name="connsiteX637" fmla="*/ 254097 w 510510"/>
              <a:gd name="connsiteY637" fmla="*/ 5202 h 387510"/>
              <a:gd name="connsiteX638" fmla="*/ 254117 w 510510"/>
              <a:gd name="connsiteY638" fmla="*/ 5276 h 387510"/>
              <a:gd name="connsiteX639" fmla="*/ 254151 w 510510"/>
              <a:gd name="connsiteY639" fmla="*/ 5357 h 387510"/>
              <a:gd name="connsiteX640" fmla="*/ 254171 w 510510"/>
              <a:gd name="connsiteY640" fmla="*/ 5438 h 387510"/>
              <a:gd name="connsiteX641" fmla="*/ 254211 w 510510"/>
              <a:gd name="connsiteY641" fmla="*/ 5518 h 387510"/>
              <a:gd name="connsiteX642" fmla="*/ 254238 w 510510"/>
              <a:gd name="connsiteY642" fmla="*/ 5599 h 387510"/>
              <a:gd name="connsiteX643" fmla="*/ 254272 w 510510"/>
              <a:gd name="connsiteY643" fmla="*/ 5680 h 387510"/>
              <a:gd name="connsiteX644" fmla="*/ 254305 w 510510"/>
              <a:gd name="connsiteY644" fmla="*/ 5747 h 387510"/>
              <a:gd name="connsiteX645" fmla="*/ 254346 w 510510"/>
              <a:gd name="connsiteY645" fmla="*/ 5828 h 387510"/>
              <a:gd name="connsiteX646" fmla="*/ 254379 w 510510"/>
              <a:gd name="connsiteY646" fmla="*/ 5908 h 387510"/>
              <a:gd name="connsiteX647" fmla="*/ 254413 w 510510"/>
              <a:gd name="connsiteY647" fmla="*/ 5976 h 387510"/>
              <a:gd name="connsiteX648" fmla="*/ 254453 w 510510"/>
              <a:gd name="connsiteY648" fmla="*/ 6056 h 387510"/>
              <a:gd name="connsiteX649" fmla="*/ 254494 w 510510"/>
              <a:gd name="connsiteY649" fmla="*/ 6130 h 387510"/>
              <a:gd name="connsiteX650" fmla="*/ 254534 w 510510"/>
              <a:gd name="connsiteY650" fmla="*/ 6191 h 387510"/>
              <a:gd name="connsiteX651" fmla="*/ 254574 w 510510"/>
              <a:gd name="connsiteY651" fmla="*/ 6271 h 387510"/>
              <a:gd name="connsiteX652" fmla="*/ 254628 w 510510"/>
              <a:gd name="connsiteY652" fmla="*/ 6339 h 387510"/>
              <a:gd name="connsiteX653" fmla="*/ 254669 w 510510"/>
              <a:gd name="connsiteY653" fmla="*/ 6413 h 387510"/>
              <a:gd name="connsiteX654" fmla="*/ 254716 w 510510"/>
              <a:gd name="connsiteY654" fmla="*/ 6480 h 387510"/>
              <a:gd name="connsiteX655" fmla="*/ 254763 w 510510"/>
              <a:gd name="connsiteY655" fmla="*/ 6554 h 387510"/>
              <a:gd name="connsiteX656" fmla="*/ 254810 w 510510"/>
              <a:gd name="connsiteY656" fmla="*/ 6628 h 387510"/>
              <a:gd name="connsiteX657" fmla="*/ 254864 w 510510"/>
              <a:gd name="connsiteY657" fmla="*/ 6675 h 387510"/>
              <a:gd name="connsiteX658" fmla="*/ 254917 w 510510"/>
              <a:gd name="connsiteY658" fmla="*/ 6749 h 387510"/>
              <a:gd name="connsiteX659" fmla="*/ 254971 w 510510"/>
              <a:gd name="connsiteY659" fmla="*/ 6809 h 387510"/>
              <a:gd name="connsiteX660" fmla="*/ 255025 w 510510"/>
              <a:gd name="connsiteY660" fmla="*/ 6883 h 387510"/>
              <a:gd name="connsiteX661" fmla="*/ 255079 w 510510"/>
              <a:gd name="connsiteY661" fmla="*/ 6944 h 387510"/>
              <a:gd name="connsiteX662" fmla="*/ 255132 w 510510"/>
              <a:gd name="connsiteY662" fmla="*/ 7004 h 387510"/>
              <a:gd name="connsiteX663" fmla="*/ 255186 w 510510"/>
              <a:gd name="connsiteY663" fmla="*/ 7071 h 387510"/>
              <a:gd name="connsiteX664" fmla="*/ 255247 w 510510"/>
              <a:gd name="connsiteY664" fmla="*/ 7132 h 387510"/>
              <a:gd name="connsiteX665" fmla="*/ 255307 w 510510"/>
              <a:gd name="connsiteY665" fmla="*/ 7186 h 387510"/>
              <a:gd name="connsiteX666" fmla="*/ 255368 w 510510"/>
              <a:gd name="connsiteY666" fmla="*/ 7246 h 387510"/>
              <a:gd name="connsiteX667" fmla="*/ 255428 w 510510"/>
              <a:gd name="connsiteY667" fmla="*/ 7300 h 387510"/>
              <a:gd name="connsiteX668" fmla="*/ 255489 w 510510"/>
              <a:gd name="connsiteY668" fmla="*/ 7354 h 387510"/>
              <a:gd name="connsiteX669" fmla="*/ 255556 w 510510"/>
              <a:gd name="connsiteY669" fmla="*/ 7415 h 387510"/>
              <a:gd name="connsiteX670" fmla="*/ 255616 w 510510"/>
              <a:gd name="connsiteY670" fmla="*/ 7468 h 387510"/>
              <a:gd name="connsiteX671" fmla="*/ 255684 w 510510"/>
              <a:gd name="connsiteY671" fmla="*/ 7515 h 387510"/>
              <a:gd name="connsiteX672" fmla="*/ 255751 w 510510"/>
              <a:gd name="connsiteY672" fmla="*/ 7562 h 387510"/>
              <a:gd name="connsiteX673" fmla="*/ 255818 w 510510"/>
              <a:gd name="connsiteY673" fmla="*/ 7630 h 387510"/>
              <a:gd name="connsiteX674" fmla="*/ 255879 w 510510"/>
              <a:gd name="connsiteY674" fmla="*/ 7670 h 387510"/>
              <a:gd name="connsiteX675" fmla="*/ 255953 w 510510"/>
              <a:gd name="connsiteY675" fmla="*/ 7717 h 387510"/>
              <a:gd name="connsiteX676" fmla="*/ 256020 w 510510"/>
              <a:gd name="connsiteY676" fmla="*/ 7764 h 387510"/>
              <a:gd name="connsiteX677" fmla="*/ 256094 w 510510"/>
              <a:gd name="connsiteY677" fmla="*/ 7818 h 387510"/>
              <a:gd name="connsiteX678" fmla="*/ 256161 w 510510"/>
              <a:gd name="connsiteY678" fmla="*/ 7852 h 387510"/>
              <a:gd name="connsiteX679" fmla="*/ 256235 w 510510"/>
              <a:gd name="connsiteY679" fmla="*/ 7905 h 387510"/>
              <a:gd name="connsiteX680" fmla="*/ 256309 w 510510"/>
              <a:gd name="connsiteY680" fmla="*/ 7939 h 387510"/>
              <a:gd name="connsiteX681" fmla="*/ 256376 w 510510"/>
              <a:gd name="connsiteY681" fmla="*/ 7986 h 387510"/>
              <a:gd name="connsiteX682" fmla="*/ 256450 w 510510"/>
              <a:gd name="connsiteY682" fmla="*/ 8020 h 387510"/>
              <a:gd name="connsiteX683" fmla="*/ 256531 w 510510"/>
              <a:gd name="connsiteY683" fmla="*/ 8067 h 387510"/>
              <a:gd name="connsiteX684" fmla="*/ 256605 w 510510"/>
              <a:gd name="connsiteY684" fmla="*/ 8093 h 387510"/>
              <a:gd name="connsiteX685" fmla="*/ 256679 w 510510"/>
              <a:gd name="connsiteY685" fmla="*/ 8127 h 387510"/>
              <a:gd name="connsiteX686" fmla="*/ 256753 w 510510"/>
              <a:gd name="connsiteY686" fmla="*/ 8161 h 387510"/>
              <a:gd name="connsiteX687" fmla="*/ 256833 w 510510"/>
              <a:gd name="connsiteY687" fmla="*/ 8194 h 387510"/>
              <a:gd name="connsiteX688" fmla="*/ 256914 w 510510"/>
              <a:gd name="connsiteY688" fmla="*/ 8235 h 387510"/>
              <a:gd name="connsiteX689" fmla="*/ 256988 w 510510"/>
              <a:gd name="connsiteY689" fmla="*/ 8262 h 387510"/>
              <a:gd name="connsiteX690" fmla="*/ 257062 w 510510"/>
              <a:gd name="connsiteY690" fmla="*/ 8288 h 387510"/>
              <a:gd name="connsiteX691" fmla="*/ 257150 w 510510"/>
              <a:gd name="connsiteY691" fmla="*/ 8308 h 387510"/>
              <a:gd name="connsiteX692" fmla="*/ 257230 w 510510"/>
              <a:gd name="connsiteY692" fmla="*/ 8342 h 387510"/>
              <a:gd name="connsiteX693" fmla="*/ 257311 w 510510"/>
              <a:gd name="connsiteY693" fmla="*/ 8369 h 387510"/>
              <a:gd name="connsiteX694" fmla="*/ 257385 w 510510"/>
              <a:gd name="connsiteY694" fmla="*/ 8383 h 387510"/>
              <a:gd name="connsiteX695" fmla="*/ 257465 w 510510"/>
              <a:gd name="connsiteY695" fmla="*/ 8403 h 387510"/>
              <a:gd name="connsiteX696" fmla="*/ 257553 w 510510"/>
              <a:gd name="connsiteY696" fmla="*/ 8430 h 387510"/>
              <a:gd name="connsiteX697" fmla="*/ 257627 w 510510"/>
              <a:gd name="connsiteY697" fmla="*/ 8450 h 387510"/>
              <a:gd name="connsiteX698" fmla="*/ 257714 w 510510"/>
              <a:gd name="connsiteY698" fmla="*/ 8470 h 387510"/>
              <a:gd name="connsiteX699" fmla="*/ 257795 w 510510"/>
              <a:gd name="connsiteY699" fmla="*/ 8477 h 387510"/>
              <a:gd name="connsiteX700" fmla="*/ 257876 w 510510"/>
              <a:gd name="connsiteY700" fmla="*/ 8497 h 387510"/>
              <a:gd name="connsiteX701" fmla="*/ 257956 w 510510"/>
              <a:gd name="connsiteY701" fmla="*/ 8504 h 387510"/>
              <a:gd name="connsiteX702" fmla="*/ 258044 w 510510"/>
              <a:gd name="connsiteY702" fmla="*/ 8510 h 387510"/>
              <a:gd name="connsiteX703" fmla="*/ 258125 w 510510"/>
              <a:gd name="connsiteY703" fmla="*/ 8524 h 387510"/>
              <a:gd name="connsiteX704" fmla="*/ 260437 w 510510"/>
              <a:gd name="connsiteY704" fmla="*/ 9694 h 387510"/>
              <a:gd name="connsiteX705" fmla="*/ 260699 w 510510"/>
              <a:gd name="connsiteY705" fmla="*/ 9835 h 387510"/>
              <a:gd name="connsiteX706" fmla="*/ 260841 w 510510"/>
              <a:gd name="connsiteY706" fmla="*/ 9916 h 387510"/>
              <a:gd name="connsiteX707" fmla="*/ 260989 w 510510"/>
              <a:gd name="connsiteY707" fmla="*/ 10003 h 387510"/>
              <a:gd name="connsiteX708" fmla="*/ 261130 w 510510"/>
              <a:gd name="connsiteY708" fmla="*/ 10090 h 387510"/>
              <a:gd name="connsiteX709" fmla="*/ 261271 w 510510"/>
              <a:gd name="connsiteY709" fmla="*/ 10184 h 387510"/>
              <a:gd name="connsiteX710" fmla="*/ 261412 w 510510"/>
              <a:gd name="connsiteY710" fmla="*/ 10279 h 387510"/>
              <a:gd name="connsiteX711" fmla="*/ 261547 w 510510"/>
              <a:gd name="connsiteY711" fmla="*/ 10373 h 387510"/>
              <a:gd name="connsiteX712" fmla="*/ 261688 w 510510"/>
              <a:gd name="connsiteY712" fmla="*/ 10474 h 387510"/>
              <a:gd name="connsiteX713" fmla="*/ 261816 w 510510"/>
              <a:gd name="connsiteY713" fmla="*/ 10581 h 387510"/>
              <a:gd name="connsiteX714" fmla="*/ 261943 w 510510"/>
              <a:gd name="connsiteY714" fmla="*/ 10682 h 387510"/>
              <a:gd name="connsiteX715" fmla="*/ 262078 w 510510"/>
              <a:gd name="connsiteY715" fmla="*/ 10790 h 387510"/>
              <a:gd name="connsiteX716" fmla="*/ 262206 w 510510"/>
              <a:gd name="connsiteY716" fmla="*/ 10891 h 387510"/>
              <a:gd name="connsiteX717" fmla="*/ 262333 w 510510"/>
              <a:gd name="connsiteY717" fmla="*/ 10998 h 387510"/>
              <a:gd name="connsiteX718" fmla="*/ 262454 w 510510"/>
              <a:gd name="connsiteY718" fmla="*/ 11119 h 387510"/>
              <a:gd name="connsiteX719" fmla="*/ 262582 w 510510"/>
              <a:gd name="connsiteY719" fmla="*/ 11233 h 387510"/>
              <a:gd name="connsiteX720" fmla="*/ 262703 w 510510"/>
              <a:gd name="connsiteY720" fmla="*/ 11348 h 387510"/>
              <a:gd name="connsiteX721" fmla="*/ 262818 w 510510"/>
              <a:gd name="connsiteY721" fmla="*/ 11462 h 387510"/>
              <a:gd name="connsiteX722" fmla="*/ 262938 w 510510"/>
              <a:gd name="connsiteY722" fmla="*/ 11583 h 387510"/>
              <a:gd name="connsiteX723" fmla="*/ 263053 w 510510"/>
              <a:gd name="connsiteY723" fmla="*/ 11704 h 387510"/>
              <a:gd name="connsiteX724" fmla="*/ 263160 w 510510"/>
              <a:gd name="connsiteY724" fmla="*/ 11832 h 387510"/>
              <a:gd name="connsiteX725" fmla="*/ 263268 w 510510"/>
              <a:gd name="connsiteY725" fmla="*/ 11959 h 387510"/>
              <a:gd name="connsiteX726" fmla="*/ 263375 w 510510"/>
              <a:gd name="connsiteY726" fmla="*/ 12074 h 387510"/>
              <a:gd name="connsiteX727" fmla="*/ 263483 w 510510"/>
              <a:gd name="connsiteY727" fmla="*/ 12181 h 387510"/>
              <a:gd name="connsiteX728" fmla="*/ 263591 w 510510"/>
              <a:gd name="connsiteY728" fmla="*/ 12289 h 387510"/>
              <a:gd name="connsiteX729" fmla="*/ 263698 w 510510"/>
              <a:gd name="connsiteY729" fmla="*/ 12403 h 387510"/>
              <a:gd name="connsiteX730" fmla="*/ 263813 w 510510"/>
              <a:gd name="connsiteY730" fmla="*/ 12511 h 387510"/>
              <a:gd name="connsiteX731" fmla="*/ 263920 w 510510"/>
              <a:gd name="connsiteY731" fmla="*/ 12605 h 387510"/>
              <a:gd name="connsiteX732" fmla="*/ 264034 w 510510"/>
              <a:gd name="connsiteY732" fmla="*/ 12706 h 387510"/>
              <a:gd name="connsiteX733" fmla="*/ 264162 w 510510"/>
              <a:gd name="connsiteY733" fmla="*/ 12800 h 387510"/>
              <a:gd name="connsiteX734" fmla="*/ 264283 w 510510"/>
              <a:gd name="connsiteY734" fmla="*/ 12908 h 387510"/>
              <a:gd name="connsiteX735" fmla="*/ 264397 w 510510"/>
              <a:gd name="connsiteY735" fmla="*/ 13008 h 387510"/>
              <a:gd name="connsiteX736" fmla="*/ 264519 w 510510"/>
              <a:gd name="connsiteY736" fmla="*/ 13096 h 387510"/>
              <a:gd name="connsiteX737" fmla="*/ 264646 w 510510"/>
              <a:gd name="connsiteY737" fmla="*/ 13183 h 387510"/>
              <a:gd name="connsiteX738" fmla="*/ 264774 w 510510"/>
              <a:gd name="connsiteY738" fmla="*/ 13271 h 387510"/>
              <a:gd name="connsiteX739" fmla="*/ 264895 w 510510"/>
              <a:gd name="connsiteY739" fmla="*/ 13365 h 387510"/>
              <a:gd name="connsiteX740" fmla="*/ 265023 w 510510"/>
              <a:gd name="connsiteY740" fmla="*/ 13439 h 387510"/>
              <a:gd name="connsiteX741" fmla="*/ 265150 w 510510"/>
              <a:gd name="connsiteY741" fmla="*/ 13533 h 387510"/>
              <a:gd name="connsiteX742" fmla="*/ 265285 w 510510"/>
              <a:gd name="connsiteY742" fmla="*/ 13613 h 387510"/>
              <a:gd name="connsiteX743" fmla="*/ 265419 w 510510"/>
              <a:gd name="connsiteY743" fmla="*/ 13681 h 387510"/>
              <a:gd name="connsiteX744" fmla="*/ 265554 w 510510"/>
              <a:gd name="connsiteY744" fmla="*/ 13762 h 387510"/>
              <a:gd name="connsiteX745" fmla="*/ 265689 w 510510"/>
              <a:gd name="connsiteY745" fmla="*/ 13822 h 387510"/>
              <a:gd name="connsiteX746" fmla="*/ 265769 w 510510"/>
              <a:gd name="connsiteY746" fmla="*/ 13869 h 387510"/>
              <a:gd name="connsiteX747" fmla="*/ 265843 w 510510"/>
              <a:gd name="connsiteY747" fmla="*/ 13903 h 387510"/>
              <a:gd name="connsiteX748" fmla="*/ 265924 w 510510"/>
              <a:gd name="connsiteY748" fmla="*/ 13950 h 387510"/>
              <a:gd name="connsiteX749" fmla="*/ 265998 w 510510"/>
              <a:gd name="connsiteY749" fmla="*/ 13977 h 387510"/>
              <a:gd name="connsiteX750" fmla="*/ 266085 w 510510"/>
              <a:gd name="connsiteY750" fmla="*/ 14010 h 387510"/>
              <a:gd name="connsiteX751" fmla="*/ 266166 w 510510"/>
              <a:gd name="connsiteY751" fmla="*/ 14050 h 387510"/>
              <a:gd name="connsiteX752" fmla="*/ 266246 w 510510"/>
              <a:gd name="connsiteY752" fmla="*/ 14077 h 387510"/>
              <a:gd name="connsiteX753" fmla="*/ 266327 w 510510"/>
              <a:gd name="connsiteY753" fmla="*/ 14104 h 387510"/>
              <a:gd name="connsiteX754" fmla="*/ 266408 w 510510"/>
              <a:gd name="connsiteY754" fmla="*/ 14138 h 387510"/>
              <a:gd name="connsiteX755" fmla="*/ 266495 w 510510"/>
              <a:gd name="connsiteY755" fmla="*/ 14165 h 387510"/>
              <a:gd name="connsiteX756" fmla="*/ 266576 w 510510"/>
              <a:gd name="connsiteY756" fmla="*/ 14185 h 387510"/>
              <a:gd name="connsiteX757" fmla="*/ 266663 w 510510"/>
              <a:gd name="connsiteY757" fmla="*/ 14212 h 387510"/>
              <a:gd name="connsiteX758" fmla="*/ 266744 w 510510"/>
              <a:gd name="connsiteY758" fmla="*/ 14239 h 387510"/>
              <a:gd name="connsiteX759" fmla="*/ 266831 w 510510"/>
              <a:gd name="connsiteY759" fmla="*/ 14252 h 387510"/>
              <a:gd name="connsiteX760" fmla="*/ 266912 w 510510"/>
              <a:gd name="connsiteY760" fmla="*/ 14266 h 387510"/>
              <a:gd name="connsiteX761" fmla="*/ 266999 w 510510"/>
              <a:gd name="connsiteY761" fmla="*/ 14286 h 387510"/>
              <a:gd name="connsiteX762" fmla="*/ 267087 w 510510"/>
              <a:gd name="connsiteY762" fmla="*/ 14313 h 387510"/>
              <a:gd name="connsiteX763" fmla="*/ 267174 w 510510"/>
              <a:gd name="connsiteY763" fmla="*/ 14326 h 387510"/>
              <a:gd name="connsiteX764" fmla="*/ 267255 w 510510"/>
              <a:gd name="connsiteY764" fmla="*/ 14346 h 387510"/>
              <a:gd name="connsiteX765" fmla="*/ 267343 w 510510"/>
              <a:gd name="connsiteY765" fmla="*/ 14346 h 387510"/>
              <a:gd name="connsiteX766" fmla="*/ 267430 w 510510"/>
              <a:gd name="connsiteY766" fmla="*/ 14353 h 387510"/>
              <a:gd name="connsiteX767" fmla="*/ 267517 w 510510"/>
              <a:gd name="connsiteY767" fmla="*/ 14373 h 387510"/>
              <a:gd name="connsiteX768" fmla="*/ 267604 w 510510"/>
              <a:gd name="connsiteY768" fmla="*/ 14387 h 387510"/>
              <a:gd name="connsiteX769" fmla="*/ 267692 w 510510"/>
              <a:gd name="connsiteY769" fmla="*/ 14373 h 387510"/>
              <a:gd name="connsiteX770" fmla="*/ 267779 w 510510"/>
              <a:gd name="connsiteY770" fmla="*/ 14393 h 387510"/>
              <a:gd name="connsiteX771" fmla="*/ 267867 w 510510"/>
              <a:gd name="connsiteY771" fmla="*/ 14393 h 387510"/>
              <a:gd name="connsiteX772" fmla="*/ 267954 w 510510"/>
              <a:gd name="connsiteY772" fmla="*/ 14387 h 387510"/>
              <a:gd name="connsiteX773" fmla="*/ 268042 w 510510"/>
              <a:gd name="connsiteY773" fmla="*/ 14393 h 387510"/>
              <a:gd name="connsiteX774" fmla="*/ 268129 w 510510"/>
              <a:gd name="connsiteY774" fmla="*/ 14393 h 387510"/>
              <a:gd name="connsiteX775" fmla="*/ 268210 w 510510"/>
              <a:gd name="connsiteY775" fmla="*/ 14393 h 387510"/>
              <a:gd name="connsiteX776" fmla="*/ 268304 w 510510"/>
              <a:gd name="connsiteY776" fmla="*/ 14387 h 387510"/>
              <a:gd name="connsiteX777" fmla="*/ 268391 w 510510"/>
              <a:gd name="connsiteY777" fmla="*/ 14380 h 387510"/>
              <a:gd name="connsiteX778" fmla="*/ 268479 w 510510"/>
              <a:gd name="connsiteY778" fmla="*/ 14373 h 387510"/>
              <a:gd name="connsiteX779" fmla="*/ 268566 w 510510"/>
              <a:gd name="connsiteY779" fmla="*/ 14353 h 387510"/>
              <a:gd name="connsiteX780" fmla="*/ 268647 w 510510"/>
              <a:gd name="connsiteY780" fmla="*/ 14353 h 387510"/>
              <a:gd name="connsiteX781" fmla="*/ 268734 w 510510"/>
              <a:gd name="connsiteY781" fmla="*/ 14340 h 387510"/>
              <a:gd name="connsiteX782" fmla="*/ 269138 w 510510"/>
              <a:gd name="connsiteY782" fmla="*/ 14286 h 387510"/>
              <a:gd name="connsiteX783" fmla="*/ 269541 w 510510"/>
              <a:gd name="connsiteY783" fmla="*/ 14245 h 387510"/>
              <a:gd name="connsiteX784" fmla="*/ 269938 w 510510"/>
              <a:gd name="connsiteY784" fmla="*/ 14165 h 387510"/>
              <a:gd name="connsiteX785" fmla="*/ 270334 w 510510"/>
              <a:gd name="connsiteY785" fmla="*/ 14118 h 387510"/>
              <a:gd name="connsiteX786" fmla="*/ 270738 w 510510"/>
              <a:gd name="connsiteY786" fmla="*/ 14030 h 387510"/>
              <a:gd name="connsiteX787" fmla="*/ 271134 w 510510"/>
              <a:gd name="connsiteY787" fmla="*/ 13957 h 387510"/>
              <a:gd name="connsiteX788" fmla="*/ 271531 w 510510"/>
              <a:gd name="connsiteY788" fmla="*/ 13869 h 387510"/>
              <a:gd name="connsiteX789" fmla="*/ 271921 w 510510"/>
              <a:gd name="connsiteY789" fmla="*/ 13762 h 387510"/>
              <a:gd name="connsiteX790" fmla="*/ 272311 w 510510"/>
              <a:gd name="connsiteY790" fmla="*/ 13667 h 387510"/>
              <a:gd name="connsiteX791" fmla="*/ 272694 w 510510"/>
              <a:gd name="connsiteY791" fmla="*/ 13553 h 387510"/>
              <a:gd name="connsiteX792" fmla="*/ 273091 w 510510"/>
              <a:gd name="connsiteY792" fmla="*/ 13445 h 387510"/>
              <a:gd name="connsiteX793" fmla="*/ 273421 w 510510"/>
              <a:gd name="connsiteY793" fmla="*/ 13331 h 387510"/>
              <a:gd name="connsiteX794" fmla="*/ 273750 w 510510"/>
              <a:gd name="connsiteY794" fmla="*/ 13217 h 387510"/>
              <a:gd name="connsiteX795" fmla="*/ 274086 w 510510"/>
              <a:gd name="connsiteY795" fmla="*/ 13116 h 387510"/>
              <a:gd name="connsiteX796" fmla="*/ 274416 w 510510"/>
              <a:gd name="connsiteY796" fmla="*/ 12981 h 387510"/>
              <a:gd name="connsiteX797" fmla="*/ 274738 w 510510"/>
              <a:gd name="connsiteY797" fmla="*/ 12854 h 387510"/>
              <a:gd name="connsiteX798" fmla="*/ 275068 w 510510"/>
              <a:gd name="connsiteY798" fmla="*/ 12713 h 387510"/>
              <a:gd name="connsiteX799" fmla="*/ 275384 w 510510"/>
              <a:gd name="connsiteY799" fmla="*/ 12571 h 387510"/>
              <a:gd name="connsiteX800" fmla="*/ 275700 w 510510"/>
              <a:gd name="connsiteY800" fmla="*/ 12417 h 387510"/>
              <a:gd name="connsiteX801" fmla="*/ 276016 w 510510"/>
              <a:gd name="connsiteY801" fmla="*/ 12276 h 387510"/>
              <a:gd name="connsiteX802" fmla="*/ 276339 w 510510"/>
              <a:gd name="connsiteY802" fmla="*/ 12121 h 387510"/>
              <a:gd name="connsiteX803" fmla="*/ 276648 w 510510"/>
              <a:gd name="connsiteY803" fmla="*/ 11966 h 387510"/>
              <a:gd name="connsiteX804" fmla="*/ 276950 w 510510"/>
              <a:gd name="connsiteY804" fmla="*/ 11791 h 387510"/>
              <a:gd name="connsiteX805" fmla="*/ 277260 w 510510"/>
              <a:gd name="connsiteY805" fmla="*/ 11617 h 387510"/>
              <a:gd name="connsiteX806" fmla="*/ 277562 w 510510"/>
              <a:gd name="connsiteY806" fmla="*/ 11442 h 387510"/>
              <a:gd name="connsiteX807" fmla="*/ 277865 w 510510"/>
              <a:gd name="connsiteY807" fmla="*/ 11240 h 387510"/>
              <a:gd name="connsiteX808" fmla="*/ 278161 w 510510"/>
              <a:gd name="connsiteY808" fmla="*/ 11065 h 387510"/>
              <a:gd name="connsiteX809" fmla="*/ 278450 w 510510"/>
              <a:gd name="connsiteY809" fmla="*/ 10870 h 387510"/>
              <a:gd name="connsiteX810" fmla="*/ 278732 w 510510"/>
              <a:gd name="connsiteY810" fmla="*/ 10662 h 387510"/>
              <a:gd name="connsiteX811" fmla="*/ 279028 w 510510"/>
              <a:gd name="connsiteY811" fmla="*/ 10454 h 387510"/>
              <a:gd name="connsiteX812" fmla="*/ 279310 w 510510"/>
              <a:gd name="connsiteY812" fmla="*/ 10259 h 387510"/>
              <a:gd name="connsiteX813" fmla="*/ 279586 w 510510"/>
              <a:gd name="connsiteY813" fmla="*/ 10037 h 387510"/>
              <a:gd name="connsiteX814" fmla="*/ 279855 w 510510"/>
              <a:gd name="connsiteY814" fmla="*/ 9821 h 387510"/>
              <a:gd name="connsiteX815" fmla="*/ 280131 w 510510"/>
              <a:gd name="connsiteY815" fmla="*/ 9593 h 387510"/>
              <a:gd name="connsiteX816" fmla="*/ 280393 w 510510"/>
              <a:gd name="connsiteY816" fmla="*/ 9364 h 387510"/>
              <a:gd name="connsiteX817" fmla="*/ 280648 w 510510"/>
              <a:gd name="connsiteY817" fmla="*/ 9135 h 387510"/>
              <a:gd name="connsiteX818" fmla="*/ 280917 w 510510"/>
              <a:gd name="connsiteY818" fmla="*/ 8880 h 387510"/>
              <a:gd name="connsiteX819" fmla="*/ 280931 w 510510"/>
              <a:gd name="connsiteY819" fmla="*/ 8840 h 387510"/>
              <a:gd name="connsiteX820" fmla="*/ 280951 w 510510"/>
              <a:gd name="connsiteY820" fmla="*/ 8786 h 387510"/>
              <a:gd name="connsiteX821" fmla="*/ 280978 w 510510"/>
              <a:gd name="connsiteY821" fmla="*/ 8759 h 387510"/>
              <a:gd name="connsiteX822" fmla="*/ 280998 w 510510"/>
              <a:gd name="connsiteY822" fmla="*/ 8705 h 387510"/>
              <a:gd name="connsiteX823" fmla="*/ 281011 w 510510"/>
              <a:gd name="connsiteY823" fmla="*/ 8678 h 387510"/>
              <a:gd name="connsiteX824" fmla="*/ 281032 w 510510"/>
              <a:gd name="connsiteY824" fmla="*/ 8638 h 387510"/>
              <a:gd name="connsiteX825" fmla="*/ 281058 w 510510"/>
              <a:gd name="connsiteY825" fmla="*/ 8591 h 387510"/>
              <a:gd name="connsiteX826" fmla="*/ 281072 w 510510"/>
              <a:gd name="connsiteY826" fmla="*/ 8557 h 387510"/>
              <a:gd name="connsiteX827" fmla="*/ 281099 w 510510"/>
              <a:gd name="connsiteY827" fmla="*/ 8524 h 387510"/>
              <a:gd name="connsiteX828" fmla="*/ 281119 w 510510"/>
              <a:gd name="connsiteY828" fmla="*/ 8477 h 387510"/>
              <a:gd name="connsiteX829" fmla="*/ 281146 w 510510"/>
              <a:gd name="connsiteY829" fmla="*/ 8450 h 387510"/>
              <a:gd name="connsiteX830" fmla="*/ 281173 w 510510"/>
              <a:gd name="connsiteY830" fmla="*/ 8410 h 387510"/>
              <a:gd name="connsiteX831" fmla="*/ 281200 w 510510"/>
              <a:gd name="connsiteY831" fmla="*/ 8362 h 387510"/>
              <a:gd name="connsiteX832" fmla="*/ 281220 w 510510"/>
              <a:gd name="connsiteY832" fmla="*/ 8329 h 387510"/>
              <a:gd name="connsiteX833" fmla="*/ 281247 w 510510"/>
              <a:gd name="connsiteY833" fmla="*/ 8302 h 387510"/>
              <a:gd name="connsiteX834" fmla="*/ 281273 w 510510"/>
              <a:gd name="connsiteY834" fmla="*/ 8268 h 387510"/>
              <a:gd name="connsiteX835" fmla="*/ 281300 w 510510"/>
              <a:gd name="connsiteY835" fmla="*/ 8221 h 387510"/>
              <a:gd name="connsiteX836" fmla="*/ 281334 w 510510"/>
              <a:gd name="connsiteY836" fmla="*/ 8194 h 387510"/>
              <a:gd name="connsiteX837" fmla="*/ 281347 w 510510"/>
              <a:gd name="connsiteY837" fmla="*/ 8161 h 387510"/>
              <a:gd name="connsiteX838" fmla="*/ 281388 w 510510"/>
              <a:gd name="connsiteY838" fmla="*/ 8134 h 387510"/>
              <a:gd name="connsiteX839" fmla="*/ 281415 w 510510"/>
              <a:gd name="connsiteY839" fmla="*/ 8087 h 387510"/>
              <a:gd name="connsiteX840" fmla="*/ 281448 w 510510"/>
              <a:gd name="connsiteY840" fmla="*/ 8053 h 387510"/>
              <a:gd name="connsiteX841" fmla="*/ 281475 w 510510"/>
              <a:gd name="connsiteY841" fmla="*/ 8026 h 387510"/>
              <a:gd name="connsiteX842" fmla="*/ 281509 w 510510"/>
              <a:gd name="connsiteY842" fmla="*/ 8006 h 387510"/>
              <a:gd name="connsiteX843" fmla="*/ 281542 w 510510"/>
              <a:gd name="connsiteY843" fmla="*/ 7966 h 387510"/>
              <a:gd name="connsiteX844" fmla="*/ 281576 w 510510"/>
              <a:gd name="connsiteY844" fmla="*/ 7939 h 387510"/>
              <a:gd name="connsiteX845" fmla="*/ 281610 w 510510"/>
              <a:gd name="connsiteY845" fmla="*/ 7905 h 387510"/>
              <a:gd name="connsiteX846" fmla="*/ 281643 w 510510"/>
              <a:gd name="connsiteY846" fmla="*/ 7872 h 387510"/>
              <a:gd name="connsiteX847" fmla="*/ 281677 w 510510"/>
              <a:gd name="connsiteY847" fmla="*/ 7852 h 387510"/>
              <a:gd name="connsiteX848" fmla="*/ 281710 w 510510"/>
              <a:gd name="connsiteY848" fmla="*/ 7825 h 387510"/>
              <a:gd name="connsiteX849" fmla="*/ 281744 w 510510"/>
              <a:gd name="connsiteY849" fmla="*/ 7804 h 387510"/>
              <a:gd name="connsiteX850" fmla="*/ 281778 w 510510"/>
              <a:gd name="connsiteY850" fmla="*/ 7777 h 387510"/>
              <a:gd name="connsiteX851" fmla="*/ 281812 w 510510"/>
              <a:gd name="connsiteY851" fmla="*/ 7737 h 387510"/>
              <a:gd name="connsiteX852" fmla="*/ 281859 w 510510"/>
              <a:gd name="connsiteY852" fmla="*/ 7724 h 387510"/>
              <a:gd name="connsiteX853" fmla="*/ 281885 w 510510"/>
              <a:gd name="connsiteY853" fmla="*/ 7697 h 387510"/>
              <a:gd name="connsiteX854" fmla="*/ 281926 w 510510"/>
              <a:gd name="connsiteY854" fmla="*/ 7677 h 387510"/>
              <a:gd name="connsiteX855" fmla="*/ 281959 w 510510"/>
              <a:gd name="connsiteY855" fmla="*/ 7650 h 387510"/>
              <a:gd name="connsiteX856" fmla="*/ 282000 w 510510"/>
              <a:gd name="connsiteY856" fmla="*/ 7616 h 387510"/>
              <a:gd name="connsiteX857" fmla="*/ 282047 w 510510"/>
              <a:gd name="connsiteY857" fmla="*/ 7589 h 387510"/>
              <a:gd name="connsiteX858" fmla="*/ 282074 w 510510"/>
              <a:gd name="connsiteY858" fmla="*/ 7576 h 387510"/>
              <a:gd name="connsiteX859" fmla="*/ 282121 w 510510"/>
              <a:gd name="connsiteY859" fmla="*/ 7556 h 387510"/>
              <a:gd name="connsiteX860" fmla="*/ 282161 w 510510"/>
              <a:gd name="connsiteY860" fmla="*/ 7549 h 387510"/>
              <a:gd name="connsiteX861" fmla="*/ 282195 w 510510"/>
              <a:gd name="connsiteY861" fmla="*/ 7515 h 387510"/>
              <a:gd name="connsiteX862" fmla="*/ 282242 w 510510"/>
              <a:gd name="connsiteY862" fmla="*/ 7502 h 387510"/>
              <a:gd name="connsiteX863" fmla="*/ 282275 w 510510"/>
              <a:gd name="connsiteY863" fmla="*/ 7488 h 387510"/>
              <a:gd name="connsiteX864" fmla="*/ 282322 w 510510"/>
              <a:gd name="connsiteY864" fmla="*/ 7475 h 387510"/>
              <a:gd name="connsiteX865" fmla="*/ 282363 w 510510"/>
              <a:gd name="connsiteY865" fmla="*/ 7455 h 387510"/>
              <a:gd name="connsiteX866" fmla="*/ 282403 w 510510"/>
              <a:gd name="connsiteY866" fmla="*/ 7435 h 387510"/>
              <a:gd name="connsiteX867" fmla="*/ 282450 w 510510"/>
              <a:gd name="connsiteY867" fmla="*/ 7428 h 387510"/>
              <a:gd name="connsiteX868" fmla="*/ 282490 w 510510"/>
              <a:gd name="connsiteY868" fmla="*/ 7408 h 387510"/>
              <a:gd name="connsiteX869" fmla="*/ 282537 w 510510"/>
              <a:gd name="connsiteY869" fmla="*/ 7394 h 387510"/>
              <a:gd name="connsiteX870" fmla="*/ 282578 w 510510"/>
              <a:gd name="connsiteY870" fmla="*/ 7374 h 387510"/>
              <a:gd name="connsiteX871" fmla="*/ 282618 w 510510"/>
              <a:gd name="connsiteY871" fmla="*/ 7354 h 387510"/>
              <a:gd name="connsiteX872" fmla="*/ 282659 w 510510"/>
              <a:gd name="connsiteY872" fmla="*/ 7354 h 387510"/>
              <a:gd name="connsiteX873" fmla="*/ 282706 w 510510"/>
              <a:gd name="connsiteY873" fmla="*/ 7347 h 387510"/>
              <a:gd name="connsiteX874" fmla="*/ 282746 w 510510"/>
              <a:gd name="connsiteY874" fmla="*/ 7340 h 387510"/>
              <a:gd name="connsiteX875" fmla="*/ 282793 w 510510"/>
              <a:gd name="connsiteY875" fmla="*/ 7320 h 387510"/>
              <a:gd name="connsiteX876" fmla="*/ 282834 w 510510"/>
              <a:gd name="connsiteY876" fmla="*/ 7313 h 387510"/>
              <a:gd name="connsiteX877" fmla="*/ 282874 w 510510"/>
              <a:gd name="connsiteY877" fmla="*/ 7313 h 387510"/>
              <a:gd name="connsiteX878" fmla="*/ 282921 w 510510"/>
              <a:gd name="connsiteY878" fmla="*/ 7307 h 387510"/>
              <a:gd name="connsiteX879" fmla="*/ 282968 w 510510"/>
              <a:gd name="connsiteY879" fmla="*/ 7307 h 387510"/>
              <a:gd name="connsiteX880" fmla="*/ 283002 w 510510"/>
              <a:gd name="connsiteY880" fmla="*/ 7287 h 387510"/>
              <a:gd name="connsiteX881" fmla="*/ 283049 w 510510"/>
              <a:gd name="connsiteY881" fmla="*/ 7293 h 387510"/>
              <a:gd name="connsiteX882" fmla="*/ 283102 w 510510"/>
              <a:gd name="connsiteY882" fmla="*/ 7287 h 387510"/>
              <a:gd name="connsiteX883" fmla="*/ 283143 w 510510"/>
              <a:gd name="connsiteY883" fmla="*/ 7287 h 387510"/>
              <a:gd name="connsiteX884" fmla="*/ 283183 w 510510"/>
              <a:gd name="connsiteY884" fmla="*/ 7280 h 387510"/>
              <a:gd name="connsiteX885" fmla="*/ 283230 w 510510"/>
              <a:gd name="connsiteY885" fmla="*/ 7287 h 387510"/>
              <a:gd name="connsiteX886" fmla="*/ 283277 w 510510"/>
              <a:gd name="connsiteY886" fmla="*/ 7287 h 387510"/>
              <a:gd name="connsiteX887" fmla="*/ 283317 w 510510"/>
              <a:gd name="connsiteY887" fmla="*/ 7280 h 387510"/>
              <a:gd name="connsiteX888" fmla="*/ 283364 w 510510"/>
              <a:gd name="connsiteY888" fmla="*/ 7293 h 387510"/>
              <a:gd name="connsiteX889" fmla="*/ 283412 w 510510"/>
              <a:gd name="connsiteY889" fmla="*/ 7293 h 387510"/>
              <a:gd name="connsiteX890" fmla="*/ 283452 w 510510"/>
              <a:gd name="connsiteY890" fmla="*/ 7280 h 387510"/>
              <a:gd name="connsiteX891" fmla="*/ 283492 w 510510"/>
              <a:gd name="connsiteY891" fmla="*/ 7300 h 387510"/>
              <a:gd name="connsiteX892" fmla="*/ 283539 w 510510"/>
              <a:gd name="connsiteY892" fmla="*/ 7300 h 387510"/>
              <a:gd name="connsiteX893" fmla="*/ 283586 w 510510"/>
              <a:gd name="connsiteY893" fmla="*/ 7293 h 387510"/>
              <a:gd name="connsiteX894" fmla="*/ 283620 w 510510"/>
              <a:gd name="connsiteY894" fmla="*/ 7307 h 387510"/>
              <a:gd name="connsiteX895" fmla="*/ 283667 w 510510"/>
              <a:gd name="connsiteY895" fmla="*/ 7307 h 387510"/>
              <a:gd name="connsiteX896" fmla="*/ 283707 w 510510"/>
              <a:gd name="connsiteY896" fmla="*/ 7307 h 387510"/>
              <a:gd name="connsiteX897" fmla="*/ 283761 w 510510"/>
              <a:gd name="connsiteY897" fmla="*/ 7327 h 387510"/>
              <a:gd name="connsiteX898" fmla="*/ 283802 w 510510"/>
              <a:gd name="connsiteY898" fmla="*/ 7327 h 387510"/>
              <a:gd name="connsiteX899" fmla="*/ 283842 w 510510"/>
              <a:gd name="connsiteY899" fmla="*/ 7347 h 387510"/>
              <a:gd name="connsiteX900" fmla="*/ 283882 w 510510"/>
              <a:gd name="connsiteY900" fmla="*/ 7347 h 387510"/>
              <a:gd name="connsiteX901" fmla="*/ 283929 w 510510"/>
              <a:gd name="connsiteY901" fmla="*/ 7361 h 387510"/>
              <a:gd name="connsiteX902" fmla="*/ 283976 w 510510"/>
              <a:gd name="connsiteY902" fmla="*/ 7374 h 387510"/>
              <a:gd name="connsiteX903" fmla="*/ 284017 w 510510"/>
              <a:gd name="connsiteY903" fmla="*/ 7401 h 387510"/>
              <a:gd name="connsiteX904" fmla="*/ 284064 w 510510"/>
              <a:gd name="connsiteY904" fmla="*/ 7408 h 387510"/>
              <a:gd name="connsiteX905" fmla="*/ 285603 w 510510"/>
              <a:gd name="connsiteY905" fmla="*/ 7798 h 387510"/>
              <a:gd name="connsiteX906" fmla="*/ 286565 w 510510"/>
              <a:gd name="connsiteY906" fmla="*/ 8013 h 387510"/>
              <a:gd name="connsiteX907" fmla="*/ 287540 w 510510"/>
              <a:gd name="connsiteY907" fmla="*/ 8215 h 387510"/>
              <a:gd name="connsiteX908" fmla="*/ 288515 w 510510"/>
              <a:gd name="connsiteY908" fmla="*/ 8396 h 387510"/>
              <a:gd name="connsiteX909" fmla="*/ 289490 w 510510"/>
              <a:gd name="connsiteY909" fmla="*/ 8571 h 387510"/>
              <a:gd name="connsiteX910" fmla="*/ 290464 w 510510"/>
              <a:gd name="connsiteY910" fmla="*/ 8712 h 387510"/>
              <a:gd name="connsiteX911" fmla="*/ 290653 w 510510"/>
              <a:gd name="connsiteY911" fmla="*/ 8779 h 387510"/>
              <a:gd name="connsiteX912" fmla="*/ 290754 w 510510"/>
              <a:gd name="connsiteY912" fmla="*/ 8793 h 387510"/>
              <a:gd name="connsiteX913" fmla="*/ 290855 w 510510"/>
              <a:gd name="connsiteY913" fmla="*/ 8820 h 387510"/>
              <a:gd name="connsiteX914" fmla="*/ 290962 w 510510"/>
              <a:gd name="connsiteY914" fmla="*/ 8840 h 387510"/>
              <a:gd name="connsiteX915" fmla="*/ 291063 w 510510"/>
              <a:gd name="connsiteY915" fmla="*/ 8867 h 387510"/>
              <a:gd name="connsiteX916" fmla="*/ 291164 w 510510"/>
              <a:gd name="connsiteY916" fmla="*/ 8887 h 387510"/>
              <a:gd name="connsiteX917" fmla="*/ 291271 w 510510"/>
              <a:gd name="connsiteY917" fmla="*/ 8907 h 387510"/>
              <a:gd name="connsiteX918" fmla="*/ 291379 w 510510"/>
              <a:gd name="connsiteY918" fmla="*/ 8920 h 387510"/>
              <a:gd name="connsiteX919" fmla="*/ 291480 w 510510"/>
              <a:gd name="connsiteY919" fmla="*/ 8934 h 387510"/>
              <a:gd name="connsiteX920" fmla="*/ 291587 w 510510"/>
              <a:gd name="connsiteY920" fmla="*/ 8947 h 387510"/>
              <a:gd name="connsiteX921" fmla="*/ 291688 w 510510"/>
              <a:gd name="connsiteY921" fmla="*/ 8961 h 387510"/>
              <a:gd name="connsiteX922" fmla="*/ 291796 w 510510"/>
              <a:gd name="connsiteY922" fmla="*/ 8981 h 387510"/>
              <a:gd name="connsiteX923" fmla="*/ 291903 w 510510"/>
              <a:gd name="connsiteY923" fmla="*/ 8967 h 387510"/>
              <a:gd name="connsiteX924" fmla="*/ 292011 w 510510"/>
              <a:gd name="connsiteY924" fmla="*/ 8988 h 387510"/>
              <a:gd name="connsiteX925" fmla="*/ 292112 w 510510"/>
              <a:gd name="connsiteY925" fmla="*/ 8981 h 387510"/>
              <a:gd name="connsiteX926" fmla="*/ 292226 w 510510"/>
              <a:gd name="connsiteY926" fmla="*/ 8981 h 387510"/>
              <a:gd name="connsiteX927" fmla="*/ 292327 w 510510"/>
              <a:gd name="connsiteY927" fmla="*/ 8981 h 387510"/>
              <a:gd name="connsiteX928" fmla="*/ 292428 w 510510"/>
              <a:gd name="connsiteY928" fmla="*/ 8981 h 387510"/>
              <a:gd name="connsiteX929" fmla="*/ 292542 w 510510"/>
              <a:gd name="connsiteY929" fmla="*/ 8981 h 387510"/>
              <a:gd name="connsiteX930" fmla="*/ 292643 w 510510"/>
              <a:gd name="connsiteY930" fmla="*/ 8974 h 387510"/>
              <a:gd name="connsiteX931" fmla="*/ 292744 w 510510"/>
              <a:gd name="connsiteY931" fmla="*/ 8967 h 387510"/>
              <a:gd name="connsiteX932" fmla="*/ 292858 w 510510"/>
              <a:gd name="connsiteY932" fmla="*/ 8961 h 387510"/>
              <a:gd name="connsiteX933" fmla="*/ 292959 w 510510"/>
              <a:gd name="connsiteY933" fmla="*/ 8941 h 387510"/>
              <a:gd name="connsiteX934" fmla="*/ 293060 w 510510"/>
              <a:gd name="connsiteY934" fmla="*/ 8934 h 387510"/>
              <a:gd name="connsiteX935" fmla="*/ 293167 w 510510"/>
              <a:gd name="connsiteY935" fmla="*/ 8914 h 387510"/>
              <a:gd name="connsiteX936" fmla="*/ 293268 w 510510"/>
              <a:gd name="connsiteY936" fmla="*/ 8907 h 387510"/>
              <a:gd name="connsiteX937" fmla="*/ 293376 w 510510"/>
              <a:gd name="connsiteY937" fmla="*/ 8880 h 387510"/>
              <a:gd name="connsiteX938" fmla="*/ 293484 w 510510"/>
              <a:gd name="connsiteY938" fmla="*/ 8867 h 387510"/>
              <a:gd name="connsiteX939" fmla="*/ 293584 w 510510"/>
              <a:gd name="connsiteY939" fmla="*/ 8840 h 387510"/>
              <a:gd name="connsiteX940" fmla="*/ 293685 w 510510"/>
              <a:gd name="connsiteY940" fmla="*/ 8813 h 387510"/>
              <a:gd name="connsiteX941" fmla="*/ 293793 w 510510"/>
              <a:gd name="connsiteY941" fmla="*/ 8786 h 387510"/>
              <a:gd name="connsiteX942" fmla="*/ 293894 w 510510"/>
              <a:gd name="connsiteY942" fmla="*/ 8773 h 387510"/>
              <a:gd name="connsiteX943" fmla="*/ 293994 w 510510"/>
              <a:gd name="connsiteY943" fmla="*/ 8732 h 387510"/>
              <a:gd name="connsiteX944" fmla="*/ 294089 w 510510"/>
              <a:gd name="connsiteY944" fmla="*/ 8699 h 387510"/>
              <a:gd name="connsiteX945" fmla="*/ 294196 w 510510"/>
              <a:gd name="connsiteY945" fmla="*/ 8665 h 387510"/>
              <a:gd name="connsiteX946" fmla="*/ 294290 w 510510"/>
              <a:gd name="connsiteY946" fmla="*/ 8638 h 387510"/>
              <a:gd name="connsiteX947" fmla="*/ 294398 w 510510"/>
              <a:gd name="connsiteY947" fmla="*/ 8598 h 387510"/>
              <a:gd name="connsiteX948" fmla="*/ 294492 w 510510"/>
              <a:gd name="connsiteY948" fmla="*/ 8557 h 387510"/>
              <a:gd name="connsiteX949" fmla="*/ 294593 w 510510"/>
              <a:gd name="connsiteY949" fmla="*/ 8517 h 387510"/>
              <a:gd name="connsiteX950" fmla="*/ 294687 w 510510"/>
              <a:gd name="connsiteY950" fmla="*/ 8470 h 387510"/>
              <a:gd name="connsiteX951" fmla="*/ 294788 w 510510"/>
              <a:gd name="connsiteY951" fmla="*/ 8430 h 387510"/>
              <a:gd name="connsiteX952" fmla="*/ 294875 w 510510"/>
              <a:gd name="connsiteY952" fmla="*/ 8389 h 387510"/>
              <a:gd name="connsiteX953" fmla="*/ 294976 w 510510"/>
              <a:gd name="connsiteY953" fmla="*/ 8335 h 387510"/>
              <a:gd name="connsiteX954" fmla="*/ 295064 w 510510"/>
              <a:gd name="connsiteY954" fmla="*/ 8288 h 387510"/>
              <a:gd name="connsiteX955" fmla="*/ 295164 w 510510"/>
              <a:gd name="connsiteY955" fmla="*/ 8242 h 387510"/>
              <a:gd name="connsiteX956" fmla="*/ 295259 w 510510"/>
              <a:gd name="connsiteY956" fmla="*/ 8188 h 387510"/>
              <a:gd name="connsiteX957" fmla="*/ 295346 w 510510"/>
              <a:gd name="connsiteY957" fmla="*/ 8140 h 387510"/>
              <a:gd name="connsiteX958" fmla="*/ 295433 w 510510"/>
              <a:gd name="connsiteY958" fmla="*/ 8080 h 387510"/>
              <a:gd name="connsiteX959" fmla="*/ 295521 w 510510"/>
              <a:gd name="connsiteY959" fmla="*/ 8026 h 387510"/>
              <a:gd name="connsiteX960" fmla="*/ 295615 w 510510"/>
              <a:gd name="connsiteY960" fmla="*/ 7979 h 387510"/>
              <a:gd name="connsiteX961" fmla="*/ 295702 w 510510"/>
              <a:gd name="connsiteY961" fmla="*/ 7912 h 387510"/>
              <a:gd name="connsiteX962" fmla="*/ 295789 w 510510"/>
              <a:gd name="connsiteY962" fmla="*/ 7852 h 387510"/>
              <a:gd name="connsiteX963" fmla="*/ 295870 w 510510"/>
              <a:gd name="connsiteY963" fmla="*/ 7784 h 387510"/>
              <a:gd name="connsiteX964" fmla="*/ 295958 w 510510"/>
              <a:gd name="connsiteY964" fmla="*/ 7724 h 387510"/>
              <a:gd name="connsiteX965" fmla="*/ 296045 w 510510"/>
              <a:gd name="connsiteY965" fmla="*/ 7650 h 387510"/>
              <a:gd name="connsiteX966" fmla="*/ 296126 w 510510"/>
              <a:gd name="connsiteY966" fmla="*/ 7589 h 387510"/>
              <a:gd name="connsiteX967" fmla="*/ 296200 w 510510"/>
              <a:gd name="connsiteY967" fmla="*/ 7529 h 387510"/>
              <a:gd name="connsiteX968" fmla="*/ 296287 w 510510"/>
              <a:gd name="connsiteY968" fmla="*/ 7461 h 387510"/>
              <a:gd name="connsiteX969" fmla="*/ 296361 w 510510"/>
              <a:gd name="connsiteY969" fmla="*/ 7374 h 387510"/>
              <a:gd name="connsiteX970" fmla="*/ 296442 w 510510"/>
              <a:gd name="connsiteY970" fmla="*/ 7307 h 387510"/>
              <a:gd name="connsiteX971" fmla="*/ 296516 w 510510"/>
              <a:gd name="connsiteY971" fmla="*/ 7240 h 387510"/>
              <a:gd name="connsiteX972" fmla="*/ 296590 w 510510"/>
              <a:gd name="connsiteY972" fmla="*/ 7159 h 387510"/>
              <a:gd name="connsiteX973" fmla="*/ 297894 w 510510"/>
              <a:gd name="connsiteY973" fmla="*/ 6561 h 387510"/>
              <a:gd name="connsiteX974" fmla="*/ 298627 w 510510"/>
              <a:gd name="connsiteY974" fmla="*/ 6191 h 387510"/>
              <a:gd name="connsiteX975" fmla="*/ 299353 w 510510"/>
              <a:gd name="connsiteY975" fmla="*/ 5828 h 387510"/>
              <a:gd name="connsiteX976" fmla="*/ 300072 w 510510"/>
              <a:gd name="connsiteY976" fmla="*/ 5444 h 387510"/>
              <a:gd name="connsiteX977" fmla="*/ 300785 w 510510"/>
              <a:gd name="connsiteY977" fmla="*/ 5041 h 387510"/>
              <a:gd name="connsiteX978" fmla="*/ 301491 w 510510"/>
              <a:gd name="connsiteY978" fmla="*/ 4637 h 387510"/>
              <a:gd name="connsiteX979" fmla="*/ 302190 w 510510"/>
              <a:gd name="connsiteY979" fmla="*/ 4221 h 387510"/>
              <a:gd name="connsiteX980" fmla="*/ 302358 w 510510"/>
              <a:gd name="connsiteY980" fmla="*/ 4120 h 387510"/>
              <a:gd name="connsiteX981" fmla="*/ 302526 w 510510"/>
              <a:gd name="connsiteY981" fmla="*/ 4019 h 387510"/>
              <a:gd name="connsiteX982" fmla="*/ 302701 w 510510"/>
              <a:gd name="connsiteY982" fmla="*/ 3932 h 387510"/>
              <a:gd name="connsiteX983" fmla="*/ 302883 w 510510"/>
              <a:gd name="connsiteY983" fmla="*/ 3837 h 387510"/>
              <a:gd name="connsiteX984" fmla="*/ 303058 w 510510"/>
              <a:gd name="connsiteY984" fmla="*/ 3757 h 387510"/>
              <a:gd name="connsiteX985" fmla="*/ 303233 w 510510"/>
              <a:gd name="connsiteY985" fmla="*/ 3663 h 387510"/>
              <a:gd name="connsiteX986" fmla="*/ 303414 w 510510"/>
              <a:gd name="connsiteY986" fmla="*/ 3582 h 387510"/>
              <a:gd name="connsiteX987" fmla="*/ 303596 w 510510"/>
              <a:gd name="connsiteY987" fmla="*/ 3501 h 387510"/>
              <a:gd name="connsiteX988" fmla="*/ 303777 w 510510"/>
              <a:gd name="connsiteY988" fmla="*/ 3434 h 387510"/>
              <a:gd name="connsiteX989" fmla="*/ 303959 w 510510"/>
              <a:gd name="connsiteY989" fmla="*/ 3354 h 387510"/>
              <a:gd name="connsiteX990" fmla="*/ 304140 w 510510"/>
              <a:gd name="connsiteY990" fmla="*/ 3293 h 387510"/>
              <a:gd name="connsiteX991" fmla="*/ 304328 w 510510"/>
              <a:gd name="connsiteY991" fmla="*/ 3226 h 387510"/>
              <a:gd name="connsiteX992" fmla="*/ 304517 w 510510"/>
              <a:gd name="connsiteY992" fmla="*/ 3165 h 387510"/>
              <a:gd name="connsiteX993" fmla="*/ 304705 w 510510"/>
              <a:gd name="connsiteY993" fmla="*/ 3111 h 387510"/>
              <a:gd name="connsiteX994" fmla="*/ 304900 w 510510"/>
              <a:gd name="connsiteY994" fmla="*/ 3051 h 387510"/>
              <a:gd name="connsiteX995" fmla="*/ 305088 w 510510"/>
              <a:gd name="connsiteY995" fmla="*/ 2997 h 387510"/>
              <a:gd name="connsiteX996" fmla="*/ 305283 w 510510"/>
              <a:gd name="connsiteY996" fmla="*/ 2950 h 387510"/>
              <a:gd name="connsiteX997" fmla="*/ 305472 w 510510"/>
              <a:gd name="connsiteY997" fmla="*/ 2903 h 387510"/>
              <a:gd name="connsiteX998" fmla="*/ 305660 w 510510"/>
              <a:gd name="connsiteY998" fmla="*/ 2863 h 387510"/>
              <a:gd name="connsiteX999" fmla="*/ 305855 w 510510"/>
              <a:gd name="connsiteY999" fmla="*/ 2829 h 387510"/>
              <a:gd name="connsiteX1000" fmla="*/ 306050 w 510510"/>
              <a:gd name="connsiteY1000" fmla="*/ 2795 h 387510"/>
              <a:gd name="connsiteX1001" fmla="*/ 306245 w 510510"/>
              <a:gd name="connsiteY1001" fmla="*/ 2762 h 387510"/>
              <a:gd name="connsiteX1002" fmla="*/ 306440 w 510510"/>
              <a:gd name="connsiteY1002" fmla="*/ 2735 h 387510"/>
              <a:gd name="connsiteX1003" fmla="*/ 306635 w 510510"/>
              <a:gd name="connsiteY1003" fmla="*/ 2708 h 387510"/>
              <a:gd name="connsiteX1004" fmla="*/ 306830 w 510510"/>
              <a:gd name="connsiteY1004" fmla="*/ 2681 h 387510"/>
              <a:gd name="connsiteX1005" fmla="*/ 307025 w 510510"/>
              <a:gd name="connsiteY1005" fmla="*/ 2668 h 387510"/>
              <a:gd name="connsiteX1006" fmla="*/ 307219 w 510510"/>
              <a:gd name="connsiteY1006" fmla="*/ 2647 h 387510"/>
              <a:gd name="connsiteX1007" fmla="*/ 307421 w 510510"/>
              <a:gd name="connsiteY1007" fmla="*/ 2641 h 387510"/>
              <a:gd name="connsiteX1008" fmla="*/ 307616 w 510510"/>
              <a:gd name="connsiteY1008" fmla="*/ 2634 h 387510"/>
              <a:gd name="connsiteX1009" fmla="*/ 307811 w 510510"/>
              <a:gd name="connsiteY1009" fmla="*/ 2634 h 387510"/>
              <a:gd name="connsiteX1010" fmla="*/ 308013 w 510510"/>
              <a:gd name="connsiteY1010" fmla="*/ 2627 h 387510"/>
              <a:gd name="connsiteX1011" fmla="*/ 308208 w 510510"/>
              <a:gd name="connsiteY1011" fmla="*/ 2627 h 387510"/>
              <a:gd name="connsiteX1012" fmla="*/ 308410 w 510510"/>
              <a:gd name="connsiteY1012" fmla="*/ 2641 h 387510"/>
              <a:gd name="connsiteX1013" fmla="*/ 308605 w 510510"/>
              <a:gd name="connsiteY1013" fmla="*/ 2641 h 387510"/>
              <a:gd name="connsiteX1014" fmla="*/ 308800 w 510510"/>
              <a:gd name="connsiteY1014" fmla="*/ 2661 h 387510"/>
              <a:gd name="connsiteX1015" fmla="*/ 308995 w 510510"/>
              <a:gd name="connsiteY1015" fmla="*/ 2668 h 387510"/>
              <a:gd name="connsiteX1016" fmla="*/ 309190 w 510510"/>
              <a:gd name="connsiteY1016" fmla="*/ 2688 h 387510"/>
              <a:gd name="connsiteX1017" fmla="*/ 309385 w 510510"/>
              <a:gd name="connsiteY1017" fmla="*/ 2722 h 387510"/>
              <a:gd name="connsiteX1018" fmla="*/ 309580 w 510510"/>
              <a:gd name="connsiteY1018" fmla="*/ 2742 h 387510"/>
              <a:gd name="connsiteX1019" fmla="*/ 309781 w 510510"/>
              <a:gd name="connsiteY1019" fmla="*/ 2768 h 387510"/>
              <a:gd name="connsiteX1020" fmla="*/ 309970 w 510510"/>
              <a:gd name="connsiteY1020" fmla="*/ 2809 h 387510"/>
              <a:gd name="connsiteX1021" fmla="*/ 310440 w 510510"/>
              <a:gd name="connsiteY1021" fmla="*/ 2890 h 387510"/>
              <a:gd name="connsiteX1022" fmla="*/ 310904 w 510510"/>
              <a:gd name="connsiteY1022" fmla="*/ 2977 h 387510"/>
              <a:gd name="connsiteX1023" fmla="*/ 311368 w 510510"/>
              <a:gd name="connsiteY1023" fmla="*/ 3071 h 387510"/>
              <a:gd name="connsiteX1024" fmla="*/ 311825 w 510510"/>
              <a:gd name="connsiteY1024" fmla="*/ 3179 h 387510"/>
              <a:gd name="connsiteX1025" fmla="*/ 312282 w 510510"/>
              <a:gd name="connsiteY1025" fmla="*/ 3286 h 387510"/>
              <a:gd name="connsiteX1026" fmla="*/ 312746 w 510510"/>
              <a:gd name="connsiteY1026" fmla="*/ 3407 h 387510"/>
              <a:gd name="connsiteX1027" fmla="*/ 313204 w 510510"/>
              <a:gd name="connsiteY1027" fmla="*/ 3542 h 387510"/>
              <a:gd name="connsiteX1028" fmla="*/ 313654 w 510510"/>
              <a:gd name="connsiteY1028" fmla="*/ 3663 h 387510"/>
              <a:gd name="connsiteX1029" fmla="*/ 314105 w 510510"/>
              <a:gd name="connsiteY1029" fmla="*/ 3810 h 387510"/>
              <a:gd name="connsiteX1030" fmla="*/ 314555 w 510510"/>
              <a:gd name="connsiteY1030" fmla="*/ 3959 h 387510"/>
              <a:gd name="connsiteX1031" fmla="*/ 314999 w 510510"/>
              <a:gd name="connsiteY1031" fmla="*/ 4120 h 387510"/>
              <a:gd name="connsiteX1032" fmla="*/ 315443 w 510510"/>
              <a:gd name="connsiteY1032" fmla="*/ 4295 h 387510"/>
              <a:gd name="connsiteX1033" fmla="*/ 315880 w 510510"/>
              <a:gd name="connsiteY1033" fmla="*/ 4456 h 387510"/>
              <a:gd name="connsiteX1034" fmla="*/ 316317 w 510510"/>
              <a:gd name="connsiteY1034" fmla="*/ 4644 h 387510"/>
              <a:gd name="connsiteX1035" fmla="*/ 316754 w 510510"/>
              <a:gd name="connsiteY1035" fmla="*/ 4839 h 387510"/>
              <a:gd name="connsiteX1036" fmla="*/ 317184 w 510510"/>
              <a:gd name="connsiteY1036" fmla="*/ 5027 h 387510"/>
              <a:gd name="connsiteX1037" fmla="*/ 317607 w 510510"/>
              <a:gd name="connsiteY1037" fmla="*/ 5229 h 387510"/>
              <a:gd name="connsiteX1038" fmla="*/ 318031 w 510510"/>
              <a:gd name="connsiteY1038" fmla="*/ 5438 h 387510"/>
              <a:gd name="connsiteX1039" fmla="*/ 319470 w 510510"/>
              <a:gd name="connsiteY1039" fmla="*/ 6123 h 387510"/>
              <a:gd name="connsiteX1040" fmla="*/ 320895 w 510510"/>
              <a:gd name="connsiteY1040" fmla="*/ 6830 h 387510"/>
              <a:gd name="connsiteX1041" fmla="*/ 322307 w 510510"/>
              <a:gd name="connsiteY1041" fmla="*/ 7569 h 387510"/>
              <a:gd name="connsiteX1042" fmla="*/ 323699 w 510510"/>
              <a:gd name="connsiteY1042" fmla="*/ 8315 h 387510"/>
              <a:gd name="connsiteX1043" fmla="*/ 325084 w 510510"/>
              <a:gd name="connsiteY1043" fmla="*/ 9102 h 387510"/>
              <a:gd name="connsiteX1044" fmla="*/ 326456 w 510510"/>
              <a:gd name="connsiteY1044" fmla="*/ 9902 h 387510"/>
              <a:gd name="connsiteX1045" fmla="*/ 327814 w 510510"/>
              <a:gd name="connsiteY1045" fmla="*/ 10742 h 387510"/>
              <a:gd name="connsiteX1046" fmla="*/ 331290 w 510510"/>
              <a:gd name="connsiteY1046" fmla="*/ 12867 h 387510"/>
              <a:gd name="connsiteX1047" fmla="*/ 334739 w 510510"/>
              <a:gd name="connsiteY1047" fmla="*/ 15052 h 387510"/>
              <a:gd name="connsiteX1048" fmla="*/ 338148 w 510510"/>
              <a:gd name="connsiteY1048" fmla="*/ 17298 h 387510"/>
              <a:gd name="connsiteX1049" fmla="*/ 339318 w 510510"/>
              <a:gd name="connsiteY1049" fmla="*/ 18132 h 387510"/>
              <a:gd name="connsiteX1050" fmla="*/ 340488 w 510510"/>
              <a:gd name="connsiteY1050" fmla="*/ 18972 h 387510"/>
              <a:gd name="connsiteX1051" fmla="*/ 341638 w 510510"/>
              <a:gd name="connsiteY1051" fmla="*/ 19846 h 387510"/>
              <a:gd name="connsiteX1052" fmla="*/ 342774 w 510510"/>
              <a:gd name="connsiteY1052" fmla="*/ 20727 h 387510"/>
              <a:gd name="connsiteX1053" fmla="*/ 343890 w 510510"/>
              <a:gd name="connsiteY1053" fmla="*/ 21641 h 387510"/>
              <a:gd name="connsiteX1054" fmla="*/ 344992 w 510510"/>
              <a:gd name="connsiteY1054" fmla="*/ 22563 h 387510"/>
              <a:gd name="connsiteX1055" fmla="*/ 346082 w 510510"/>
              <a:gd name="connsiteY1055" fmla="*/ 23511 h 387510"/>
              <a:gd name="connsiteX1056" fmla="*/ 347151 w 510510"/>
              <a:gd name="connsiteY1056" fmla="*/ 24479 h 387510"/>
              <a:gd name="connsiteX1057" fmla="*/ 348200 w 510510"/>
              <a:gd name="connsiteY1057" fmla="*/ 25460 h 387510"/>
              <a:gd name="connsiteX1058" fmla="*/ 349235 w 510510"/>
              <a:gd name="connsiteY1058" fmla="*/ 26462 h 387510"/>
              <a:gd name="connsiteX1059" fmla="*/ 350250 w 510510"/>
              <a:gd name="connsiteY1059" fmla="*/ 27491 h 387510"/>
              <a:gd name="connsiteX1060" fmla="*/ 351252 w 510510"/>
              <a:gd name="connsiteY1060" fmla="*/ 28519 h 387510"/>
              <a:gd name="connsiteX1061" fmla="*/ 352234 w 510510"/>
              <a:gd name="connsiteY1061" fmla="*/ 29575 h 387510"/>
              <a:gd name="connsiteX1062" fmla="*/ 353195 w 510510"/>
              <a:gd name="connsiteY1062" fmla="*/ 30644 h 387510"/>
              <a:gd name="connsiteX1063" fmla="*/ 354136 w 510510"/>
              <a:gd name="connsiteY1063" fmla="*/ 31740 h 387510"/>
              <a:gd name="connsiteX1064" fmla="*/ 355064 w 510510"/>
              <a:gd name="connsiteY1064" fmla="*/ 32836 h 387510"/>
              <a:gd name="connsiteX1065" fmla="*/ 355965 w 510510"/>
              <a:gd name="connsiteY1065" fmla="*/ 33966 h 387510"/>
              <a:gd name="connsiteX1066" fmla="*/ 356853 w 510510"/>
              <a:gd name="connsiteY1066" fmla="*/ 35095 h 387510"/>
              <a:gd name="connsiteX1067" fmla="*/ 362689 w 510510"/>
              <a:gd name="connsiteY1067" fmla="*/ 30900 h 387510"/>
              <a:gd name="connsiteX1068" fmla="*/ 362904 w 510510"/>
              <a:gd name="connsiteY1068" fmla="*/ 30752 h 387510"/>
              <a:gd name="connsiteX1069" fmla="*/ 364471 w 510510"/>
              <a:gd name="connsiteY1069" fmla="*/ 32836 h 387510"/>
              <a:gd name="connsiteX1070" fmla="*/ 366218 w 510510"/>
              <a:gd name="connsiteY1070" fmla="*/ 38080 h 387510"/>
              <a:gd name="connsiteX1071" fmla="*/ 367012 w 510510"/>
              <a:gd name="connsiteY1071" fmla="*/ 41657 h 387510"/>
              <a:gd name="connsiteX1072" fmla="*/ 366851 w 510510"/>
              <a:gd name="connsiteY1072" fmla="*/ 44118 h 387510"/>
              <a:gd name="connsiteX1073" fmla="*/ 364544 w 510510"/>
              <a:gd name="connsiteY1073" fmla="*/ 48643 h 387510"/>
              <a:gd name="connsiteX1074" fmla="*/ 363832 w 510510"/>
              <a:gd name="connsiteY1074" fmla="*/ 52449 h 387510"/>
              <a:gd name="connsiteX1075" fmla="*/ 364067 w 510510"/>
              <a:gd name="connsiteY1075" fmla="*/ 55703 h 387510"/>
              <a:gd name="connsiteX1076" fmla="*/ 366057 w 510510"/>
              <a:gd name="connsiteY1076" fmla="*/ 62614 h 387510"/>
              <a:gd name="connsiteX1077" fmla="*/ 366212 w 510510"/>
              <a:gd name="connsiteY1077" fmla="*/ 64363 h 387510"/>
              <a:gd name="connsiteX1078" fmla="*/ 365815 w 510510"/>
              <a:gd name="connsiteY1078" fmla="*/ 65788 h 387510"/>
              <a:gd name="connsiteX1079" fmla="*/ 364867 w 510510"/>
              <a:gd name="connsiteY1079" fmla="*/ 66030 h 387510"/>
              <a:gd name="connsiteX1080" fmla="*/ 363677 w 510510"/>
              <a:gd name="connsiteY1080" fmla="*/ 65472 h 387510"/>
              <a:gd name="connsiteX1081" fmla="*/ 362884 w 510510"/>
              <a:gd name="connsiteY1081" fmla="*/ 65237 h 387510"/>
              <a:gd name="connsiteX1082" fmla="*/ 361929 w 510510"/>
              <a:gd name="connsiteY1082" fmla="*/ 65714 h 387510"/>
              <a:gd name="connsiteX1083" fmla="*/ 361687 w 510510"/>
              <a:gd name="connsiteY1083" fmla="*/ 67382 h 387510"/>
              <a:gd name="connsiteX1084" fmla="*/ 363751 w 510510"/>
              <a:gd name="connsiteY1084" fmla="*/ 71113 h 387510"/>
              <a:gd name="connsiteX1085" fmla="*/ 364706 w 510510"/>
              <a:gd name="connsiteY1085" fmla="*/ 72700 h 387510"/>
              <a:gd name="connsiteX1086" fmla="*/ 365103 w 510510"/>
              <a:gd name="connsiteY1086" fmla="*/ 73500 h 387510"/>
              <a:gd name="connsiteX1087" fmla="*/ 366212 w 510510"/>
              <a:gd name="connsiteY1087" fmla="*/ 73971 h 387510"/>
              <a:gd name="connsiteX1088" fmla="*/ 366689 w 510510"/>
              <a:gd name="connsiteY1088" fmla="*/ 73735 h 387510"/>
              <a:gd name="connsiteX1089" fmla="*/ 367402 w 510510"/>
              <a:gd name="connsiteY1089" fmla="*/ 74206 h 387510"/>
              <a:gd name="connsiteX1090" fmla="*/ 368679 w 510510"/>
              <a:gd name="connsiteY1090" fmla="*/ 73971 h 387510"/>
              <a:gd name="connsiteX1091" fmla="*/ 369789 w 510510"/>
              <a:gd name="connsiteY1091" fmla="*/ 73897 h 387510"/>
              <a:gd name="connsiteX1092" fmla="*/ 370428 w 510510"/>
              <a:gd name="connsiteY1092" fmla="*/ 74051 h 387510"/>
              <a:gd name="connsiteX1093" fmla="*/ 370663 w 510510"/>
              <a:gd name="connsiteY1093" fmla="*/ 73097 h 387510"/>
              <a:gd name="connsiteX1094" fmla="*/ 371140 w 510510"/>
              <a:gd name="connsiteY1094" fmla="*/ 72229 h 387510"/>
              <a:gd name="connsiteX1095" fmla="*/ 371698 w 510510"/>
              <a:gd name="connsiteY1095" fmla="*/ 72061 h 387510"/>
              <a:gd name="connsiteX1096" fmla="*/ 372411 w 510510"/>
              <a:gd name="connsiteY1096" fmla="*/ 72142 h 387510"/>
              <a:gd name="connsiteX1097" fmla="*/ 373682 w 510510"/>
              <a:gd name="connsiteY1097" fmla="*/ 70952 h 387510"/>
              <a:gd name="connsiteX1098" fmla="*/ 377406 w 510510"/>
              <a:gd name="connsiteY1098" fmla="*/ 67301 h 387510"/>
              <a:gd name="connsiteX1099" fmla="*/ 379874 w 510510"/>
              <a:gd name="connsiteY1099" fmla="*/ 65956 h 387510"/>
              <a:gd name="connsiteX1100" fmla="*/ 382100 w 510510"/>
              <a:gd name="connsiteY1100" fmla="*/ 65869 h 387510"/>
              <a:gd name="connsiteX1101" fmla="*/ 384876 w 510510"/>
              <a:gd name="connsiteY1101" fmla="*/ 67852 h 387510"/>
              <a:gd name="connsiteX1102" fmla="*/ 388689 w 510510"/>
              <a:gd name="connsiteY1102" fmla="*/ 71826 h 387510"/>
              <a:gd name="connsiteX1103" fmla="*/ 392575 w 510510"/>
              <a:gd name="connsiteY1103" fmla="*/ 73735 h 387510"/>
              <a:gd name="connsiteX1104" fmla="*/ 393772 w 510510"/>
              <a:gd name="connsiteY1104" fmla="*/ 74529 h 387510"/>
              <a:gd name="connsiteX1105" fmla="*/ 393852 w 510510"/>
              <a:gd name="connsiteY1105" fmla="*/ 75241 h 387510"/>
              <a:gd name="connsiteX1106" fmla="*/ 391788 w 510510"/>
              <a:gd name="connsiteY1106" fmla="*/ 75954 h 387510"/>
              <a:gd name="connsiteX1107" fmla="*/ 387734 w 510510"/>
              <a:gd name="connsiteY1107" fmla="*/ 75961 h 387510"/>
              <a:gd name="connsiteX1108" fmla="*/ 386147 w 510510"/>
              <a:gd name="connsiteY1108" fmla="*/ 76519 h 387510"/>
              <a:gd name="connsiteX1109" fmla="*/ 385596 w 510510"/>
              <a:gd name="connsiteY1109" fmla="*/ 77702 h 387510"/>
              <a:gd name="connsiteX1110" fmla="*/ 386228 w 510510"/>
              <a:gd name="connsiteY1110" fmla="*/ 79054 h 387510"/>
              <a:gd name="connsiteX1111" fmla="*/ 386705 w 510510"/>
              <a:gd name="connsiteY1111" fmla="*/ 80244 h 387510"/>
              <a:gd name="connsiteX1112" fmla="*/ 386389 w 510510"/>
              <a:gd name="connsiteY1112" fmla="*/ 81353 h 387510"/>
              <a:gd name="connsiteX1113" fmla="*/ 385912 w 510510"/>
              <a:gd name="connsiteY1113" fmla="*/ 82153 h 387510"/>
              <a:gd name="connsiteX1114" fmla="*/ 386228 w 510510"/>
              <a:gd name="connsiteY1114" fmla="*/ 83256 h 387510"/>
              <a:gd name="connsiteX1115" fmla="*/ 386705 w 510510"/>
              <a:gd name="connsiteY1115" fmla="*/ 84614 h 387510"/>
              <a:gd name="connsiteX1116" fmla="*/ 386389 w 510510"/>
              <a:gd name="connsiteY1116" fmla="*/ 86039 h 387510"/>
              <a:gd name="connsiteX1117" fmla="*/ 385751 w 510510"/>
              <a:gd name="connsiteY1117" fmla="*/ 87713 h 387510"/>
              <a:gd name="connsiteX1118" fmla="*/ 385589 w 510510"/>
              <a:gd name="connsiteY1118" fmla="*/ 89139 h 387510"/>
              <a:gd name="connsiteX1119" fmla="*/ 386860 w 510510"/>
              <a:gd name="connsiteY1119" fmla="*/ 94222 h 387510"/>
              <a:gd name="connsiteX1120" fmla="*/ 387021 w 510510"/>
              <a:gd name="connsiteY1120" fmla="*/ 96447 h 387510"/>
              <a:gd name="connsiteX1121" fmla="*/ 386941 w 510510"/>
              <a:gd name="connsiteY1121" fmla="*/ 97873 h 387510"/>
              <a:gd name="connsiteX1122" fmla="*/ 388931 w 510510"/>
              <a:gd name="connsiteY1122" fmla="*/ 100656 h 387510"/>
              <a:gd name="connsiteX1123" fmla="*/ 392104 w 510510"/>
              <a:gd name="connsiteY1123" fmla="*/ 104153 h 387510"/>
              <a:gd name="connsiteX1124" fmla="*/ 394323 w 510510"/>
              <a:gd name="connsiteY1124" fmla="*/ 104704 h 387510"/>
              <a:gd name="connsiteX1125" fmla="*/ 396549 w 510510"/>
              <a:gd name="connsiteY1125" fmla="*/ 104307 h 387510"/>
              <a:gd name="connsiteX1126" fmla="*/ 398223 w 510510"/>
              <a:gd name="connsiteY1126" fmla="*/ 104388 h 387510"/>
              <a:gd name="connsiteX1127" fmla="*/ 401073 w 510510"/>
              <a:gd name="connsiteY1127" fmla="*/ 104858 h 387510"/>
              <a:gd name="connsiteX1128" fmla="*/ 403144 w 510510"/>
              <a:gd name="connsiteY1128" fmla="*/ 106613 h 387510"/>
              <a:gd name="connsiteX1129" fmla="*/ 407030 w 510510"/>
              <a:gd name="connsiteY1129" fmla="*/ 110110 h 387510"/>
              <a:gd name="connsiteX1130" fmla="*/ 412826 w 510510"/>
              <a:gd name="connsiteY1130" fmla="*/ 115502 h 387510"/>
              <a:gd name="connsiteX1131" fmla="*/ 414413 w 510510"/>
              <a:gd name="connsiteY1131" fmla="*/ 117001 h 387510"/>
              <a:gd name="connsiteX1132" fmla="*/ 413942 w 510510"/>
              <a:gd name="connsiteY1132" fmla="*/ 118998 h 387510"/>
              <a:gd name="connsiteX1133" fmla="*/ 412826 w 510510"/>
              <a:gd name="connsiteY1133" fmla="*/ 120108 h 387510"/>
              <a:gd name="connsiteX1134" fmla="*/ 410527 w 510510"/>
              <a:gd name="connsiteY1134" fmla="*/ 120666 h 387510"/>
              <a:gd name="connsiteX1135" fmla="*/ 408220 w 510510"/>
              <a:gd name="connsiteY1135" fmla="*/ 121701 h 387510"/>
              <a:gd name="connsiteX1136" fmla="*/ 407037 w 510510"/>
              <a:gd name="connsiteY1136" fmla="*/ 122884 h 387510"/>
              <a:gd name="connsiteX1137" fmla="*/ 407111 w 510510"/>
              <a:gd name="connsiteY1137" fmla="*/ 125345 h 387510"/>
              <a:gd name="connsiteX1138" fmla="*/ 409653 w 510510"/>
              <a:gd name="connsiteY1138" fmla="*/ 131389 h 387510"/>
              <a:gd name="connsiteX1139" fmla="*/ 410849 w 510510"/>
              <a:gd name="connsiteY1139" fmla="*/ 132418 h 387510"/>
              <a:gd name="connsiteX1140" fmla="*/ 412510 w 510510"/>
              <a:gd name="connsiteY1140" fmla="*/ 132499 h 387510"/>
              <a:gd name="connsiteX1141" fmla="*/ 414023 w 510510"/>
              <a:gd name="connsiteY1141" fmla="*/ 133292 h 387510"/>
              <a:gd name="connsiteX1142" fmla="*/ 416800 w 510510"/>
              <a:gd name="connsiteY1142" fmla="*/ 137098 h 387510"/>
              <a:gd name="connsiteX1143" fmla="*/ 417755 w 510510"/>
              <a:gd name="connsiteY1143" fmla="*/ 139882 h 387510"/>
              <a:gd name="connsiteX1144" fmla="*/ 417835 w 510510"/>
              <a:gd name="connsiteY1144" fmla="*/ 140601 h 387510"/>
              <a:gd name="connsiteX1145" fmla="*/ 417909 w 510510"/>
              <a:gd name="connsiteY1145" fmla="*/ 140910 h 387510"/>
              <a:gd name="connsiteX1146" fmla="*/ 418945 w 510510"/>
              <a:gd name="connsiteY1146" fmla="*/ 142026 h 387510"/>
              <a:gd name="connsiteX1147" fmla="*/ 422044 w 510510"/>
              <a:gd name="connsiteY1147" fmla="*/ 143848 h 387510"/>
              <a:gd name="connsiteX1148" fmla="*/ 427914 w 510510"/>
              <a:gd name="connsiteY1148" fmla="*/ 147976 h 387510"/>
              <a:gd name="connsiteX1149" fmla="*/ 430852 w 510510"/>
              <a:gd name="connsiteY1149" fmla="*/ 149173 h 387510"/>
              <a:gd name="connsiteX1150" fmla="*/ 431887 w 510510"/>
              <a:gd name="connsiteY1150" fmla="*/ 149651 h 387510"/>
              <a:gd name="connsiteX1151" fmla="*/ 432365 w 510510"/>
              <a:gd name="connsiteY1151" fmla="*/ 151318 h 387510"/>
              <a:gd name="connsiteX1152" fmla="*/ 432526 w 510510"/>
              <a:gd name="connsiteY1152" fmla="*/ 153705 h 387510"/>
              <a:gd name="connsiteX1153" fmla="*/ 431961 w 510510"/>
              <a:gd name="connsiteY1153" fmla="*/ 155130 h 387510"/>
              <a:gd name="connsiteX1154" fmla="*/ 429985 w 510510"/>
              <a:gd name="connsiteY1154" fmla="*/ 157349 h 387510"/>
              <a:gd name="connsiteX1155" fmla="*/ 428714 w 510510"/>
              <a:gd name="connsiteY1155" fmla="*/ 160610 h 387510"/>
              <a:gd name="connsiteX1156" fmla="*/ 428391 w 510510"/>
              <a:gd name="connsiteY1156" fmla="*/ 162432 h 387510"/>
              <a:gd name="connsiteX1157" fmla="*/ 427994 w 510510"/>
              <a:gd name="connsiteY1157" fmla="*/ 163857 h 387510"/>
              <a:gd name="connsiteX1158" fmla="*/ 427046 w 510510"/>
              <a:gd name="connsiteY1158" fmla="*/ 165216 h 387510"/>
              <a:gd name="connsiteX1159" fmla="*/ 426885 w 510510"/>
              <a:gd name="connsiteY1159" fmla="*/ 166090 h 387510"/>
              <a:gd name="connsiteX1160" fmla="*/ 427685 w 510510"/>
              <a:gd name="connsiteY1160" fmla="*/ 166560 h 387510"/>
              <a:gd name="connsiteX1161" fmla="*/ 429985 w 510510"/>
              <a:gd name="connsiteY1161" fmla="*/ 166641 h 387510"/>
              <a:gd name="connsiteX1162" fmla="*/ 431020 w 510510"/>
              <a:gd name="connsiteY1162" fmla="*/ 166399 h 387510"/>
              <a:gd name="connsiteX1163" fmla="*/ 431652 w 510510"/>
              <a:gd name="connsiteY1163" fmla="*/ 166883 h 387510"/>
              <a:gd name="connsiteX1164" fmla="*/ 431968 w 510510"/>
              <a:gd name="connsiteY1164" fmla="*/ 167912 h 387510"/>
              <a:gd name="connsiteX1165" fmla="*/ 433003 w 510510"/>
              <a:gd name="connsiteY1165" fmla="*/ 168544 h 387510"/>
              <a:gd name="connsiteX1166" fmla="*/ 434987 w 510510"/>
              <a:gd name="connsiteY1166" fmla="*/ 169028 h 387510"/>
              <a:gd name="connsiteX1167" fmla="*/ 435787 w 510510"/>
              <a:gd name="connsiteY1167" fmla="*/ 170211 h 387510"/>
              <a:gd name="connsiteX1168" fmla="*/ 435861 w 510510"/>
              <a:gd name="connsiteY1168" fmla="*/ 171247 h 387510"/>
              <a:gd name="connsiteX1169" fmla="*/ 435780 w 510510"/>
              <a:gd name="connsiteY1169" fmla="*/ 171717 h 387510"/>
              <a:gd name="connsiteX1170" fmla="*/ 434590 w 510510"/>
              <a:gd name="connsiteY1170" fmla="*/ 171482 h 387510"/>
              <a:gd name="connsiteX1171" fmla="*/ 434274 w 510510"/>
              <a:gd name="connsiteY1171" fmla="*/ 171879 h 387510"/>
              <a:gd name="connsiteX1172" fmla="*/ 434590 w 510510"/>
              <a:gd name="connsiteY1172" fmla="*/ 173075 h 387510"/>
              <a:gd name="connsiteX1173" fmla="*/ 434671 w 510510"/>
              <a:gd name="connsiteY1173" fmla="*/ 173869 h 387510"/>
              <a:gd name="connsiteX1174" fmla="*/ 434032 w 510510"/>
              <a:gd name="connsiteY1174" fmla="*/ 176491 h 387510"/>
              <a:gd name="connsiteX1175" fmla="*/ 432607 w 510510"/>
              <a:gd name="connsiteY1175" fmla="*/ 181171 h 387510"/>
              <a:gd name="connsiteX1176" fmla="*/ 432371 w 510510"/>
              <a:gd name="connsiteY1176" fmla="*/ 184270 h 387510"/>
              <a:gd name="connsiteX1177" fmla="*/ 432365 w 510510"/>
              <a:gd name="connsiteY1177" fmla="*/ 186254 h 387510"/>
              <a:gd name="connsiteX1178" fmla="*/ 433319 w 510510"/>
              <a:gd name="connsiteY1178" fmla="*/ 187531 h 387510"/>
              <a:gd name="connsiteX1179" fmla="*/ 435780 w 510510"/>
              <a:gd name="connsiteY1179" fmla="*/ 188950 h 387510"/>
              <a:gd name="connsiteX1180" fmla="*/ 437999 w 510510"/>
              <a:gd name="connsiteY1180" fmla="*/ 188876 h 387510"/>
              <a:gd name="connsiteX1181" fmla="*/ 443882 w 510510"/>
              <a:gd name="connsiteY1181" fmla="*/ 185857 h 387510"/>
              <a:gd name="connsiteX1182" fmla="*/ 448252 w 510510"/>
              <a:gd name="connsiteY1182" fmla="*/ 184667 h 387510"/>
              <a:gd name="connsiteX1183" fmla="*/ 451419 w 510510"/>
              <a:gd name="connsiteY1183" fmla="*/ 182919 h 387510"/>
              <a:gd name="connsiteX1184" fmla="*/ 454364 w 510510"/>
              <a:gd name="connsiteY1184" fmla="*/ 178629 h 387510"/>
              <a:gd name="connsiteX1185" fmla="*/ 458015 w 510510"/>
              <a:gd name="connsiteY1185" fmla="*/ 175375 h 387510"/>
              <a:gd name="connsiteX1186" fmla="*/ 460402 w 510510"/>
              <a:gd name="connsiteY1186" fmla="*/ 171247 h 387510"/>
              <a:gd name="connsiteX1187" fmla="*/ 461666 w 510510"/>
              <a:gd name="connsiteY1187" fmla="*/ 169741 h 387510"/>
              <a:gd name="connsiteX1188" fmla="*/ 464127 w 510510"/>
              <a:gd name="connsiteY1188" fmla="*/ 169021 h 387510"/>
              <a:gd name="connsiteX1189" fmla="*/ 465162 w 510510"/>
              <a:gd name="connsiteY1189" fmla="*/ 170453 h 387510"/>
              <a:gd name="connsiteX1190" fmla="*/ 465081 w 510510"/>
              <a:gd name="connsiteY1190" fmla="*/ 175697 h 387510"/>
              <a:gd name="connsiteX1191" fmla="*/ 463575 w 510510"/>
              <a:gd name="connsiteY1191" fmla="*/ 181493 h 387510"/>
              <a:gd name="connsiteX1192" fmla="*/ 463730 w 510510"/>
              <a:gd name="connsiteY1192" fmla="*/ 183880 h 387510"/>
              <a:gd name="connsiteX1193" fmla="*/ 465081 w 510510"/>
              <a:gd name="connsiteY1193" fmla="*/ 184593 h 387510"/>
              <a:gd name="connsiteX1194" fmla="*/ 466117 w 510510"/>
              <a:gd name="connsiteY1194" fmla="*/ 184190 h 387510"/>
              <a:gd name="connsiteX1195" fmla="*/ 466984 w 510510"/>
              <a:gd name="connsiteY1195" fmla="*/ 184277 h 387510"/>
              <a:gd name="connsiteX1196" fmla="*/ 467784 w 510510"/>
              <a:gd name="connsiteY1196" fmla="*/ 184431 h 387510"/>
              <a:gd name="connsiteX1197" fmla="*/ 470245 w 510510"/>
              <a:gd name="connsiteY1197" fmla="*/ 183241 h 387510"/>
              <a:gd name="connsiteX1198" fmla="*/ 472074 w 510510"/>
              <a:gd name="connsiteY1198" fmla="*/ 181574 h 387510"/>
              <a:gd name="connsiteX1199" fmla="*/ 473103 w 510510"/>
              <a:gd name="connsiteY1199" fmla="*/ 179503 h 387510"/>
              <a:gd name="connsiteX1200" fmla="*/ 474689 w 510510"/>
              <a:gd name="connsiteY1200" fmla="*/ 178629 h 387510"/>
              <a:gd name="connsiteX1201" fmla="*/ 476834 w 510510"/>
              <a:gd name="connsiteY1201" fmla="*/ 178158 h 387510"/>
              <a:gd name="connsiteX1202" fmla="*/ 477863 w 510510"/>
              <a:gd name="connsiteY1202" fmla="*/ 177520 h 387510"/>
              <a:gd name="connsiteX1203" fmla="*/ 478501 w 510510"/>
              <a:gd name="connsiteY1203" fmla="*/ 175617 h 387510"/>
              <a:gd name="connsiteX1204" fmla="*/ 481366 w 510510"/>
              <a:gd name="connsiteY1204" fmla="*/ 171724 h 387510"/>
              <a:gd name="connsiteX1205" fmla="*/ 484297 w 510510"/>
              <a:gd name="connsiteY1205" fmla="*/ 169102 h 387510"/>
              <a:gd name="connsiteX1206" fmla="*/ 489226 w 510510"/>
              <a:gd name="connsiteY1206" fmla="*/ 168947 h 387510"/>
              <a:gd name="connsiteX1207" fmla="*/ 492157 w 510510"/>
              <a:gd name="connsiteY1207" fmla="*/ 169263 h 387510"/>
              <a:gd name="connsiteX1208" fmla="*/ 493831 w 510510"/>
              <a:gd name="connsiteY1208" fmla="*/ 169741 h 387510"/>
              <a:gd name="connsiteX1209" fmla="*/ 495021 w 510510"/>
              <a:gd name="connsiteY1209" fmla="*/ 171327 h 387510"/>
              <a:gd name="connsiteX1210" fmla="*/ 495418 w 510510"/>
              <a:gd name="connsiteY1210" fmla="*/ 173237 h 387510"/>
              <a:gd name="connsiteX1211" fmla="*/ 496050 w 510510"/>
              <a:gd name="connsiteY1211" fmla="*/ 174192 h 387510"/>
              <a:gd name="connsiteX1212" fmla="*/ 498195 w 510510"/>
              <a:gd name="connsiteY1212" fmla="*/ 174265 h 387510"/>
              <a:gd name="connsiteX1213" fmla="*/ 500340 w 510510"/>
              <a:gd name="connsiteY1213" fmla="*/ 174346 h 387510"/>
              <a:gd name="connsiteX1214" fmla="*/ 501529 w 510510"/>
              <a:gd name="connsiteY1214" fmla="*/ 174501 h 387510"/>
              <a:gd name="connsiteX1215" fmla="*/ 503432 w 510510"/>
              <a:gd name="connsiteY1215" fmla="*/ 173150 h 387510"/>
              <a:gd name="connsiteX1216" fmla="*/ 505342 w 510510"/>
              <a:gd name="connsiteY1216" fmla="*/ 172040 h 387510"/>
              <a:gd name="connsiteX1217" fmla="*/ 506371 w 510510"/>
              <a:gd name="connsiteY1217" fmla="*/ 171879 h 387510"/>
              <a:gd name="connsiteX1218" fmla="*/ 507803 w 510510"/>
              <a:gd name="connsiteY1218" fmla="*/ 172995 h 387510"/>
              <a:gd name="connsiteX1219" fmla="*/ 508677 w 510510"/>
              <a:gd name="connsiteY1219" fmla="*/ 173869 h 387510"/>
              <a:gd name="connsiteX1220" fmla="*/ 510895 w 510510"/>
              <a:gd name="connsiteY1220" fmla="*/ 174185 h 387510"/>
              <a:gd name="connsiteX1221" fmla="*/ 510741 w 510510"/>
              <a:gd name="connsiteY1221" fmla="*/ 175220 h 387510"/>
              <a:gd name="connsiteX1222" fmla="*/ 509470 w 510510"/>
              <a:gd name="connsiteY1222" fmla="*/ 175778 h 387510"/>
              <a:gd name="connsiteX1223" fmla="*/ 507171 w 510510"/>
              <a:gd name="connsiteY1223" fmla="*/ 176646 h 387510"/>
              <a:gd name="connsiteX1224" fmla="*/ 505819 w 510510"/>
              <a:gd name="connsiteY1224" fmla="*/ 177600 h 387510"/>
              <a:gd name="connsiteX1225" fmla="*/ 504945 w 510510"/>
              <a:gd name="connsiteY1225" fmla="*/ 180297 h 387510"/>
              <a:gd name="connsiteX1226" fmla="*/ 504152 w 510510"/>
              <a:gd name="connsiteY1226" fmla="*/ 182999 h 387510"/>
              <a:gd name="connsiteX1227" fmla="*/ 502962 w 510510"/>
              <a:gd name="connsiteY1227" fmla="*/ 187047 h 387510"/>
              <a:gd name="connsiteX1228" fmla="*/ 502962 w 510510"/>
              <a:gd name="connsiteY1228" fmla="*/ 193878 h 387510"/>
              <a:gd name="connsiteX1229" fmla="*/ 502646 w 510510"/>
              <a:gd name="connsiteY1229" fmla="*/ 195545 h 387510"/>
              <a:gd name="connsiteX1230" fmla="*/ 502007 w 510510"/>
              <a:gd name="connsiteY1230" fmla="*/ 196742 h 387510"/>
              <a:gd name="connsiteX1231" fmla="*/ 500178 w 510510"/>
              <a:gd name="connsiteY1231" fmla="*/ 197932 h 387510"/>
              <a:gd name="connsiteX1232" fmla="*/ 498672 w 510510"/>
              <a:gd name="connsiteY1232" fmla="*/ 199122 h 387510"/>
              <a:gd name="connsiteX1233" fmla="*/ 496527 w 510510"/>
              <a:gd name="connsiteY1233" fmla="*/ 200070 h 387510"/>
              <a:gd name="connsiteX1234" fmla="*/ 495095 w 510510"/>
              <a:gd name="connsiteY1234" fmla="*/ 200790 h 387510"/>
              <a:gd name="connsiteX1235" fmla="*/ 492877 w 510510"/>
              <a:gd name="connsiteY1235" fmla="*/ 201341 h 387510"/>
              <a:gd name="connsiteX1236" fmla="*/ 491209 w 510510"/>
              <a:gd name="connsiteY1236" fmla="*/ 201341 h 387510"/>
              <a:gd name="connsiteX1237" fmla="*/ 488984 w 510510"/>
              <a:gd name="connsiteY1237" fmla="*/ 201180 h 387510"/>
              <a:gd name="connsiteX1238" fmla="*/ 487000 w 510510"/>
              <a:gd name="connsiteY1238" fmla="*/ 200709 h 387510"/>
              <a:gd name="connsiteX1239" fmla="*/ 484620 w 510510"/>
              <a:gd name="connsiteY1239" fmla="*/ 199835 h 387510"/>
              <a:gd name="connsiteX1240" fmla="*/ 483269 w 510510"/>
              <a:gd name="connsiteY1240" fmla="*/ 199358 h 387510"/>
              <a:gd name="connsiteX1241" fmla="*/ 481675 w 510510"/>
              <a:gd name="connsiteY1241" fmla="*/ 199122 h 387510"/>
              <a:gd name="connsiteX1242" fmla="*/ 479611 w 510510"/>
              <a:gd name="connsiteY1242" fmla="*/ 199438 h 387510"/>
              <a:gd name="connsiteX1243" fmla="*/ 476364 w 510510"/>
              <a:gd name="connsiteY1243" fmla="*/ 201422 h 387510"/>
              <a:gd name="connsiteX1244" fmla="*/ 474925 w 510510"/>
              <a:gd name="connsiteY1244" fmla="*/ 202296 h 387510"/>
              <a:gd name="connsiteX1245" fmla="*/ 471671 w 510510"/>
              <a:gd name="connsiteY1245" fmla="*/ 204602 h 387510"/>
              <a:gd name="connsiteX1246" fmla="*/ 469532 w 510510"/>
              <a:gd name="connsiteY1246" fmla="*/ 206028 h 387510"/>
              <a:gd name="connsiteX1247" fmla="*/ 468020 w 510510"/>
              <a:gd name="connsiteY1247" fmla="*/ 206828 h 387510"/>
              <a:gd name="connsiteX1248" fmla="*/ 468107 w 510510"/>
              <a:gd name="connsiteY1248" fmla="*/ 207621 h 387510"/>
              <a:gd name="connsiteX1249" fmla="*/ 469371 w 510510"/>
              <a:gd name="connsiteY1249" fmla="*/ 208408 h 387510"/>
              <a:gd name="connsiteX1250" fmla="*/ 470407 w 510510"/>
              <a:gd name="connsiteY1250" fmla="*/ 208724 h 387510"/>
              <a:gd name="connsiteX1251" fmla="*/ 472390 w 510510"/>
              <a:gd name="connsiteY1251" fmla="*/ 208804 h 387510"/>
              <a:gd name="connsiteX1252" fmla="*/ 473735 w 510510"/>
              <a:gd name="connsiteY1252" fmla="*/ 208643 h 387510"/>
              <a:gd name="connsiteX1253" fmla="*/ 475086 w 510510"/>
              <a:gd name="connsiteY1253" fmla="*/ 208576 h 387510"/>
              <a:gd name="connsiteX1254" fmla="*/ 476041 w 510510"/>
              <a:gd name="connsiteY1254" fmla="*/ 208650 h 387510"/>
              <a:gd name="connsiteX1255" fmla="*/ 476679 w 510510"/>
              <a:gd name="connsiteY1255" fmla="*/ 209208 h 387510"/>
              <a:gd name="connsiteX1256" fmla="*/ 476599 w 510510"/>
              <a:gd name="connsiteY1256" fmla="*/ 210162 h 387510"/>
              <a:gd name="connsiteX1257" fmla="*/ 476592 w 510510"/>
              <a:gd name="connsiteY1257" fmla="*/ 211191 h 387510"/>
              <a:gd name="connsiteX1258" fmla="*/ 475247 w 510510"/>
              <a:gd name="connsiteY1258" fmla="*/ 212697 h 387510"/>
              <a:gd name="connsiteX1259" fmla="*/ 472390 w 510510"/>
              <a:gd name="connsiteY1259" fmla="*/ 214445 h 387510"/>
              <a:gd name="connsiteX1260" fmla="*/ 468974 w 510510"/>
              <a:gd name="connsiteY1260" fmla="*/ 216590 h 387510"/>
              <a:gd name="connsiteX1261" fmla="*/ 466668 w 510510"/>
              <a:gd name="connsiteY1261" fmla="*/ 217854 h 387510"/>
              <a:gd name="connsiteX1262" fmla="*/ 465633 w 510510"/>
              <a:gd name="connsiteY1262" fmla="*/ 218016 h 387510"/>
              <a:gd name="connsiteX1263" fmla="*/ 463811 w 510510"/>
              <a:gd name="connsiteY1263" fmla="*/ 218890 h 387510"/>
              <a:gd name="connsiteX1264" fmla="*/ 461504 w 510510"/>
              <a:gd name="connsiteY1264" fmla="*/ 221041 h 387510"/>
              <a:gd name="connsiteX1265" fmla="*/ 459844 w 510510"/>
              <a:gd name="connsiteY1265" fmla="*/ 222547 h 387510"/>
              <a:gd name="connsiteX1266" fmla="*/ 458728 w 510510"/>
              <a:gd name="connsiteY1266" fmla="*/ 224134 h 387510"/>
              <a:gd name="connsiteX1267" fmla="*/ 456825 w 510510"/>
              <a:gd name="connsiteY1267" fmla="*/ 226198 h 387510"/>
              <a:gd name="connsiteX1268" fmla="*/ 455480 w 510510"/>
              <a:gd name="connsiteY1268" fmla="*/ 228262 h 387510"/>
              <a:gd name="connsiteX1269" fmla="*/ 453651 w 510510"/>
              <a:gd name="connsiteY1269" fmla="*/ 231120 h 387510"/>
              <a:gd name="connsiteX1270" fmla="*/ 451581 w 510510"/>
              <a:gd name="connsiteY1270" fmla="*/ 234213 h 387510"/>
              <a:gd name="connsiteX1271" fmla="*/ 450713 w 510510"/>
              <a:gd name="connsiteY1271" fmla="*/ 236445 h 387510"/>
              <a:gd name="connsiteX1272" fmla="*/ 450074 w 510510"/>
              <a:gd name="connsiteY1272" fmla="*/ 237870 h 387510"/>
              <a:gd name="connsiteX1273" fmla="*/ 448562 w 510510"/>
              <a:gd name="connsiteY1273" fmla="*/ 238979 h 387510"/>
              <a:gd name="connsiteX1274" fmla="*/ 446820 w 510510"/>
              <a:gd name="connsiteY1274" fmla="*/ 240250 h 387510"/>
              <a:gd name="connsiteX1275" fmla="*/ 445072 w 510510"/>
              <a:gd name="connsiteY1275" fmla="*/ 241044 h 387510"/>
              <a:gd name="connsiteX1276" fmla="*/ 442766 w 510510"/>
              <a:gd name="connsiteY1276" fmla="*/ 242160 h 387510"/>
              <a:gd name="connsiteX1277" fmla="*/ 440305 w 510510"/>
              <a:gd name="connsiteY1277" fmla="*/ 243908 h 387510"/>
              <a:gd name="connsiteX1278" fmla="*/ 438160 w 510510"/>
              <a:gd name="connsiteY1278" fmla="*/ 245569 h 387510"/>
              <a:gd name="connsiteX1279" fmla="*/ 436977 w 510510"/>
              <a:gd name="connsiteY1279" fmla="*/ 247243 h 387510"/>
              <a:gd name="connsiteX1280" fmla="*/ 435383 w 510510"/>
              <a:gd name="connsiteY1280" fmla="*/ 249468 h 387510"/>
              <a:gd name="connsiteX1281" fmla="*/ 434825 w 510510"/>
              <a:gd name="connsiteY1281" fmla="*/ 251526 h 387510"/>
              <a:gd name="connsiteX1282" fmla="*/ 434348 w 510510"/>
              <a:gd name="connsiteY1282" fmla="*/ 253516 h 387510"/>
              <a:gd name="connsiteX1283" fmla="*/ 433635 w 510510"/>
              <a:gd name="connsiteY1283" fmla="*/ 255022 h 387510"/>
              <a:gd name="connsiteX1284" fmla="*/ 432365 w 510510"/>
              <a:gd name="connsiteY1284" fmla="*/ 256292 h 387510"/>
              <a:gd name="connsiteX1285" fmla="*/ 432365 w 510510"/>
              <a:gd name="connsiteY1285" fmla="*/ 257409 h 387510"/>
              <a:gd name="connsiteX1286" fmla="*/ 432923 w 510510"/>
              <a:gd name="connsiteY1286" fmla="*/ 258283 h 387510"/>
              <a:gd name="connsiteX1287" fmla="*/ 433400 w 510510"/>
              <a:gd name="connsiteY1287" fmla="*/ 259943 h 387510"/>
              <a:gd name="connsiteX1288" fmla="*/ 433561 w 510510"/>
              <a:gd name="connsiteY1288" fmla="*/ 261456 h 387510"/>
              <a:gd name="connsiteX1289" fmla="*/ 433716 w 510510"/>
              <a:gd name="connsiteY1289" fmla="*/ 263043 h 387510"/>
              <a:gd name="connsiteX1290" fmla="*/ 434510 w 510510"/>
              <a:gd name="connsiteY1290" fmla="*/ 264865 h 387510"/>
              <a:gd name="connsiteX1291" fmla="*/ 434987 w 510510"/>
              <a:gd name="connsiteY1291" fmla="*/ 267332 h 387510"/>
              <a:gd name="connsiteX1292" fmla="*/ 432365 w 510510"/>
              <a:gd name="connsiteY1292" fmla="*/ 267810 h 387510"/>
              <a:gd name="connsiteX1293" fmla="*/ 429830 w 510510"/>
              <a:gd name="connsiteY1293" fmla="*/ 268758 h 387510"/>
              <a:gd name="connsiteX1294" fmla="*/ 428075 w 510510"/>
              <a:gd name="connsiteY1294" fmla="*/ 269551 h 387510"/>
              <a:gd name="connsiteX1295" fmla="*/ 425621 w 510510"/>
              <a:gd name="connsiteY1295" fmla="*/ 271057 h 387510"/>
              <a:gd name="connsiteX1296" fmla="*/ 423476 w 510510"/>
              <a:gd name="connsiteY1296" fmla="*/ 272564 h 387510"/>
              <a:gd name="connsiteX1297" fmla="*/ 421567 w 510510"/>
              <a:gd name="connsiteY1297" fmla="*/ 274083 h 387510"/>
              <a:gd name="connsiteX1298" fmla="*/ 419980 w 510510"/>
              <a:gd name="connsiteY1298" fmla="*/ 275428 h 387510"/>
              <a:gd name="connsiteX1299" fmla="*/ 419106 w 510510"/>
              <a:gd name="connsiteY1299" fmla="*/ 276625 h 387510"/>
              <a:gd name="connsiteX1300" fmla="*/ 417519 w 510510"/>
              <a:gd name="connsiteY1300" fmla="*/ 278057 h 387510"/>
              <a:gd name="connsiteX1301" fmla="*/ 416403 w 510510"/>
              <a:gd name="connsiteY1301" fmla="*/ 278447 h 387510"/>
              <a:gd name="connsiteX1302" fmla="*/ 414742 w 510510"/>
              <a:gd name="connsiteY1302" fmla="*/ 279005 h 387510"/>
              <a:gd name="connsiteX1303" fmla="*/ 412759 w 510510"/>
              <a:gd name="connsiteY1303" fmla="*/ 279092 h 387510"/>
              <a:gd name="connsiteX1304" fmla="*/ 410527 w 510510"/>
              <a:gd name="connsiteY1304" fmla="*/ 279247 h 387510"/>
              <a:gd name="connsiteX1305" fmla="*/ 408698 w 510510"/>
              <a:gd name="connsiteY1305" fmla="*/ 278924 h 387510"/>
              <a:gd name="connsiteX1306" fmla="*/ 405370 w 510510"/>
              <a:gd name="connsiteY1306" fmla="*/ 278769 h 387510"/>
              <a:gd name="connsiteX1307" fmla="*/ 403864 w 510510"/>
              <a:gd name="connsiteY1307" fmla="*/ 279085 h 387510"/>
              <a:gd name="connsiteX1308" fmla="*/ 401954 w 510510"/>
              <a:gd name="connsiteY1308" fmla="*/ 279959 h 387510"/>
              <a:gd name="connsiteX1309" fmla="*/ 400045 w 510510"/>
              <a:gd name="connsiteY1309" fmla="*/ 281627 h 387510"/>
              <a:gd name="connsiteX1310" fmla="*/ 398539 w 510510"/>
              <a:gd name="connsiteY1310" fmla="*/ 283375 h 387510"/>
              <a:gd name="connsiteX1311" fmla="*/ 396878 w 510510"/>
              <a:gd name="connsiteY1311" fmla="*/ 285439 h 387510"/>
              <a:gd name="connsiteX1312" fmla="*/ 395836 w 510510"/>
              <a:gd name="connsiteY1312" fmla="*/ 287268 h 387510"/>
              <a:gd name="connsiteX1313" fmla="*/ 394652 w 510510"/>
              <a:gd name="connsiteY1313" fmla="*/ 288223 h 387510"/>
              <a:gd name="connsiteX1314" fmla="*/ 393462 w 510510"/>
              <a:gd name="connsiteY1314" fmla="*/ 289090 h 387510"/>
              <a:gd name="connsiteX1315" fmla="*/ 392898 w 510510"/>
              <a:gd name="connsiteY1315" fmla="*/ 289332 h 387510"/>
              <a:gd name="connsiteX1316" fmla="*/ 392824 w 510510"/>
              <a:gd name="connsiteY1316" fmla="*/ 288142 h 387510"/>
              <a:gd name="connsiteX1317" fmla="*/ 393301 w 510510"/>
              <a:gd name="connsiteY1317" fmla="*/ 285910 h 387510"/>
              <a:gd name="connsiteX1318" fmla="*/ 393301 w 510510"/>
              <a:gd name="connsiteY1318" fmla="*/ 284007 h 387510"/>
              <a:gd name="connsiteX1319" fmla="*/ 393456 w 510510"/>
              <a:gd name="connsiteY1319" fmla="*/ 282097 h 387510"/>
              <a:gd name="connsiteX1320" fmla="*/ 393301 w 510510"/>
              <a:gd name="connsiteY1320" fmla="*/ 280114 h 387510"/>
              <a:gd name="connsiteX1321" fmla="*/ 392824 w 510510"/>
              <a:gd name="connsiteY1321" fmla="*/ 278453 h 387510"/>
              <a:gd name="connsiteX1322" fmla="*/ 391788 w 510510"/>
              <a:gd name="connsiteY1322" fmla="*/ 277337 h 387510"/>
              <a:gd name="connsiteX1323" fmla="*/ 390282 w 510510"/>
              <a:gd name="connsiteY1323" fmla="*/ 276940 h 387510"/>
              <a:gd name="connsiteX1324" fmla="*/ 388695 w 510510"/>
              <a:gd name="connsiteY1324" fmla="*/ 276940 h 387510"/>
              <a:gd name="connsiteX1325" fmla="*/ 387344 w 510510"/>
              <a:gd name="connsiteY1325" fmla="*/ 276940 h 387510"/>
              <a:gd name="connsiteX1326" fmla="*/ 386705 w 510510"/>
              <a:gd name="connsiteY1326" fmla="*/ 276786 h 387510"/>
              <a:gd name="connsiteX1327" fmla="*/ 384406 w 510510"/>
              <a:gd name="connsiteY1327" fmla="*/ 277183 h 387510"/>
              <a:gd name="connsiteX1328" fmla="*/ 382738 w 510510"/>
              <a:gd name="connsiteY1328" fmla="*/ 277021 h 387510"/>
              <a:gd name="connsiteX1329" fmla="*/ 380277 w 510510"/>
              <a:gd name="connsiteY1329" fmla="*/ 276779 h 387510"/>
              <a:gd name="connsiteX1330" fmla="*/ 378765 w 510510"/>
              <a:gd name="connsiteY1330" fmla="*/ 277095 h 387510"/>
              <a:gd name="connsiteX1331" fmla="*/ 378052 w 510510"/>
              <a:gd name="connsiteY1331" fmla="*/ 276867 h 387510"/>
              <a:gd name="connsiteX1332" fmla="*/ 377810 w 510510"/>
              <a:gd name="connsiteY1332" fmla="*/ 275670 h 387510"/>
              <a:gd name="connsiteX1333" fmla="*/ 377097 w 510510"/>
              <a:gd name="connsiteY1333" fmla="*/ 274157 h 387510"/>
              <a:gd name="connsiteX1334" fmla="*/ 376143 w 510510"/>
              <a:gd name="connsiteY1334" fmla="*/ 273357 h 387510"/>
              <a:gd name="connsiteX1335" fmla="*/ 375746 w 510510"/>
              <a:gd name="connsiteY1335" fmla="*/ 272886 h 387510"/>
              <a:gd name="connsiteX1336" fmla="*/ 375430 w 510510"/>
              <a:gd name="connsiteY1336" fmla="*/ 271857 h 387510"/>
              <a:gd name="connsiteX1337" fmla="*/ 375826 w 510510"/>
              <a:gd name="connsiteY1337" fmla="*/ 271064 h 387510"/>
              <a:gd name="connsiteX1338" fmla="*/ 376465 w 510510"/>
              <a:gd name="connsiteY1338" fmla="*/ 270264 h 387510"/>
              <a:gd name="connsiteX1339" fmla="*/ 377575 w 510510"/>
              <a:gd name="connsiteY1339" fmla="*/ 269316 h 387510"/>
              <a:gd name="connsiteX1340" fmla="*/ 378449 w 510510"/>
              <a:gd name="connsiteY1340" fmla="*/ 269235 h 387510"/>
              <a:gd name="connsiteX1341" fmla="*/ 379558 w 510510"/>
              <a:gd name="connsiteY1341" fmla="*/ 268832 h 387510"/>
              <a:gd name="connsiteX1342" fmla="*/ 380277 w 510510"/>
              <a:gd name="connsiteY1342" fmla="*/ 267722 h 387510"/>
              <a:gd name="connsiteX1343" fmla="*/ 380990 w 510510"/>
              <a:gd name="connsiteY1343" fmla="*/ 267017 h 387510"/>
              <a:gd name="connsiteX1344" fmla="*/ 381945 w 510510"/>
              <a:gd name="connsiteY1344" fmla="*/ 266532 h 387510"/>
              <a:gd name="connsiteX1345" fmla="*/ 385912 w 510510"/>
              <a:gd name="connsiteY1345" fmla="*/ 265020 h 387510"/>
              <a:gd name="connsiteX1346" fmla="*/ 388850 w 510510"/>
              <a:gd name="connsiteY1346" fmla="*/ 263520 h 387510"/>
              <a:gd name="connsiteX1347" fmla="*/ 390202 w 510510"/>
              <a:gd name="connsiteY1347" fmla="*/ 262882 h 387510"/>
              <a:gd name="connsiteX1348" fmla="*/ 390840 w 510510"/>
              <a:gd name="connsiteY1348" fmla="*/ 261934 h 387510"/>
              <a:gd name="connsiteX1349" fmla="*/ 391553 w 510510"/>
              <a:gd name="connsiteY1349" fmla="*/ 260421 h 387510"/>
              <a:gd name="connsiteX1350" fmla="*/ 392824 w 510510"/>
              <a:gd name="connsiteY1350" fmla="*/ 259305 h 387510"/>
              <a:gd name="connsiteX1351" fmla="*/ 394330 w 510510"/>
              <a:gd name="connsiteY1351" fmla="*/ 257644 h 387510"/>
              <a:gd name="connsiteX1352" fmla="*/ 395285 w 510510"/>
              <a:gd name="connsiteY1352" fmla="*/ 256373 h 387510"/>
              <a:gd name="connsiteX1353" fmla="*/ 395520 w 510510"/>
              <a:gd name="connsiteY1353" fmla="*/ 255022 h 387510"/>
              <a:gd name="connsiteX1354" fmla="*/ 395285 w 510510"/>
              <a:gd name="connsiteY1354" fmla="*/ 253590 h 387510"/>
              <a:gd name="connsiteX1355" fmla="*/ 395285 w 510510"/>
              <a:gd name="connsiteY1355" fmla="*/ 252238 h 387510"/>
              <a:gd name="connsiteX1356" fmla="*/ 395285 w 510510"/>
              <a:gd name="connsiteY1356" fmla="*/ 251371 h 387510"/>
              <a:gd name="connsiteX1357" fmla="*/ 395997 w 510510"/>
              <a:gd name="connsiteY1357" fmla="*/ 249704 h 387510"/>
              <a:gd name="connsiteX1358" fmla="*/ 396629 w 510510"/>
              <a:gd name="connsiteY1358" fmla="*/ 248117 h 387510"/>
              <a:gd name="connsiteX1359" fmla="*/ 396952 w 510510"/>
              <a:gd name="connsiteY1359" fmla="*/ 247162 h 387510"/>
              <a:gd name="connsiteX1360" fmla="*/ 397107 w 510510"/>
              <a:gd name="connsiteY1360" fmla="*/ 246523 h 387510"/>
              <a:gd name="connsiteX1361" fmla="*/ 397268 w 510510"/>
              <a:gd name="connsiteY1361" fmla="*/ 246046 h 387510"/>
              <a:gd name="connsiteX1362" fmla="*/ 398142 w 510510"/>
              <a:gd name="connsiteY1362" fmla="*/ 245494 h 387510"/>
              <a:gd name="connsiteX1363" fmla="*/ 398935 w 510510"/>
              <a:gd name="connsiteY1363" fmla="*/ 245098 h 387510"/>
              <a:gd name="connsiteX1364" fmla="*/ 399890 w 510510"/>
              <a:gd name="connsiteY1364" fmla="*/ 244547 h 387510"/>
              <a:gd name="connsiteX1365" fmla="*/ 400919 w 510510"/>
              <a:gd name="connsiteY1365" fmla="*/ 243430 h 387510"/>
              <a:gd name="connsiteX1366" fmla="*/ 402432 w 510510"/>
              <a:gd name="connsiteY1366" fmla="*/ 241998 h 387510"/>
              <a:gd name="connsiteX1367" fmla="*/ 402909 w 510510"/>
              <a:gd name="connsiteY1367" fmla="*/ 241447 h 387510"/>
              <a:gd name="connsiteX1368" fmla="*/ 403386 w 510510"/>
              <a:gd name="connsiteY1368" fmla="*/ 240896 h 387510"/>
              <a:gd name="connsiteX1369" fmla="*/ 403622 w 510510"/>
              <a:gd name="connsiteY1369" fmla="*/ 240492 h 387510"/>
              <a:gd name="connsiteX1370" fmla="*/ 404260 w 510510"/>
              <a:gd name="connsiteY1370" fmla="*/ 240176 h 387510"/>
              <a:gd name="connsiteX1371" fmla="*/ 404892 w 510510"/>
              <a:gd name="connsiteY1371" fmla="*/ 240257 h 387510"/>
              <a:gd name="connsiteX1372" fmla="*/ 405370 w 510510"/>
              <a:gd name="connsiteY1372" fmla="*/ 240728 h 387510"/>
              <a:gd name="connsiteX1373" fmla="*/ 405928 w 510510"/>
              <a:gd name="connsiteY1373" fmla="*/ 241528 h 387510"/>
              <a:gd name="connsiteX1374" fmla="*/ 406237 w 510510"/>
              <a:gd name="connsiteY1374" fmla="*/ 242160 h 387510"/>
              <a:gd name="connsiteX1375" fmla="*/ 406244 w 510510"/>
              <a:gd name="connsiteY1375" fmla="*/ 242879 h 387510"/>
              <a:gd name="connsiteX1376" fmla="*/ 405921 w 510510"/>
              <a:gd name="connsiteY1376" fmla="*/ 243511 h 387510"/>
              <a:gd name="connsiteX1377" fmla="*/ 405760 w 510510"/>
              <a:gd name="connsiteY1377" fmla="*/ 244621 h 387510"/>
              <a:gd name="connsiteX1378" fmla="*/ 405921 w 510510"/>
              <a:gd name="connsiteY1378" fmla="*/ 245494 h 387510"/>
              <a:gd name="connsiteX1379" fmla="*/ 406008 w 510510"/>
              <a:gd name="connsiteY1379" fmla="*/ 245891 h 387510"/>
              <a:gd name="connsiteX1380" fmla="*/ 407030 w 510510"/>
              <a:gd name="connsiteY1380" fmla="*/ 245891 h 387510"/>
              <a:gd name="connsiteX1381" fmla="*/ 407985 w 510510"/>
              <a:gd name="connsiteY1381" fmla="*/ 245972 h 387510"/>
              <a:gd name="connsiteX1382" fmla="*/ 408866 w 510510"/>
              <a:gd name="connsiteY1382" fmla="*/ 245891 h 387510"/>
              <a:gd name="connsiteX1383" fmla="*/ 409572 w 510510"/>
              <a:gd name="connsiteY1383" fmla="*/ 246369 h 387510"/>
              <a:gd name="connsiteX1384" fmla="*/ 409814 w 510510"/>
              <a:gd name="connsiteY1384" fmla="*/ 247646 h 387510"/>
              <a:gd name="connsiteX1385" fmla="*/ 411165 w 510510"/>
              <a:gd name="connsiteY1385" fmla="*/ 247007 h 387510"/>
              <a:gd name="connsiteX1386" fmla="*/ 412040 w 510510"/>
              <a:gd name="connsiteY1386" fmla="*/ 246920 h 387510"/>
              <a:gd name="connsiteX1387" fmla="*/ 413075 w 510510"/>
              <a:gd name="connsiteY1387" fmla="*/ 247169 h 387510"/>
              <a:gd name="connsiteX1388" fmla="*/ 413545 w 510510"/>
              <a:gd name="connsiteY1388" fmla="*/ 247081 h 387510"/>
              <a:gd name="connsiteX1389" fmla="*/ 414500 w 510510"/>
              <a:gd name="connsiteY1389" fmla="*/ 246369 h 387510"/>
              <a:gd name="connsiteX1390" fmla="*/ 415610 w 510510"/>
              <a:gd name="connsiteY1390" fmla="*/ 244856 h 387510"/>
              <a:gd name="connsiteX1391" fmla="*/ 416484 w 510510"/>
              <a:gd name="connsiteY1391" fmla="*/ 243592 h 387510"/>
              <a:gd name="connsiteX1392" fmla="*/ 417123 w 510510"/>
              <a:gd name="connsiteY1392" fmla="*/ 242953 h 387510"/>
              <a:gd name="connsiteX1393" fmla="*/ 417519 w 510510"/>
              <a:gd name="connsiteY1393" fmla="*/ 242395 h 387510"/>
              <a:gd name="connsiteX1394" fmla="*/ 419106 w 510510"/>
              <a:gd name="connsiteY1394" fmla="*/ 241602 h 387510"/>
              <a:gd name="connsiteX1395" fmla="*/ 419745 w 510510"/>
              <a:gd name="connsiteY1395" fmla="*/ 241050 h 387510"/>
              <a:gd name="connsiteX1396" fmla="*/ 420135 w 510510"/>
              <a:gd name="connsiteY1396" fmla="*/ 240096 h 387510"/>
              <a:gd name="connsiteX1397" fmla="*/ 420451 w 510510"/>
              <a:gd name="connsiteY1397" fmla="*/ 239060 h 387510"/>
              <a:gd name="connsiteX1398" fmla="*/ 420619 w 510510"/>
              <a:gd name="connsiteY1398" fmla="*/ 238347 h 387510"/>
              <a:gd name="connsiteX1399" fmla="*/ 421009 w 510510"/>
              <a:gd name="connsiteY1399" fmla="*/ 237157 h 387510"/>
              <a:gd name="connsiteX1400" fmla="*/ 421728 w 510510"/>
              <a:gd name="connsiteY1400" fmla="*/ 236203 h 387510"/>
              <a:gd name="connsiteX1401" fmla="*/ 421809 w 510510"/>
              <a:gd name="connsiteY1401" fmla="*/ 235086 h 387510"/>
              <a:gd name="connsiteX1402" fmla="*/ 421728 w 510510"/>
              <a:gd name="connsiteY1402" fmla="*/ 234609 h 387510"/>
              <a:gd name="connsiteX1403" fmla="*/ 422448 w 510510"/>
              <a:gd name="connsiteY1403" fmla="*/ 234219 h 387510"/>
              <a:gd name="connsiteX1404" fmla="*/ 422757 w 510510"/>
              <a:gd name="connsiteY1404" fmla="*/ 233823 h 387510"/>
              <a:gd name="connsiteX1405" fmla="*/ 423073 w 510510"/>
              <a:gd name="connsiteY1405" fmla="*/ 233110 h 387510"/>
              <a:gd name="connsiteX1406" fmla="*/ 423712 w 510510"/>
              <a:gd name="connsiteY1406" fmla="*/ 232787 h 387510"/>
              <a:gd name="connsiteX1407" fmla="*/ 424108 w 510510"/>
              <a:gd name="connsiteY1407" fmla="*/ 231994 h 387510"/>
              <a:gd name="connsiteX1408" fmla="*/ 424424 w 510510"/>
              <a:gd name="connsiteY1408" fmla="*/ 231046 h 387510"/>
              <a:gd name="connsiteX1409" fmla="*/ 425863 w 510510"/>
              <a:gd name="connsiteY1409" fmla="*/ 229136 h 387510"/>
              <a:gd name="connsiteX1410" fmla="*/ 426098 w 510510"/>
              <a:gd name="connsiteY1410" fmla="*/ 228262 h 387510"/>
              <a:gd name="connsiteX1411" fmla="*/ 425534 w 510510"/>
              <a:gd name="connsiteY1411" fmla="*/ 226911 h 387510"/>
              <a:gd name="connsiteX1412" fmla="*/ 425614 w 510510"/>
              <a:gd name="connsiteY1412" fmla="*/ 226117 h 387510"/>
              <a:gd name="connsiteX1413" fmla="*/ 426334 w 510510"/>
              <a:gd name="connsiteY1413" fmla="*/ 225089 h 387510"/>
              <a:gd name="connsiteX1414" fmla="*/ 427208 w 510510"/>
              <a:gd name="connsiteY1414" fmla="*/ 224215 h 387510"/>
              <a:gd name="connsiteX1415" fmla="*/ 427766 w 510510"/>
              <a:gd name="connsiteY1415" fmla="*/ 223502 h 387510"/>
              <a:gd name="connsiteX1416" fmla="*/ 428559 w 510510"/>
              <a:gd name="connsiteY1416" fmla="*/ 222621 h 387510"/>
              <a:gd name="connsiteX1417" fmla="*/ 429507 w 510510"/>
              <a:gd name="connsiteY1417" fmla="*/ 221438 h 387510"/>
              <a:gd name="connsiteX1418" fmla="*/ 430939 w 510510"/>
              <a:gd name="connsiteY1418" fmla="*/ 219764 h 387510"/>
              <a:gd name="connsiteX1419" fmla="*/ 431733 w 510510"/>
              <a:gd name="connsiteY1419" fmla="*/ 218016 h 387510"/>
              <a:gd name="connsiteX1420" fmla="*/ 432365 w 510510"/>
              <a:gd name="connsiteY1420" fmla="*/ 217068 h 387510"/>
              <a:gd name="connsiteX1421" fmla="*/ 432687 w 510510"/>
              <a:gd name="connsiteY1421" fmla="*/ 216194 h 387510"/>
              <a:gd name="connsiteX1422" fmla="*/ 432526 w 510510"/>
              <a:gd name="connsiteY1422" fmla="*/ 215077 h 387510"/>
              <a:gd name="connsiteX1423" fmla="*/ 431175 w 510510"/>
              <a:gd name="connsiteY1423" fmla="*/ 214526 h 387510"/>
              <a:gd name="connsiteX1424" fmla="*/ 429743 w 510510"/>
              <a:gd name="connsiteY1424" fmla="*/ 213975 h 387510"/>
              <a:gd name="connsiteX1425" fmla="*/ 428075 w 510510"/>
              <a:gd name="connsiteY1425" fmla="*/ 213733 h 387510"/>
              <a:gd name="connsiteX1426" fmla="*/ 426650 w 510510"/>
              <a:gd name="connsiteY1426" fmla="*/ 213578 h 387510"/>
              <a:gd name="connsiteX1427" fmla="*/ 424585 w 510510"/>
              <a:gd name="connsiteY1427" fmla="*/ 213652 h 387510"/>
              <a:gd name="connsiteX1428" fmla="*/ 422683 w 510510"/>
              <a:gd name="connsiteY1428" fmla="*/ 213733 h 387510"/>
              <a:gd name="connsiteX1429" fmla="*/ 421089 w 510510"/>
              <a:gd name="connsiteY1429" fmla="*/ 214210 h 387510"/>
              <a:gd name="connsiteX1430" fmla="*/ 419745 w 510510"/>
              <a:gd name="connsiteY1430" fmla="*/ 215004 h 387510"/>
              <a:gd name="connsiteX1431" fmla="*/ 418467 w 510510"/>
              <a:gd name="connsiteY1431" fmla="*/ 216436 h 387510"/>
              <a:gd name="connsiteX1432" fmla="*/ 417680 w 510510"/>
              <a:gd name="connsiteY1432" fmla="*/ 217626 h 387510"/>
              <a:gd name="connsiteX1433" fmla="*/ 416484 w 510510"/>
              <a:gd name="connsiteY1433" fmla="*/ 219132 h 387510"/>
              <a:gd name="connsiteX1434" fmla="*/ 415771 w 510510"/>
              <a:gd name="connsiteY1434" fmla="*/ 220880 h 387510"/>
              <a:gd name="connsiteX1435" fmla="*/ 415132 w 510510"/>
              <a:gd name="connsiteY1435" fmla="*/ 222393 h 387510"/>
              <a:gd name="connsiteX1436" fmla="*/ 413942 w 510510"/>
              <a:gd name="connsiteY1436" fmla="*/ 224369 h 387510"/>
              <a:gd name="connsiteX1437" fmla="*/ 413391 w 510510"/>
              <a:gd name="connsiteY1437" fmla="*/ 225412 h 387510"/>
              <a:gd name="connsiteX1438" fmla="*/ 412517 w 510510"/>
              <a:gd name="connsiteY1438" fmla="*/ 227072 h 387510"/>
              <a:gd name="connsiteX1439" fmla="*/ 410849 w 510510"/>
              <a:gd name="connsiteY1439" fmla="*/ 228027 h 387510"/>
              <a:gd name="connsiteX1440" fmla="*/ 409579 w 510510"/>
              <a:gd name="connsiteY1440" fmla="*/ 229056 h 387510"/>
              <a:gd name="connsiteX1441" fmla="*/ 407911 w 510510"/>
              <a:gd name="connsiteY1441" fmla="*/ 229136 h 387510"/>
              <a:gd name="connsiteX1442" fmla="*/ 406795 w 510510"/>
              <a:gd name="connsiteY1442" fmla="*/ 229224 h 387510"/>
              <a:gd name="connsiteX1443" fmla="*/ 406715 w 510510"/>
              <a:gd name="connsiteY1443" fmla="*/ 229129 h 387510"/>
              <a:gd name="connsiteX1444" fmla="*/ 406398 w 510510"/>
              <a:gd name="connsiteY1444" fmla="*/ 228739 h 387510"/>
              <a:gd name="connsiteX1445" fmla="*/ 405686 w 510510"/>
              <a:gd name="connsiteY1445" fmla="*/ 227785 h 387510"/>
              <a:gd name="connsiteX1446" fmla="*/ 404812 w 510510"/>
              <a:gd name="connsiteY1446" fmla="*/ 227711 h 387510"/>
              <a:gd name="connsiteX1447" fmla="*/ 404180 w 510510"/>
              <a:gd name="connsiteY1447" fmla="*/ 228027 h 387510"/>
              <a:gd name="connsiteX1448" fmla="*/ 404018 w 510510"/>
              <a:gd name="connsiteY1448" fmla="*/ 228578 h 387510"/>
              <a:gd name="connsiteX1449" fmla="*/ 402270 w 510510"/>
              <a:gd name="connsiteY1449" fmla="*/ 229136 h 387510"/>
              <a:gd name="connsiteX1450" fmla="*/ 400206 w 510510"/>
              <a:gd name="connsiteY1450" fmla="*/ 229856 h 387510"/>
              <a:gd name="connsiteX1451" fmla="*/ 397664 w 510510"/>
              <a:gd name="connsiteY1451" fmla="*/ 230884 h 387510"/>
              <a:gd name="connsiteX1452" fmla="*/ 394881 w 510510"/>
              <a:gd name="connsiteY1452" fmla="*/ 232552 h 387510"/>
              <a:gd name="connsiteX1453" fmla="*/ 392346 w 510510"/>
              <a:gd name="connsiteY1453" fmla="*/ 233816 h 387510"/>
              <a:gd name="connsiteX1454" fmla="*/ 390356 w 510510"/>
              <a:gd name="connsiteY1454" fmla="*/ 234777 h 387510"/>
              <a:gd name="connsiteX1455" fmla="*/ 389247 w 510510"/>
              <a:gd name="connsiteY1455" fmla="*/ 235645 h 387510"/>
              <a:gd name="connsiteX1456" fmla="*/ 388137 w 510510"/>
              <a:gd name="connsiteY1456" fmla="*/ 236842 h 387510"/>
              <a:gd name="connsiteX1457" fmla="*/ 386705 w 510510"/>
              <a:gd name="connsiteY1457" fmla="*/ 238193 h 387510"/>
              <a:gd name="connsiteX1458" fmla="*/ 385751 w 510510"/>
              <a:gd name="connsiteY1458" fmla="*/ 239618 h 387510"/>
              <a:gd name="connsiteX1459" fmla="*/ 385038 w 510510"/>
              <a:gd name="connsiteY1459" fmla="*/ 240734 h 387510"/>
              <a:gd name="connsiteX1460" fmla="*/ 383767 w 510510"/>
              <a:gd name="connsiteY1460" fmla="*/ 242005 h 387510"/>
              <a:gd name="connsiteX1461" fmla="*/ 381064 w 510510"/>
              <a:gd name="connsiteY1461" fmla="*/ 243114 h 387510"/>
              <a:gd name="connsiteX1462" fmla="*/ 380197 w 510510"/>
              <a:gd name="connsiteY1462" fmla="*/ 243511 h 387510"/>
              <a:gd name="connsiteX1463" fmla="*/ 379565 w 510510"/>
              <a:gd name="connsiteY1463" fmla="*/ 244701 h 387510"/>
              <a:gd name="connsiteX1464" fmla="*/ 378449 w 510510"/>
              <a:gd name="connsiteY1464" fmla="*/ 245817 h 387510"/>
              <a:gd name="connsiteX1465" fmla="*/ 377655 w 510510"/>
              <a:gd name="connsiteY1465" fmla="*/ 247162 h 387510"/>
              <a:gd name="connsiteX1466" fmla="*/ 376465 w 510510"/>
              <a:gd name="connsiteY1466" fmla="*/ 248278 h 387510"/>
              <a:gd name="connsiteX1467" fmla="*/ 375040 w 510510"/>
              <a:gd name="connsiteY1467" fmla="*/ 248910 h 387510"/>
              <a:gd name="connsiteX1468" fmla="*/ 374321 w 510510"/>
              <a:gd name="connsiteY1468" fmla="*/ 249542 h 387510"/>
              <a:gd name="connsiteX1469" fmla="*/ 372808 w 510510"/>
              <a:gd name="connsiteY1469" fmla="*/ 251055 h 387510"/>
              <a:gd name="connsiteX1470" fmla="*/ 371933 w 510510"/>
              <a:gd name="connsiteY1470" fmla="*/ 252090 h 387510"/>
              <a:gd name="connsiteX1471" fmla="*/ 370670 w 510510"/>
              <a:gd name="connsiteY1471" fmla="*/ 252722 h 387510"/>
              <a:gd name="connsiteX1472" fmla="*/ 369479 w 510510"/>
              <a:gd name="connsiteY1472" fmla="*/ 252084 h 387510"/>
              <a:gd name="connsiteX1473" fmla="*/ 368283 w 510510"/>
              <a:gd name="connsiteY1473" fmla="*/ 250974 h 387510"/>
              <a:gd name="connsiteX1474" fmla="*/ 366138 w 510510"/>
              <a:gd name="connsiteY1474" fmla="*/ 249300 h 387510"/>
              <a:gd name="connsiteX1475" fmla="*/ 364154 w 510510"/>
              <a:gd name="connsiteY1475" fmla="*/ 247646 h 387510"/>
              <a:gd name="connsiteX1476" fmla="*/ 362164 w 510510"/>
              <a:gd name="connsiteY1476" fmla="*/ 246133 h 387510"/>
              <a:gd name="connsiteX1477" fmla="*/ 360188 w 510510"/>
              <a:gd name="connsiteY1477" fmla="*/ 244937 h 387510"/>
              <a:gd name="connsiteX1478" fmla="*/ 358910 w 510510"/>
              <a:gd name="connsiteY1478" fmla="*/ 244862 h 387510"/>
              <a:gd name="connsiteX1479" fmla="*/ 357169 w 510510"/>
              <a:gd name="connsiteY1479" fmla="*/ 244937 h 387510"/>
              <a:gd name="connsiteX1480" fmla="*/ 355898 w 510510"/>
              <a:gd name="connsiteY1480" fmla="*/ 245891 h 387510"/>
              <a:gd name="connsiteX1481" fmla="*/ 355259 w 510510"/>
              <a:gd name="connsiteY1481" fmla="*/ 247162 h 387510"/>
              <a:gd name="connsiteX1482" fmla="*/ 354305 w 510510"/>
              <a:gd name="connsiteY1482" fmla="*/ 248513 h 387510"/>
              <a:gd name="connsiteX1483" fmla="*/ 353276 w 510510"/>
              <a:gd name="connsiteY1483" fmla="*/ 249462 h 387510"/>
              <a:gd name="connsiteX1484" fmla="*/ 352321 w 510510"/>
              <a:gd name="connsiteY1484" fmla="*/ 250416 h 387510"/>
              <a:gd name="connsiteX1485" fmla="*/ 351138 w 510510"/>
              <a:gd name="connsiteY1485" fmla="*/ 251297 h 387510"/>
              <a:gd name="connsiteX1486" fmla="*/ 350654 w 510510"/>
              <a:gd name="connsiteY1486" fmla="*/ 253597 h 387510"/>
              <a:gd name="connsiteX1487" fmla="*/ 350654 w 510510"/>
              <a:gd name="connsiteY1487" fmla="*/ 256292 h 387510"/>
              <a:gd name="connsiteX1488" fmla="*/ 350970 w 510510"/>
              <a:gd name="connsiteY1488" fmla="*/ 259157 h 387510"/>
              <a:gd name="connsiteX1489" fmla="*/ 351286 w 510510"/>
              <a:gd name="connsiteY1489" fmla="*/ 259870 h 387510"/>
              <a:gd name="connsiteX1490" fmla="*/ 352241 w 510510"/>
              <a:gd name="connsiteY1490" fmla="*/ 261060 h 387510"/>
              <a:gd name="connsiteX1491" fmla="*/ 353195 w 510510"/>
              <a:gd name="connsiteY1491" fmla="*/ 262088 h 387510"/>
              <a:gd name="connsiteX1492" fmla="*/ 353511 w 510510"/>
              <a:gd name="connsiteY1492" fmla="*/ 262727 h 387510"/>
              <a:gd name="connsiteX1493" fmla="*/ 353437 w 510510"/>
              <a:gd name="connsiteY1493" fmla="*/ 263836 h 387510"/>
              <a:gd name="connsiteX1494" fmla="*/ 352005 w 510510"/>
              <a:gd name="connsiteY1494" fmla="*/ 265504 h 387510"/>
              <a:gd name="connsiteX1495" fmla="*/ 351292 w 510510"/>
              <a:gd name="connsiteY1495" fmla="*/ 266855 h 387510"/>
              <a:gd name="connsiteX1496" fmla="*/ 350896 w 510510"/>
              <a:gd name="connsiteY1496" fmla="*/ 267655 h 387510"/>
              <a:gd name="connsiteX1497" fmla="*/ 349948 w 510510"/>
              <a:gd name="connsiteY1497" fmla="*/ 267487 h 387510"/>
              <a:gd name="connsiteX1498" fmla="*/ 348663 w 510510"/>
              <a:gd name="connsiteY1498" fmla="*/ 267494 h 387510"/>
              <a:gd name="connsiteX1499" fmla="*/ 347951 w 510510"/>
              <a:gd name="connsiteY1499" fmla="*/ 267736 h 387510"/>
              <a:gd name="connsiteX1500" fmla="*/ 347326 w 510510"/>
              <a:gd name="connsiteY1500" fmla="*/ 268523 h 387510"/>
              <a:gd name="connsiteX1501" fmla="*/ 347158 w 510510"/>
              <a:gd name="connsiteY1501" fmla="*/ 269558 h 387510"/>
              <a:gd name="connsiteX1502" fmla="*/ 346848 w 510510"/>
              <a:gd name="connsiteY1502" fmla="*/ 270190 h 387510"/>
              <a:gd name="connsiteX1503" fmla="*/ 345651 w 510510"/>
              <a:gd name="connsiteY1503" fmla="*/ 270432 h 387510"/>
              <a:gd name="connsiteX1504" fmla="*/ 343668 w 510510"/>
              <a:gd name="connsiteY1504" fmla="*/ 270190 h 387510"/>
              <a:gd name="connsiteX1505" fmla="*/ 342001 w 510510"/>
              <a:gd name="connsiteY1505" fmla="*/ 270190 h 387510"/>
              <a:gd name="connsiteX1506" fmla="*/ 340649 w 510510"/>
              <a:gd name="connsiteY1506" fmla="*/ 270352 h 387510"/>
              <a:gd name="connsiteX1507" fmla="*/ 338908 w 510510"/>
              <a:gd name="connsiteY1507" fmla="*/ 270432 h 387510"/>
              <a:gd name="connsiteX1508" fmla="*/ 338033 w 510510"/>
              <a:gd name="connsiteY1508" fmla="*/ 269800 h 387510"/>
              <a:gd name="connsiteX1509" fmla="*/ 335963 w 510510"/>
              <a:gd name="connsiteY1509" fmla="*/ 268839 h 387510"/>
              <a:gd name="connsiteX1510" fmla="*/ 334376 w 510510"/>
              <a:gd name="connsiteY1510" fmla="*/ 268684 h 387510"/>
              <a:gd name="connsiteX1511" fmla="*/ 332708 w 510510"/>
              <a:gd name="connsiteY1511" fmla="*/ 268603 h 387510"/>
              <a:gd name="connsiteX1512" fmla="*/ 330409 w 510510"/>
              <a:gd name="connsiteY1512" fmla="*/ 268993 h 387510"/>
              <a:gd name="connsiteX1513" fmla="*/ 327787 w 510510"/>
              <a:gd name="connsiteY1513" fmla="*/ 270029 h 387510"/>
              <a:gd name="connsiteX1514" fmla="*/ 325400 w 510510"/>
              <a:gd name="connsiteY1514" fmla="*/ 270742 h 387510"/>
              <a:gd name="connsiteX1515" fmla="*/ 323497 w 510510"/>
              <a:gd name="connsiteY1515" fmla="*/ 271696 h 387510"/>
              <a:gd name="connsiteX1516" fmla="*/ 321198 w 510510"/>
              <a:gd name="connsiteY1516" fmla="*/ 272732 h 387510"/>
              <a:gd name="connsiteX1517" fmla="*/ 319530 w 510510"/>
              <a:gd name="connsiteY1517" fmla="*/ 273606 h 387510"/>
              <a:gd name="connsiteX1518" fmla="*/ 318737 w 510510"/>
              <a:gd name="connsiteY1518" fmla="*/ 274399 h 387510"/>
              <a:gd name="connsiteX1519" fmla="*/ 317863 w 510510"/>
              <a:gd name="connsiteY1519" fmla="*/ 274876 h 387510"/>
              <a:gd name="connsiteX1520" fmla="*/ 316270 w 510510"/>
              <a:gd name="connsiteY1520" fmla="*/ 275670 h 387510"/>
              <a:gd name="connsiteX1521" fmla="*/ 311906 w 510510"/>
              <a:gd name="connsiteY1521" fmla="*/ 276940 h 387510"/>
              <a:gd name="connsiteX1522" fmla="*/ 308968 w 510510"/>
              <a:gd name="connsiteY1522" fmla="*/ 277976 h 387510"/>
              <a:gd name="connsiteX1523" fmla="*/ 305229 w 510510"/>
              <a:gd name="connsiteY1523" fmla="*/ 279159 h 387510"/>
              <a:gd name="connsiteX1524" fmla="*/ 302607 w 510510"/>
              <a:gd name="connsiteY1524" fmla="*/ 280195 h 387510"/>
              <a:gd name="connsiteX1525" fmla="*/ 297215 w 510510"/>
              <a:gd name="connsiteY1525" fmla="*/ 281076 h 387510"/>
              <a:gd name="connsiteX1526" fmla="*/ 294035 w 510510"/>
              <a:gd name="connsiteY1526" fmla="*/ 280827 h 387510"/>
              <a:gd name="connsiteX1527" fmla="*/ 290464 w 510510"/>
              <a:gd name="connsiteY1527" fmla="*/ 280518 h 387510"/>
              <a:gd name="connsiteX1528" fmla="*/ 288084 w 510510"/>
              <a:gd name="connsiteY1528" fmla="*/ 279959 h 387510"/>
              <a:gd name="connsiteX1529" fmla="*/ 286894 w 510510"/>
              <a:gd name="connsiteY1529" fmla="*/ 279482 h 387510"/>
              <a:gd name="connsiteX1530" fmla="*/ 286101 w 510510"/>
              <a:gd name="connsiteY1530" fmla="*/ 278850 h 387510"/>
              <a:gd name="connsiteX1531" fmla="*/ 285704 w 510510"/>
              <a:gd name="connsiteY1531" fmla="*/ 278292 h 387510"/>
              <a:gd name="connsiteX1532" fmla="*/ 285698 w 510510"/>
              <a:gd name="connsiteY1532" fmla="*/ 277660 h 387510"/>
              <a:gd name="connsiteX1533" fmla="*/ 285778 w 510510"/>
              <a:gd name="connsiteY1533" fmla="*/ 276625 h 387510"/>
              <a:gd name="connsiteX1534" fmla="*/ 286101 w 510510"/>
              <a:gd name="connsiteY1534" fmla="*/ 275757 h 387510"/>
              <a:gd name="connsiteX1535" fmla="*/ 286094 w 510510"/>
              <a:gd name="connsiteY1535" fmla="*/ 274964 h 387510"/>
              <a:gd name="connsiteX1536" fmla="*/ 286336 w 510510"/>
              <a:gd name="connsiteY1536" fmla="*/ 273760 h 387510"/>
              <a:gd name="connsiteX1537" fmla="*/ 286578 w 510510"/>
              <a:gd name="connsiteY1537" fmla="*/ 273209 h 387510"/>
              <a:gd name="connsiteX1538" fmla="*/ 286498 w 510510"/>
              <a:gd name="connsiteY1538" fmla="*/ 272490 h 387510"/>
              <a:gd name="connsiteX1539" fmla="*/ 285059 w 510510"/>
              <a:gd name="connsiteY1539" fmla="*/ 272019 h 387510"/>
              <a:gd name="connsiteX1540" fmla="*/ 283472 w 510510"/>
              <a:gd name="connsiteY1540" fmla="*/ 271857 h 387510"/>
              <a:gd name="connsiteX1541" fmla="*/ 281731 w 510510"/>
              <a:gd name="connsiteY1541" fmla="*/ 272490 h 387510"/>
              <a:gd name="connsiteX1542" fmla="*/ 279821 w 510510"/>
              <a:gd name="connsiteY1542" fmla="*/ 273135 h 387510"/>
              <a:gd name="connsiteX1543" fmla="*/ 277522 w 510510"/>
              <a:gd name="connsiteY1543" fmla="*/ 273686 h 387510"/>
              <a:gd name="connsiteX1544" fmla="*/ 277044 w 510510"/>
              <a:gd name="connsiteY1544" fmla="*/ 273686 h 387510"/>
              <a:gd name="connsiteX1545" fmla="*/ 275061 w 510510"/>
              <a:gd name="connsiteY1545" fmla="*/ 273928 h 387510"/>
              <a:gd name="connsiteX1546" fmla="*/ 272674 w 510510"/>
              <a:gd name="connsiteY1546" fmla="*/ 274318 h 387510"/>
              <a:gd name="connsiteX1547" fmla="*/ 271087 w 510510"/>
              <a:gd name="connsiteY1547" fmla="*/ 275193 h 387510"/>
              <a:gd name="connsiteX1548" fmla="*/ 270771 w 510510"/>
              <a:gd name="connsiteY1548" fmla="*/ 276302 h 387510"/>
              <a:gd name="connsiteX1549" fmla="*/ 271007 w 510510"/>
              <a:gd name="connsiteY1549" fmla="*/ 277337 h 387510"/>
              <a:gd name="connsiteX1550" fmla="*/ 272358 w 510510"/>
              <a:gd name="connsiteY1550" fmla="*/ 277815 h 387510"/>
              <a:gd name="connsiteX1551" fmla="*/ 273158 w 510510"/>
              <a:gd name="connsiteY1551" fmla="*/ 278373 h 387510"/>
              <a:gd name="connsiteX1552" fmla="*/ 274106 w 510510"/>
              <a:gd name="connsiteY1552" fmla="*/ 278843 h 387510"/>
              <a:gd name="connsiteX1553" fmla="*/ 274738 w 510510"/>
              <a:gd name="connsiteY1553" fmla="*/ 279085 h 387510"/>
              <a:gd name="connsiteX1554" fmla="*/ 274187 w 510510"/>
              <a:gd name="connsiteY1554" fmla="*/ 279798 h 387510"/>
              <a:gd name="connsiteX1555" fmla="*/ 272042 w 510510"/>
              <a:gd name="connsiteY1555" fmla="*/ 281150 h 387510"/>
              <a:gd name="connsiteX1556" fmla="*/ 270449 w 510510"/>
              <a:gd name="connsiteY1556" fmla="*/ 282427 h 387510"/>
              <a:gd name="connsiteX1557" fmla="*/ 268391 w 510510"/>
              <a:gd name="connsiteY1557" fmla="*/ 283375 h 387510"/>
              <a:gd name="connsiteX1558" fmla="*/ 266966 w 510510"/>
              <a:gd name="connsiteY1558" fmla="*/ 283852 h 387510"/>
              <a:gd name="connsiteX1559" fmla="*/ 266562 w 510510"/>
              <a:gd name="connsiteY1559" fmla="*/ 283772 h 387510"/>
              <a:gd name="connsiteX1560" fmla="*/ 264734 w 510510"/>
              <a:gd name="connsiteY1560" fmla="*/ 283926 h 387510"/>
              <a:gd name="connsiteX1561" fmla="*/ 263147 w 510510"/>
              <a:gd name="connsiteY1561" fmla="*/ 283926 h 387510"/>
              <a:gd name="connsiteX1562" fmla="*/ 260841 w 510510"/>
              <a:gd name="connsiteY1562" fmla="*/ 284726 h 387510"/>
              <a:gd name="connsiteX1563" fmla="*/ 259657 w 510510"/>
              <a:gd name="connsiteY1563" fmla="*/ 286152 h 387510"/>
              <a:gd name="connsiteX1564" fmla="*/ 258145 w 510510"/>
              <a:gd name="connsiteY1564" fmla="*/ 287423 h 387510"/>
              <a:gd name="connsiteX1565" fmla="*/ 257109 w 510510"/>
              <a:gd name="connsiteY1565" fmla="*/ 289648 h 387510"/>
              <a:gd name="connsiteX1566" fmla="*/ 255368 w 510510"/>
              <a:gd name="connsiteY1566" fmla="*/ 291073 h 387510"/>
              <a:gd name="connsiteX1567" fmla="*/ 253855 w 510510"/>
              <a:gd name="connsiteY1567" fmla="*/ 292586 h 387510"/>
              <a:gd name="connsiteX1568" fmla="*/ 252268 w 510510"/>
              <a:gd name="connsiteY1568" fmla="*/ 293541 h 387510"/>
              <a:gd name="connsiteX1569" fmla="*/ 250917 w 510510"/>
              <a:gd name="connsiteY1569" fmla="*/ 293857 h 387510"/>
              <a:gd name="connsiteX1570" fmla="*/ 249411 w 510510"/>
              <a:gd name="connsiteY1570" fmla="*/ 293695 h 387510"/>
              <a:gd name="connsiteX1571" fmla="*/ 247589 w 510510"/>
              <a:gd name="connsiteY1571" fmla="*/ 294173 h 387510"/>
              <a:gd name="connsiteX1572" fmla="*/ 247105 w 510510"/>
              <a:gd name="connsiteY1572" fmla="*/ 295208 h 387510"/>
              <a:gd name="connsiteX1573" fmla="*/ 246392 w 510510"/>
              <a:gd name="connsiteY1573" fmla="*/ 296398 h 387510"/>
              <a:gd name="connsiteX1574" fmla="*/ 245437 w 510510"/>
              <a:gd name="connsiteY1574" fmla="*/ 295450 h 387510"/>
              <a:gd name="connsiteX1575" fmla="*/ 244805 w 510510"/>
              <a:gd name="connsiteY1575" fmla="*/ 293622 h 387510"/>
              <a:gd name="connsiteX1576" fmla="*/ 244408 w 510510"/>
              <a:gd name="connsiteY1576" fmla="*/ 292425 h 387510"/>
              <a:gd name="connsiteX1577" fmla="*/ 244328 w 510510"/>
              <a:gd name="connsiteY1577" fmla="*/ 291235 h 387510"/>
              <a:gd name="connsiteX1578" fmla="*/ 244247 w 510510"/>
              <a:gd name="connsiteY1578" fmla="*/ 289964 h 387510"/>
              <a:gd name="connsiteX1579" fmla="*/ 244092 w 510510"/>
              <a:gd name="connsiteY1579" fmla="*/ 287591 h 387510"/>
              <a:gd name="connsiteX1580" fmla="*/ 243931 w 510510"/>
              <a:gd name="connsiteY1580" fmla="*/ 286952 h 387510"/>
              <a:gd name="connsiteX1581" fmla="*/ 243461 w 510510"/>
              <a:gd name="connsiteY1581" fmla="*/ 285358 h 387510"/>
              <a:gd name="connsiteX1582" fmla="*/ 242580 w 510510"/>
              <a:gd name="connsiteY1582" fmla="*/ 283455 h 387510"/>
              <a:gd name="connsiteX1583" fmla="*/ 242580 w 510510"/>
              <a:gd name="connsiteY1583" fmla="*/ 283375 h 387510"/>
              <a:gd name="connsiteX1584" fmla="*/ 241705 w 510510"/>
              <a:gd name="connsiteY1584" fmla="*/ 281869 h 387510"/>
              <a:gd name="connsiteX1585" fmla="*/ 241470 w 510510"/>
              <a:gd name="connsiteY1585" fmla="*/ 280988 h 387510"/>
              <a:gd name="connsiteX1586" fmla="*/ 241632 w 510510"/>
              <a:gd name="connsiteY1586" fmla="*/ 280511 h 387510"/>
              <a:gd name="connsiteX1587" fmla="*/ 242022 w 510510"/>
              <a:gd name="connsiteY1587" fmla="*/ 279879 h 387510"/>
              <a:gd name="connsiteX1588" fmla="*/ 242425 w 510510"/>
              <a:gd name="connsiteY1588" fmla="*/ 279886 h 387510"/>
              <a:gd name="connsiteX1589" fmla="*/ 244012 w 510510"/>
              <a:gd name="connsiteY1589" fmla="*/ 279408 h 387510"/>
              <a:gd name="connsiteX1590" fmla="*/ 244798 w 510510"/>
              <a:gd name="connsiteY1590" fmla="*/ 278211 h 387510"/>
              <a:gd name="connsiteX1591" fmla="*/ 245995 w 510510"/>
              <a:gd name="connsiteY1591" fmla="*/ 276698 h 387510"/>
              <a:gd name="connsiteX1592" fmla="*/ 247347 w 510510"/>
              <a:gd name="connsiteY1592" fmla="*/ 274883 h 387510"/>
              <a:gd name="connsiteX1593" fmla="*/ 248382 w 510510"/>
              <a:gd name="connsiteY1593" fmla="*/ 273451 h 387510"/>
              <a:gd name="connsiteX1594" fmla="*/ 249888 w 510510"/>
              <a:gd name="connsiteY1594" fmla="*/ 272812 h 387510"/>
              <a:gd name="connsiteX1595" fmla="*/ 252033 w 510510"/>
              <a:gd name="connsiteY1595" fmla="*/ 272093 h 387510"/>
              <a:gd name="connsiteX1596" fmla="*/ 253142 w 510510"/>
              <a:gd name="connsiteY1596" fmla="*/ 271306 h 387510"/>
              <a:gd name="connsiteX1597" fmla="*/ 253539 w 510510"/>
              <a:gd name="connsiteY1597" fmla="*/ 270110 h 387510"/>
              <a:gd name="connsiteX1598" fmla="*/ 254339 w 510510"/>
              <a:gd name="connsiteY1598" fmla="*/ 269316 h 387510"/>
              <a:gd name="connsiteX1599" fmla="*/ 255287 w 510510"/>
              <a:gd name="connsiteY1599" fmla="*/ 268126 h 387510"/>
              <a:gd name="connsiteX1600" fmla="*/ 255684 w 510510"/>
              <a:gd name="connsiteY1600" fmla="*/ 267017 h 387510"/>
              <a:gd name="connsiteX1601" fmla="*/ 256323 w 510510"/>
              <a:gd name="connsiteY1601" fmla="*/ 264952 h 387510"/>
              <a:gd name="connsiteX1602" fmla="*/ 256477 w 510510"/>
              <a:gd name="connsiteY1602" fmla="*/ 263924 h 387510"/>
              <a:gd name="connsiteX1603" fmla="*/ 257116 w 510510"/>
              <a:gd name="connsiteY1603" fmla="*/ 263359 h 387510"/>
              <a:gd name="connsiteX1604" fmla="*/ 257667 w 510510"/>
              <a:gd name="connsiteY1604" fmla="*/ 262808 h 387510"/>
              <a:gd name="connsiteX1605" fmla="*/ 257351 w 510510"/>
              <a:gd name="connsiteY1605" fmla="*/ 262330 h 387510"/>
              <a:gd name="connsiteX1606" fmla="*/ 256242 w 510510"/>
              <a:gd name="connsiteY1606" fmla="*/ 262014 h 387510"/>
              <a:gd name="connsiteX1607" fmla="*/ 253539 w 510510"/>
              <a:gd name="connsiteY1607" fmla="*/ 260744 h 387510"/>
              <a:gd name="connsiteX1608" fmla="*/ 251240 w 510510"/>
              <a:gd name="connsiteY1608" fmla="*/ 259870 h 387510"/>
              <a:gd name="connsiteX1609" fmla="*/ 248853 w 510510"/>
              <a:gd name="connsiteY1609" fmla="*/ 258760 h 387510"/>
              <a:gd name="connsiteX1610" fmla="*/ 246634 w 510510"/>
              <a:gd name="connsiteY1610" fmla="*/ 257725 h 387510"/>
              <a:gd name="connsiteX1611" fmla="*/ 245202 w 510510"/>
              <a:gd name="connsiteY1611" fmla="*/ 257328 h 387510"/>
              <a:gd name="connsiteX1612" fmla="*/ 243689 w 510510"/>
              <a:gd name="connsiteY1612" fmla="*/ 257489 h 387510"/>
              <a:gd name="connsiteX1613" fmla="*/ 241948 w 510510"/>
              <a:gd name="connsiteY1613" fmla="*/ 258357 h 387510"/>
              <a:gd name="connsiteX1614" fmla="*/ 240435 w 510510"/>
              <a:gd name="connsiteY1614" fmla="*/ 259473 h 387510"/>
              <a:gd name="connsiteX1615" fmla="*/ 238451 w 510510"/>
              <a:gd name="connsiteY1615" fmla="*/ 260898 h 387510"/>
              <a:gd name="connsiteX1616" fmla="*/ 233368 w 510510"/>
              <a:gd name="connsiteY1616" fmla="*/ 265275 h 387510"/>
              <a:gd name="connsiteX1617" fmla="*/ 228763 w 510510"/>
              <a:gd name="connsiteY1617" fmla="*/ 268684 h 387510"/>
              <a:gd name="connsiteX1618" fmla="*/ 226147 w 510510"/>
              <a:gd name="connsiteY1618" fmla="*/ 271219 h 387510"/>
              <a:gd name="connsiteX1619" fmla="*/ 224715 w 510510"/>
              <a:gd name="connsiteY1619" fmla="*/ 273047 h 387510"/>
              <a:gd name="connsiteX1620" fmla="*/ 224480 w 510510"/>
              <a:gd name="connsiteY1620" fmla="*/ 274648 h 387510"/>
              <a:gd name="connsiteX1621" fmla="*/ 224392 w 510510"/>
              <a:gd name="connsiteY1621" fmla="*/ 275993 h 387510"/>
              <a:gd name="connsiteX1622" fmla="*/ 225589 w 510510"/>
              <a:gd name="connsiteY1622" fmla="*/ 279092 h 387510"/>
              <a:gd name="connsiteX1623" fmla="*/ 226463 w 510510"/>
              <a:gd name="connsiteY1623" fmla="*/ 282265 h 387510"/>
              <a:gd name="connsiteX1624" fmla="*/ 227257 w 510510"/>
              <a:gd name="connsiteY1624" fmla="*/ 284491 h 387510"/>
              <a:gd name="connsiteX1625" fmla="*/ 226941 w 510510"/>
              <a:gd name="connsiteY1625" fmla="*/ 285439 h 387510"/>
              <a:gd name="connsiteX1626" fmla="*/ 224957 w 510510"/>
              <a:gd name="connsiteY1626" fmla="*/ 286710 h 387510"/>
              <a:gd name="connsiteX1627" fmla="*/ 221623 w 510510"/>
              <a:gd name="connsiteY1627" fmla="*/ 287819 h 387510"/>
              <a:gd name="connsiteX1628" fmla="*/ 216620 w 510510"/>
              <a:gd name="connsiteY1628" fmla="*/ 288384 h 387510"/>
              <a:gd name="connsiteX1629" fmla="*/ 213998 w 510510"/>
              <a:gd name="connsiteY1629" fmla="*/ 289090 h 387510"/>
              <a:gd name="connsiteX1630" fmla="*/ 210259 w 510510"/>
              <a:gd name="connsiteY1630" fmla="*/ 290126 h 387510"/>
              <a:gd name="connsiteX1631" fmla="*/ 206690 w 510510"/>
              <a:gd name="connsiteY1631" fmla="*/ 290683 h 387510"/>
              <a:gd name="connsiteX1632" fmla="*/ 203671 w 510510"/>
              <a:gd name="connsiteY1632" fmla="*/ 290919 h 387510"/>
              <a:gd name="connsiteX1633" fmla="*/ 199939 w 510510"/>
              <a:gd name="connsiteY1633" fmla="*/ 291403 h 387510"/>
              <a:gd name="connsiteX1634" fmla="*/ 197001 w 510510"/>
              <a:gd name="connsiteY1634" fmla="*/ 292358 h 387510"/>
              <a:gd name="connsiteX1635" fmla="*/ 192799 w 510510"/>
              <a:gd name="connsiteY1635" fmla="*/ 293776 h 387510"/>
              <a:gd name="connsiteX1636" fmla="*/ 189060 w 510510"/>
              <a:gd name="connsiteY1636" fmla="*/ 295531 h 387510"/>
              <a:gd name="connsiteX1637" fmla="*/ 184851 w 510510"/>
              <a:gd name="connsiteY1637" fmla="*/ 297588 h 387510"/>
              <a:gd name="connsiteX1638" fmla="*/ 183500 w 510510"/>
              <a:gd name="connsiteY1638" fmla="*/ 298698 h 387510"/>
              <a:gd name="connsiteX1639" fmla="*/ 181443 w 510510"/>
              <a:gd name="connsiteY1639" fmla="*/ 299814 h 387510"/>
              <a:gd name="connsiteX1640" fmla="*/ 176911 w 510510"/>
              <a:gd name="connsiteY1640" fmla="*/ 302039 h 387510"/>
              <a:gd name="connsiteX1641" fmla="*/ 173341 w 510510"/>
              <a:gd name="connsiteY1641" fmla="*/ 303707 h 387510"/>
              <a:gd name="connsiteX1642" fmla="*/ 170644 w 510510"/>
              <a:gd name="connsiteY1642" fmla="*/ 305690 h 387510"/>
              <a:gd name="connsiteX1643" fmla="*/ 167303 w 510510"/>
              <a:gd name="connsiteY1643" fmla="*/ 307277 h 387510"/>
              <a:gd name="connsiteX1644" fmla="*/ 164284 w 510510"/>
              <a:gd name="connsiteY1644" fmla="*/ 308629 h 387510"/>
              <a:gd name="connsiteX1645" fmla="*/ 162227 w 510510"/>
              <a:gd name="connsiteY1645" fmla="*/ 310296 h 387510"/>
              <a:gd name="connsiteX1646" fmla="*/ 160391 w 510510"/>
              <a:gd name="connsiteY1646" fmla="*/ 312286 h 387510"/>
              <a:gd name="connsiteX1647" fmla="*/ 159363 w 510510"/>
              <a:gd name="connsiteY1647" fmla="*/ 314108 h 387510"/>
              <a:gd name="connsiteX1648" fmla="*/ 158966 w 510510"/>
              <a:gd name="connsiteY1648" fmla="*/ 316179 h 387510"/>
              <a:gd name="connsiteX1649" fmla="*/ 158092 w 510510"/>
              <a:gd name="connsiteY1649" fmla="*/ 317920 h 387510"/>
              <a:gd name="connsiteX1650" fmla="*/ 157298 w 510510"/>
              <a:gd name="connsiteY1650" fmla="*/ 319117 h 387510"/>
              <a:gd name="connsiteX1651" fmla="*/ 156344 w 510510"/>
              <a:gd name="connsiteY1651" fmla="*/ 320381 h 387510"/>
              <a:gd name="connsiteX1652" fmla="*/ 154118 w 510510"/>
              <a:gd name="connsiteY1652" fmla="*/ 321813 h 387510"/>
              <a:gd name="connsiteX1653" fmla="*/ 152135 w 510510"/>
              <a:gd name="connsiteY1653" fmla="*/ 323158 h 387510"/>
              <a:gd name="connsiteX1654" fmla="*/ 149835 w 510510"/>
              <a:gd name="connsiteY1654" fmla="*/ 324832 h 387510"/>
              <a:gd name="connsiteX1655" fmla="*/ 147455 w 510510"/>
              <a:gd name="connsiteY1655" fmla="*/ 326735 h 387510"/>
              <a:gd name="connsiteX1656" fmla="*/ 145465 w 510510"/>
              <a:gd name="connsiteY1656" fmla="*/ 328557 h 387510"/>
              <a:gd name="connsiteX1657" fmla="*/ 143562 w 510510"/>
              <a:gd name="connsiteY1657" fmla="*/ 330312 h 387510"/>
              <a:gd name="connsiteX1658" fmla="*/ 141653 w 510510"/>
              <a:gd name="connsiteY1658" fmla="*/ 333008 h 387510"/>
              <a:gd name="connsiteX1659" fmla="*/ 140469 w 510510"/>
              <a:gd name="connsiteY1659" fmla="*/ 335234 h 387510"/>
              <a:gd name="connsiteX1660" fmla="*/ 139985 w 510510"/>
              <a:gd name="connsiteY1660" fmla="*/ 337298 h 387510"/>
              <a:gd name="connsiteX1661" fmla="*/ 139905 w 510510"/>
              <a:gd name="connsiteY1661" fmla="*/ 339200 h 387510"/>
              <a:gd name="connsiteX1662" fmla="*/ 140463 w 510510"/>
              <a:gd name="connsiteY1662" fmla="*/ 341191 h 387510"/>
              <a:gd name="connsiteX1663" fmla="*/ 141182 w 510510"/>
              <a:gd name="connsiteY1663" fmla="*/ 342139 h 387510"/>
              <a:gd name="connsiteX1664" fmla="*/ 142130 w 510510"/>
              <a:gd name="connsiteY1664" fmla="*/ 342858 h 387510"/>
              <a:gd name="connsiteX1665" fmla="*/ 143165 w 510510"/>
              <a:gd name="connsiteY1665" fmla="*/ 343651 h 387510"/>
              <a:gd name="connsiteX1666" fmla="*/ 144194 w 510510"/>
              <a:gd name="connsiteY1666" fmla="*/ 344438 h 387510"/>
              <a:gd name="connsiteX1667" fmla="*/ 144833 w 510510"/>
              <a:gd name="connsiteY1667" fmla="*/ 345003 h 387510"/>
              <a:gd name="connsiteX1668" fmla="*/ 144672 w 510510"/>
              <a:gd name="connsiteY1668" fmla="*/ 345951 h 387510"/>
              <a:gd name="connsiteX1669" fmla="*/ 144120 w 510510"/>
              <a:gd name="connsiteY1669" fmla="*/ 347141 h 387510"/>
              <a:gd name="connsiteX1670" fmla="*/ 143878 w 510510"/>
              <a:gd name="connsiteY1670" fmla="*/ 347854 h 387510"/>
              <a:gd name="connsiteX1671" fmla="*/ 143401 w 510510"/>
              <a:gd name="connsiteY1671" fmla="*/ 348418 h 387510"/>
              <a:gd name="connsiteX1672" fmla="*/ 142211 w 510510"/>
              <a:gd name="connsiteY1672" fmla="*/ 348734 h 387510"/>
              <a:gd name="connsiteX1673" fmla="*/ 141814 w 510510"/>
              <a:gd name="connsiteY1673" fmla="*/ 348970 h 387510"/>
              <a:gd name="connsiteX1674" fmla="*/ 141498 w 510510"/>
              <a:gd name="connsiteY1674" fmla="*/ 349447 h 387510"/>
              <a:gd name="connsiteX1675" fmla="*/ 140779 w 510510"/>
              <a:gd name="connsiteY1675" fmla="*/ 350166 h 387510"/>
              <a:gd name="connsiteX1676" fmla="*/ 140227 w 510510"/>
              <a:gd name="connsiteY1676" fmla="*/ 350160 h 387510"/>
              <a:gd name="connsiteX1677" fmla="*/ 139111 w 510510"/>
              <a:gd name="connsiteY1677" fmla="*/ 349844 h 387510"/>
              <a:gd name="connsiteX1678" fmla="*/ 138002 w 510510"/>
              <a:gd name="connsiteY1678" fmla="*/ 349366 h 387510"/>
              <a:gd name="connsiteX1679" fmla="*/ 136893 w 510510"/>
              <a:gd name="connsiteY1679" fmla="*/ 348889 h 387510"/>
              <a:gd name="connsiteX1680" fmla="*/ 135622 w 510510"/>
              <a:gd name="connsiteY1680" fmla="*/ 348970 h 387510"/>
              <a:gd name="connsiteX1681" fmla="*/ 134190 w 510510"/>
              <a:gd name="connsiteY1681" fmla="*/ 349212 h 387510"/>
              <a:gd name="connsiteX1682" fmla="*/ 132287 w 510510"/>
              <a:gd name="connsiteY1682" fmla="*/ 349763 h 387510"/>
              <a:gd name="connsiteX1683" fmla="*/ 129907 w 510510"/>
              <a:gd name="connsiteY1683" fmla="*/ 350402 h 387510"/>
              <a:gd name="connsiteX1684" fmla="*/ 127762 w 510510"/>
              <a:gd name="connsiteY1684" fmla="*/ 350872 h 387510"/>
              <a:gd name="connsiteX1685" fmla="*/ 125140 w 510510"/>
              <a:gd name="connsiteY1685" fmla="*/ 351827 h 387510"/>
              <a:gd name="connsiteX1686" fmla="*/ 123318 w 510510"/>
              <a:gd name="connsiteY1686" fmla="*/ 352621 h 387510"/>
              <a:gd name="connsiteX1687" fmla="*/ 121489 w 510510"/>
              <a:gd name="connsiteY1687" fmla="*/ 353817 h 387510"/>
              <a:gd name="connsiteX1688" fmla="*/ 119183 w 510510"/>
              <a:gd name="connsiteY1688" fmla="*/ 355801 h 387510"/>
              <a:gd name="connsiteX1689" fmla="*/ 117199 w 510510"/>
              <a:gd name="connsiteY1689" fmla="*/ 357777 h 387510"/>
              <a:gd name="connsiteX1690" fmla="*/ 115055 w 510510"/>
              <a:gd name="connsiteY1690" fmla="*/ 359929 h 387510"/>
              <a:gd name="connsiteX1691" fmla="*/ 113784 w 510510"/>
              <a:gd name="connsiteY1691" fmla="*/ 361993 h 387510"/>
              <a:gd name="connsiteX1692" fmla="*/ 112432 w 510510"/>
              <a:gd name="connsiteY1692" fmla="*/ 364219 h 387510"/>
              <a:gd name="connsiteX1693" fmla="*/ 111639 w 510510"/>
              <a:gd name="connsiteY1693" fmla="*/ 366202 h 387510"/>
              <a:gd name="connsiteX1694" fmla="*/ 110213 w 510510"/>
              <a:gd name="connsiteY1694" fmla="*/ 368266 h 387510"/>
              <a:gd name="connsiteX1695" fmla="*/ 109333 w 510510"/>
              <a:gd name="connsiteY1695" fmla="*/ 370176 h 387510"/>
              <a:gd name="connsiteX1696" fmla="*/ 108465 w 510510"/>
              <a:gd name="connsiteY1696" fmla="*/ 371998 h 387510"/>
              <a:gd name="connsiteX1697" fmla="*/ 107430 w 510510"/>
              <a:gd name="connsiteY1697" fmla="*/ 373511 h 387510"/>
              <a:gd name="connsiteX1698" fmla="*/ 106482 w 510510"/>
              <a:gd name="connsiteY1698" fmla="*/ 374775 h 387510"/>
              <a:gd name="connsiteX1699" fmla="*/ 104257 w 510510"/>
              <a:gd name="connsiteY1699" fmla="*/ 375649 h 387510"/>
              <a:gd name="connsiteX1700" fmla="*/ 101869 w 510510"/>
              <a:gd name="connsiteY1700" fmla="*/ 375971 h 387510"/>
              <a:gd name="connsiteX1701" fmla="*/ 99489 w 510510"/>
              <a:gd name="connsiteY1701" fmla="*/ 376523 h 387510"/>
              <a:gd name="connsiteX1702" fmla="*/ 97183 w 510510"/>
              <a:gd name="connsiteY1702" fmla="*/ 377074 h 387510"/>
              <a:gd name="connsiteX1703" fmla="*/ 95207 w 510510"/>
              <a:gd name="connsiteY1703" fmla="*/ 377632 h 387510"/>
              <a:gd name="connsiteX1704" fmla="*/ 93136 w 510510"/>
              <a:gd name="connsiteY1704" fmla="*/ 378674 h 387510"/>
              <a:gd name="connsiteX1705" fmla="*/ 92820 w 510510"/>
              <a:gd name="connsiteY1705" fmla="*/ 379071 h 387510"/>
              <a:gd name="connsiteX1706" fmla="*/ 90917 w 510510"/>
              <a:gd name="connsiteY1706" fmla="*/ 381686 h 387510"/>
              <a:gd name="connsiteX1707" fmla="*/ 90278 w 510510"/>
              <a:gd name="connsiteY1707" fmla="*/ 383118 h 387510"/>
              <a:gd name="connsiteX1708" fmla="*/ 88853 w 510510"/>
              <a:gd name="connsiteY1708" fmla="*/ 384867 h 387510"/>
              <a:gd name="connsiteX1709" fmla="*/ 87421 w 510510"/>
              <a:gd name="connsiteY1709" fmla="*/ 386608 h 387510"/>
              <a:gd name="connsiteX1710" fmla="*/ 86076 w 510510"/>
              <a:gd name="connsiteY1710" fmla="*/ 387321 h 387510"/>
              <a:gd name="connsiteX1711" fmla="*/ 84953 w 510510"/>
              <a:gd name="connsiteY1711" fmla="*/ 387879 h 387510"/>
              <a:gd name="connsiteX1712" fmla="*/ 84005 w 510510"/>
              <a:gd name="connsiteY1712" fmla="*/ 387724 h 387510"/>
              <a:gd name="connsiteX1713" fmla="*/ 82970 w 510510"/>
              <a:gd name="connsiteY1713" fmla="*/ 386931 h 387510"/>
              <a:gd name="connsiteX1714" fmla="*/ 82815 w 510510"/>
              <a:gd name="connsiteY1714" fmla="*/ 385895 h 387510"/>
              <a:gd name="connsiteX1715" fmla="*/ 82492 w 510510"/>
              <a:gd name="connsiteY1715" fmla="*/ 384308 h 387510"/>
              <a:gd name="connsiteX1716" fmla="*/ 82419 w 510510"/>
              <a:gd name="connsiteY1716" fmla="*/ 383199 h 387510"/>
              <a:gd name="connsiteX1717" fmla="*/ 82896 w 510510"/>
              <a:gd name="connsiteY1717" fmla="*/ 381370 h 387510"/>
              <a:gd name="connsiteX1718" fmla="*/ 83770 w 510510"/>
              <a:gd name="connsiteY1718" fmla="*/ 380100 h 387510"/>
              <a:gd name="connsiteX1719" fmla="*/ 85195 w 510510"/>
              <a:gd name="connsiteY1719" fmla="*/ 378432 h 387510"/>
              <a:gd name="connsiteX1720" fmla="*/ 86392 w 510510"/>
              <a:gd name="connsiteY1720" fmla="*/ 377235 h 387510"/>
              <a:gd name="connsiteX1721" fmla="*/ 88530 w 510510"/>
              <a:gd name="connsiteY1721" fmla="*/ 375413 h 387510"/>
              <a:gd name="connsiteX1722" fmla="*/ 89881 w 510510"/>
              <a:gd name="connsiteY1722" fmla="*/ 373907 h 387510"/>
              <a:gd name="connsiteX1723" fmla="*/ 90601 w 510510"/>
              <a:gd name="connsiteY1723" fmla="*/ 372630 h 387510"/>
              <a:gd name="connsiteX1724" fmla="*/ 91549 w 510510"/>
              <a:gd name="connsiteY1724" fmla="*/ 372159 h 387510"/>
              <a:gd name="connsiteX1725" fmla="*/ 93062 w 510510"/>
              <a:gd name="connsiteY1725" fmla="*/ 371204 h 387510"/>
              <a:gd name="connsiteX1726" fmla="*/ 94332 w 510510"/>
              <a:gd name="connsiteY1726" fmla="*/ 369853 h 387510"/>
              <a:gd name="connsiteX1727" fmla="*/ 95045 w 510510"/>
              <a:gd name="connsiteY1727" fmla="*/ 368898 h 387510"/>
              <a:gd name="connsiteX1728" fmla="*/ 94884 w 510510"/>
              <a:gd name="connsiteY1728" fmla="*/ 368192 h 387510"/>
              <a:gd name="connsiteX1729" fmla="*/ 94017 w 510510"/>
              <a:gd name="connsiteY1729" fmla="*/ 368105 h 387510"/>
              <a:gd name="connsiteX1730" fmla="*/ 91946 w 510510"/>
              <a:gd name="connsiteY1730" fmla="*/ 368750 h 387510"/>
              <a:gd name="connsiteX1731" fmla="*/ 90756 w 510510"/>
              <a:gd name="connsiteY1731" fmla="*/ 369140 h 387510"/>
              <a:gd name="connsiteX1732" fmla="*/ 89566 w 510510"/>
              <a:gd name="connsiteY1732" fmla="*/ 369060 h 387510"/>
              <a:gd name="connsiteX1733" fmla="*/ 88772 w 510510"/>
              <a:gd name="connsiteY1733" fmla="*/ 368905 h 387510"/>
              <a:gd name="connsiteX1734" fmla="*/ 88214 w 510510"/>
              <a:gd name="connsiteY1734" fmla="*/ 368663 h 387510"/>
              <a:gd name="connsiteX1735" fmla="*/ 87582 w 510510"/>
              <a:gd name="connsiteY1735" fmla="*/ 368421 h 387510"/>
              <a:gd name="connsiteX1736" fmla="*/ 87421 w 510510"/>
              <a:gd name="connsiteY1736" fmla="*/ 367796 h 387510"/>
              <a:gd name="connsiteX1737" fmla="*/ 87502 w 510510"/>
              <a:gd name="connsiteY1737" fmla="*/ 367157 h 387510"/>
              <a:gd name="connsiteX1738" fmla="*/ 87582 w 510510"/>
              <a:gd name="connsiteY1738" fmla="*/ 366606 h 387510"/>
              <a:gd name="connsiteX1739" fmla="*/ 88295 w 510510"/>
              <a:gd name="connsiteY1739" fmla="*/ 365960 h 387510"/>
              <a:gd name="connsiteX1740" fmla="*/ 89081 w 510510"/>
              <a:gd name="connsiteY1740" fmla="*/ 365254 h 387510"/>
              <a:gd name="connsiteX1741" fmla="*/ 90124 w 510510"/>
              <a:gd name="connsiteY1741" fmla="*/ 365012 h 387510"/>
              <a:gd name="connsiteX1742" fmla="*/ 91475 w 510510"/>
              <a:gd name="connsiteY1742" fmla="*/ 364851 h 387510"/>
              <a:gd name="connsiteX1743" fmla="*/ 93136 w 510510"/>
              <a:gd name="connsiteY1743" fmla="*/ 365173 h 387510"/>
              <a:gd name="connsiteX1744" fmla="*/ 94729 w 510510"/>
              <a:gd name="connsiteY1744" fmla="*/ 364696 h 387510"/>
              <a:gd name="connsiteX1745" fmla="*/ 95200 w 510510"/>
              <a:gd name="connsiteY1745" fmla="*/ 364057 h 387510"/>
              <a:gd name="connsiteX1746" fmla="*/ 96786 w 510510"/>
              <a:gd name="connsiteY1746" fmla="*/ 363103 h 387510"/>
              <a:gd name="connsiteX1747" fmla="*/ 98542 w 510510"/>
              <a:gd name="connsiteY1747" fmla="*/ 362148 h 387510"/>
              <a:gd name="connsiteX1748" fmla="*/ 99886 w 510510"/>
              <a:gd name="connsiteY1748" fmla="*/ 361119 h 387510"/>
              <a:gd name="connsiteX1749" fmla="*/ 99805 w 510510"/>
              <a:gd name="connsiteY1749" fmla="*/ 360003 h 387510"/>
              <a:gd name="connsiteX1750" fmla="*/ 99725 w 510510"/>
              <a:gd name="connsiteY1750" fmla="*/ 358974 h 387510"/>
              <a:gd name="connsiteX1751" fmla="*/ 99886 w 510510"/>
              <a:gd name="connsiteY1751" fmla="*/ 357784 h 387510"/>
              <a:gd name="connsiteX1752" fmla="*/ 100047 w 510510"/>
              <a:gd name="connsiteY1752" fmla="*/ 356581 h 387510"/>
              <a:gd name="connsiteX1753" fmla="*/ 100128 w 510510"/>
              <a:gd name="connsiteY1753" fmla="*/ 355323 h 387510"/>
              <a:gd name="connsiteX1754" fmla="*/ 99812 w 510510"/>
              <a:gd name="connsiteY1754" fmla="*/ 354523 h 387510"/>
              <a:gd name="connsiteX1755" fmla="*/ 100525 w 510510"/>
              <a:gd name="connsiteY1755" fmla="*/ 352943 h 387510"/>
              <a:gd name="connsiteX1756" fmla="*/ 101157 w 510510"/>
              <a:gd name="connsiteY1756" fmla="*/ 351908 h 387510"/>
              <a:gd name="connsiteX1757" fmla="*/ 101479 w 510510"/>
              <a:gd name="connsiteY1757" fmla="*/ 350395 h 387510"/>
              <a:gd name="connsiteX1758" fmla="*/ 101634 w 510510"/>
              <a:gd name="connsiteY1758" fmla="*/ 349360 h 387510"/>
              <a:gd name="connsiteX1759" fmla="*/ 101634 w 510510"/>
              <a:gd name="connsiteY1759" fmla="*/ 348096 h 387510"/>
              <a:gd name="connsiteX1760" fmla="*/ 102428 w 510510"/>
              <a:gd name="connsiteY1760" fmla="*/ 346744 h 387510"/>
              <a:gd name="connsiteX1761" fmla="*/ 103463 w 510510"/>
              <a:gd name="connsiteY1761" fmla="*/ 345232 h 387510"/>
              <a:gd name="connsiteX1762" fmla="*/ 104411 w 510510"/>
              <a:gd name="connsiteY1762" fmla="*/ 344122 h 387510"/>
              <a:gd name="connsiteX1763" fmla="*/ 104808 w 510510"/>
              <a:gd name="connsiteY1763" fmla="*/ 343483 h 387510"/>
              <a:gd name="connsiteX1764" fmla="*/ 105447 w 510510"/>
              <a:gd name="connsiteY1764" fmla="*/ 342454 h 387510"/>
              <a:gd name="connsiteX1765" fmla="*/ 104815 w 510510"/>
              <a:gd name="connsiteY1765" fmla="*/ 341258 h 387510"/>
              <a:gd name="connsiteX1766" fmla="*/ 104808 w 510510"/>
              <a:gd name="connsiteY1766" fmla="*/ 340626 h 387510"/>
              <a:gd name="connsiteX1767" fmla="*/ 105130 w 510510"/>
              <a:gd name="connsiteY1767" fmla="*/ 339832 h 387510"/>
              <a:gd name="connsiteX1768" fmla="*/ 105843 w 510510"/>
              <a:gd name="connsiteY1768" fmla="*/ 338958 h 387510"/>
              <a:gd name="connsiteX1769" fmla="*/ 106166 w 510510"/>
              <a:gd name="connsiteY1769" fmla="*/ 338010 h 387510"/>
              <a:gd name="connsiteX1770" fmla="*/ 105682 w 510510"/>
              <a:gd name="connsiteY1770" fmla="*/ 336814 h 387510"/>
              <a:gd name="connsiteX1771" fmla="*/ 104653 w 510510"/>
              <a:gd name="connsiteY1771" fmla="*/ 336182 h 387510"/>
              <a:gd name="connsiteX1772" fmla="*/ 102428 w 510510"/>
              <a:gd name="connsiteY1772" fmla="*/ 332773 h 387510"/>
              <a:gd name="connsiteX1773" fmla="*/ 101157 w 510510"/>
              <a:gd name="connsiteY1773" fmla="*/ 331663 h 387510"/>
              <a:gd name="connsiteX1774" fmla="*/ 100047 w 510510"/>
              <a:gd name="connsiteY1774" fmla="*/ 329989 h 387510"/>
              <a:gd name="connsiteX1775" fmla="*/ 99732 w 510510"/>
              <a:gd name="connsiteY1775" fmla="*/ 328012 h 387510"/>
              <a:gd name="connsiteX1776" fmla="*/ 99886 w 510510"/>
              <a:gd name="connsiteY1776" fmla="*/ 326184 h 387510"/>
              <a:gd name="connsiteX1777" fmla="*/ 100364 w 510510"/>
              <a:gd name="connsiteY1777" fmla="*/ 324113 h 387510"/>
              <a:gd name="connsiteX1778" fmla="*/ 100444 w 510510"/>
              <a:gd name="connsiteY1778" fmla="*/ 323004 h 387510"/>
              <a:gd name="connsiteX1779" fmla="*/ 100047 w 510510"/>
              <a:gd name="connsiteY1779" fmla="*/ 321726 h 387510"/>
              <a:gd name="connsiteX1780" fmla="*/ 98461 w 510510"/>
              <a:gd name="connsiteY1780" fmla="*/ 320307 h 387510"/>
              <a:gd name="connsiteX1781" fmla="*/ 97109 w 510510"/>
              <a:gd name="connsiteY1781" fmla="*/ 319662 h 387510"/>
              <a:gd name="connsiteX1782" fmla="*/ 95516 w 510510"/>
              <a:gd name="connsiteY1782" fmla="*/ 319433 h 387510"/>
              <a:gd name="connsiteX1783" fmla="*/ 93849 w 510510"/>
              <a:gd name="connsiteY1783" fmla="*/ 319272 h 387510"/>
              <a:gd name="connsiteX1784" fmla="*/ 92181 w 510510"/>
              <a:gd name="connsiteY1784" fmla="*/ 319272 h 387510"/>
              <a:gd name="connsiteX1785" fmla="*/ 91388 w 510510"/>
              <a:gd name="connsiteY1785" fmla="*/ 319111 h 387510"/>
              <a:gd name="connsiteX1786" fmla="*/ 90601 w 510510"/>
              <a:gd name="connsiteY1786" fmla="*/ 318956 h 387510"/>
              <a:gd name="connsiteX1787" fmla="*/ 89566 w 510510"/>
              <a:gd name="connsiteY1787" fmla="*/ 317685 h 387510"/>
              <a:gd name="connsiteX1788" fmla="*/ 88611 w 510510"/>
              <a:gd name="connsiteY1788" fmla="*/ 316730 h 387510"/>
              <a:gd name="connsiteX1789" fmla="*/ 87817 w 510510"/>
              <a:gd name="connsiteY1789" fmla="*/ 315782 h 387510"/>
              <a:gd name="connsiteX1790" fmla="*/ 86943 w 510510"/>
              <a:gd name="connsiteY1790" fmla="*/ 314350 h 387510"/>
              <a:gd name="connsiteX1791" fmla="*/ 86231 w 510510"/>
              <a:gd name="connsiteY1791" fmla="*/ 312999 h 387510"/>
              <a:gd name="connsiteX1792" fmla="*/ 85518 w 510510"/>
              <a:gd name="connsiteY1792" fmla="*/ 311964 h 387510"/>
              <a:gd name="connsiteX1793" fmla="*/ 84321 w 510510"/>
              <a:gd name="connsiteY1793" fmla="*/ 311170 h 387510"/>
              <a:gd name="connsiteX1794" fmla="*/ 83212 w 510510"/>
              <a:gd name="connsiteY1794" fmla="*/ 310854 h 387510"/>
              <a:gd name="connsiteX1795" fmla="*/ 82015 w 510510"/>
              <a:gd name="connsiteY1795" fmla="*/ 310141 h 387510"/>
              <a:gd name="connsiteX1796" fmla="*/ 80677 w 510510"/>
              <a:gd name="connsiteY1796" fmla="*/ 309032 h 387510"/>
              <a:gd name="connsiteX1797" fmla="*/ 80038 w 510510"/>
              <a:gd name="connsiteY1797" fmla="*/ 307835 h 387510"/>
              <a:gd name="connsiteX1798" fmla="*/ 79319 w 510510"/>
              <a:gd name="connsiteY1798" fmla="*/ 306887 h 387510"/>
              <a:gd name="connsiteX1799" fmla="*/ 78680 w 510510"/>
              <a:gd name="connsiteY1799" fmla="*/ 305374 h 387510"/>
              <a:gd name="connsiteX1800" fmla="*/ 78445 w 510510"/>
              <a:gd name="connsiteY1800" fmla="*/ 303310 h 387510"/>
              <a:gd name="connsiteX1801" fmla="*/ 78371 w 510510"/>
              <a:gd name="connsiteY1801" fmla="*/ 301959 h 387510"/>
              <a:gd name="connsiteX1802" fmla="*/ 78209 w 510510"/>
              <a:gd name="connsiteY1802" fmla="*/ 300056 h 387510"/>
              <a:gd name="connsiteX1803" fmla="*/ 77571 w 510510"/>
              <a:gd name="connsiteY1803" fmla="*/ 298866 h 387510"/>
              <a:gd name="connsiteX1804" fmla="*/ 77019 w 510510"/>
              <a:gd name="connsiteY1804" fmla="*/ 297831 h 387510"/>
              <a:gd name="connsiteX1805" fmla="*/ 75668 w 510510"/>
              <a:gd name="connsiteY1805" fmla="*/ 296560 h 387510"/>
              <a:gd name="connsiteX1806" fmla="*/ 74875 w 510510"/>
              <a:gd name="connsiteY1806" fmla="*/ 295928 h 387510"/>
              <a:gd name="connsiteX1807" fmla="*/ 73685 w 510510"/>
              <a:gd name="connsiteY1807" fmla="*/ 294738 h 387510"/>
              <a:gd name="connsiteX1808" fmla="*/ 72649 w 510510"/>
              <a:gd name="connsiteY1808" fmla="*/ 294012 h 387510"/>
              <a:gd name="connsiteX1809" fmla="*/ 71379 w 510510"/>
              <a:gd name="connsiteY1809" fmla="*/ 292983 h 387510"/>
              <a:gd name="connsiteX1810" fmla="*/ 70504 w 510510"/>
              <a:gd name="connsiteY1810" fmla="*/ 291954 h 387510"/>
              <a:gd name="connsiteX1811" fmla="*/ 69395 w 510510"/>
              <a:gd name="connsiteY1811" fmla="*/ 290448 h 387510"/>
              <a:gd name="connsiteX1812" fmla="*/ 68682 w 510510"/>
              <a:gd name="connsiteY1812" fmla="*/ 289170 h 387510"/>
              <a:gd name="connsiteX1813" fmla="*/ 68124 w 510510"/>
              <a:gd name="connsiteY1813" fmla="*/ 287752 h 387510"/>
              <a:gd name="connsiteX1814" fmla="*/ 67647 w 510510"/>
              <a:gd name="connsiteY1814" fmla="*/ 286320 h 387510"/>
              <a:gd name="connsiteX1815" fmla="*/ 67331 w 510510"/>
              <a:gd name="connsiteY1815" fmla="*/ 285439 h 387510"/>
              <a:gd name="connsiteX1816" fmla="*/ 67411 w 510510"/>
              <a:gd name="connsiteY1816" fmla="*/ 284726 h 387510"/>
              <a:gd name="connsiteX1817" fmla="*/ 68205 w 510510"/>
              <a:gd name="connsiteY1817" fmla="*/ 283778 h 387510"/>
              <a:gd name="connsiteX1818" fmla="*/ 69395 w 510510"/>
              <a:gd name="connsiteY1818" fmla="*/ 282427 h 387510"/>
              <a:gd name="connsiteX1819" fmla="*/ 70740 w 510510"/>
              <a:gd name="connsiteY1819" fmla="*/ 281318 h 387510"/>
              <a:gd name="connsiteX1820" fmla="*/ 71614 w 510510"/>
              <a:gd name="connsiteY1820" fmla="*/ 280679 h 387510"/>
              <a:gd name="connsiteX1821" fmla="*/ 72649 w 510510"/>
              <a:gd name="connsiteY1821" fmla="*/ 280605 h 387510"/>
              <a:gd name="connsiteX1822" fmla="*/ 73678 w 510510"/>
              <a:gd name="connsiteY1822" fmla="*/ 280363 h 387510"/>
              <a:gd name="connsiteX1823" fmla="*/ 74713 w 510510"/>
              <a:gd name="connsiteY1823" fmla="*/ 280040 h 387510"/>
              <a:gd name="connsiteX1824" fmla="*/ 75661 w 510510"/>
              <a:gd name="connsiteY1824" fmla="*/ 279334 h 387510"/>
              <a:gd name="connsiteX1825" fmla="*/ 76461 w 510510"/>
              <a:gd name="connsiteY1825" fmla="*/ 277902 h 387510"/>
              <a:gd name="connsiteX1826" fmla="*/ 76542 w 510510"/>
              <a:gd name="connsiteY1826" fmla="*/ 277028 h 387510"/>
              <a:gd name="connsiteX1827" fmla="*/ 76065 w 510510"/>
              <a:gd name="connsiteY1827" fmla="*/ 276073 h 387510"/>
              <a:gd name="connsiteX1828" fmla="*/ 75823 w 510510"/>
              <a:gd name="connsiteY1828" fmla="*/ 274957 h 387510"/>
              <a:gd name="connsiteX1829" fmla="*/ 75823 w 510510"/>
              <a:gd name="connsiteY1829" fmla="*/ 274083 h 387510"/>
              <a:gd name="connsiteX1830" fmla="*/ 75910 w 510510"/>
              <a:gd name="connsiteY1830" fmla="*/ 273209 h 387510"/>
              <a:gd name="connsiteX1831" fmla="*/ 75507 w 510510"/>
              <a:gd name="connsiteY1831" fmla="*/ 272268 h 387510"/>
              <a:gd name="connsiteX1832" fmla="*/ 74397 w 510510"/>
              <a:gd name="connsiteY1832" fmla="*/ 272496 h 387510"/>
              <a:gd name="connsiteX1833" fmla="*/ 72649 w 510510"/>
              <a:gd name="connsiteY1833" fmla="*/ 272187 h 387510"/>
              <a:gd name="connsiteX1834" fmla="*/ 71379 w 510510"/>
              <a:gd name="connsiteY1834" fmla="*/ 272106 h 387510"/>
              <a:gd name="connsiteX1835" fmla="*/ 70504 w 510510"/>
              <a:gd name="connsiteY1835" fmla="*/ 271945 h 387510"/>
              <a:gd name="connsiteX1836" fmla="*/ 69711 w 510510"/>
              <a:gd name="connsiteY1836" fmla="*/ 271071 h 387510"/>
              <a:gd name="connsiteX1837" fmla="*/ 68998 w 510510"/>
              <a:gd name="connsiteY1837" fmla="*/ 270674 h 387510"/>
              <a:gd name="connsiteX1838" fmla="*/ 67331 w 510510"/>
              <a:gd name="connsiteY1838" fmla="*/ 270432 h 387510"/>
              <a:gd name="connsiteX1839" fmla="*/ 66215 w 510510"/>
              <a:gd name="connsiteY1839" fmla="*/ 271152 h 387510"/>
              <a:gd name="connsiteX1840" fmla="*/ 64789 w 510510"/>
              <a:gd name="connsiteY1840" fmla="*/ 271945 h 387510"/>
              <a:gd name="connsiteX1841" fmla="*/ 63438 w 510510"/>
              <a:gd name="connsiteY1841" fmla="*/ 272658 h 387510"/>
              <a:gd name="connsiteX1842" fmla="*/ 62806 w 510510"/>
              <a:gd name="connsiteY1842" fmla="*/ 272812 h 387510"/>
              <a:gd name="connsiteX1843" fmla="*/ 61771 w 510510"/>
              <a:gd name="connsiteY1843" fmla="*/ 272819 h 387510"/>
              <a:gd name="connsiteX1844" fmla="*/ 60654 w 510510"/>
              <a:gd name="connsiteY1844" fmla="*/ 273054 h 387510"/>
              <a:gd name="connsiteX1845" fmla="*/ 59464 w 510510"/>
              <a:gd name="connsiteY1845" fmla="*/ 273612 h 387510"/>
              <a:gd name="connsiteX1846" fmla="*/ 58200 w 510510"/>
              <a:gd name="connsiteY1846" fmla="*/ 274090 h 387510"/>
              <a:gd name="connsiteX1847" fmla="*/ 56768 w 510510"/>
              <a:gd name="connsiteY1847" fmla="*/ 275441 h 387510"/>
              <a:gd name="connsiteX1848" fmla="*/ 56533 w 510510"/>
              <a:gd name="connsiteY1848" fmla="*/ 276235 h 387510"/>
              <a:gd name="connsiteX1849" fmla="*/ 55813 w 510510"/>
              <a:gd name="connsiteY1849" fmla="*/ 276947 h 387510"/>
              <a:gd name="connsiteX1850" fmla="*/ 55336 w 510510"/>
              <a:gd name="connsiteY1850" fmla="*/ 277189 h 387510"/>
              <a:gd name="connsiteX1851" fmla="*/ 53830 w 510510"/>
              <a:gd name="connsiteY1851" fmla="*/ 276793 h 387510"/>
              <a:gd name="connsiteX1852" fmla="*/ 52714 w 510510"/>
              <a:gd name="connsiteY1852" fmla="*/ 276389 h 387510"/>
              <a:gd name="connsiteX1853" fmla="*/ 51524 w 510510"/>
              <a:gd name="connsiteY1853" fmla="*/ 275993 h 387510"/>
              <a:gd name="connsiteX1854" fmla="*/ 50730 w 510510"/>
              <a:gd name="connsiteY1854" fmla="*/ 275441 h 387510"/>
              <a:gd name="connsiteX1855" fmla="*/ 49224 w 510510"/>
              <a:gd name="connsiteY1855" fmla="*/ 275118 h 387510"/>
              <a:gd name="connsiteX1856" fmla="*/ 48189 w 510510"/>
              <a:gd name="connsiteY1856" fmla="*/ 275125 h 387510"/>
              <a:gd name="connsiteX1857" fmla="*/ 46522 w 510510"/>
              <a:gd name="connsiteY1857" fmla="*/ 275125 h 387510"/>
              <a:gd name="connsiteX1858" fmla="*/ 44699 w 510510"/>
              <a:gd name="connsiteY1858" fmla="*/ 275199 h 387510"/>
              <a:gd name="connsiteX1859" fmla="*/ 43429 w 510510"/>
              <a:gd name="connsiteY1859" fmla="*/ 275361 h 387510"/>
              <a:gd name="connsiteX1860" fmla="*/ 42548 w 510510"/>
              <a:gd name="connsiteY1860" fmla="*/ 275118 h 387510"/>
              <a:gd name="connsiteX1861" fmla="*/ 42077 w 510510"/>
              <a:gd name="connsiteY1861" fmla="*/ 274567 h 387510"/>
              <a:gd name="connsiteX1862" fmla="*/ 41600 w 510510"/>
              <a:gd name="connsiteY1862" fmla="*/ 273928 h 387510"/>
              <a:gd name="connsiteX1863" fmla="*/ 41519 w 510510"/>
              <a:gd name="connsiteY1863" fmla="*/ 273532 h 387510"/>
              <a:gd name="connsiteX1864" fmla="*/ 41519 w 510510"/>
              <a:gd name="connsiteY1864" fmla="*/ 273290 h 387510"/>
              <a:gd name="connsiteX1865" fmla="*/ 41842 w 510510"/>
              <a:gd name="connsiteY1865" fmla="*/ 272974 h 387510"/>
              <a:gd name="connsiteX1866" fmla="*/ 42319 w 510510"/>
              <a:gd name="connsiteY1866" fmla="*/ 272503 h 387510"/>
              <a:gd name="connsiteX1867" fmla="*/ 42635 w 510510"/>
              <a:gd name="connsiteY1867" fmla="*/ 272577 h 387510"/>
              <a:gd name="connsiteX1868" fmla="*/ 43113 w 510510"/>
              <a:gd name="connsiteY1868" fmla="*/ 272819 h 387510"/>
              <a:gd name="connsiteX1869" fmla="*/ 43509 w 510510"/>
              <a:gd name="connsiteY1869" fmla="*/ 272658 h 387510"/>
              <a:gd name="connsiteX1870" fmla="*/ 43899 w 510510"/>
              <a:gd name="connsiteY1870" fmla="*/ 272025 h 387510"/>
              <a:gd name="connsiteX1871" fmla="*/ 43825 w 510510"/>
              <a:gd name="connsiteY1871" fmla="*/ 271071 h 387510"/>
              <a:gd name="connsiteX1872" fmla="*/ 43113 w 510510"/>
              <a:gd name="connsiteY1872" fmla="*/ 269961 h 387510"/>
              <a:gd name="connsiteX1873" fmla="*/ 42474 w 510510"/>
              <a:gd name="connsiteY1873" fmla="*/ 268684 h 387510"/>
              <a:gd name="connsiteX1874" fmla="*/ 41438 w 510510"/>
              <a:gd name="connsiteY1874" fmla="*/ 267494 h 387510"/>
              <a:gd name="connsiteX1875" fmla="*/ 40329 w 510510"/>
              <a:gd name="connsiteY1875" fmla="*/ 266862 h 387510"/>
              <a:gd name="connsiteX1876" fmla="*/ 39616 w 510510"/>
              <a:gd name="connsiteY1876" fmla="*/ 265356 h 387510"/>
              <a:gd name="connsiteX1877" fmla="*/ 39294 w 510510"/>
              <a:gd name="connsiteY1877" fmla="*/ 264563 h 387510"/>
              <a:gd name="connsiteX1878" fmla="*/ 38978 w 510510"/>
              <a:gd name="connsiteY1878" fmla="*/ 263682 h 387510"/>
              <a:gd name="connsiteX1879" fmla="*/ 38500 w 510510"/>
              <a:gd name="connsiteY1879" fmla="*/ 262808 h 387510"/>
              <a:gd name="connsiteX1880" fmla="*/ 37317 w 510510"/>
              <a:gd name="connsiteY1880" fmla="*/ 262734 h 387510"/>
              <a:gd name="connsiteX1881" fmla="*/ 35885 w 510510"/>
              <a:gd name="connsiteY1881" fmla="*/ 262095 h 387510"/>
              <a:gd name="connsiteX1882" fmla="*/ 35011 w 510510"/>
              <a:gd name="connsiteY1882" fmla="*/ 261698 h 387510"/>
              <a:gd name="connsiteX1883" fmla="*/ 34453 w 510510"/>
              <a:gd name="connsiteY1883" fmla="*/ 261302 h 387510"/>
              <a:gd name="connsiteX1884" fmla="*/ 33975 w 510510"/>
              <a:gd name="connsiteY1884" fmla="*/ 260831 h 387510"/>
              <a:gd name="connsiteX1885" fmla="*/ 33895 w 510510"/>
              <a:gd name="connsiteY1885" fmla="*/ 260112 h 387510"/>
              <a:gd name="connsiteX1886" fmla="*/ 33505 w 510510"/>
              <a:gd name="connsiteY1886" fmla="*/ 259312 h 387510"/>
              <a:gd name="connsiteX1887" fmla="*/ 32308 w 510510"/>
              <a:gd name="connsiteY1887" fmla="*/ 258599 h 387510"/>
              <a:gd name="connsiteX1888" fmla="*/ 30244 w 510510"/>
              <a:gd name="connsiteY1888" fmla="*/ 257012 h 387510"/>
              <a:gd name="connsiteX1889" fmla="*/ 28576 w 510510"/>
              <a:gd name="connsiteY1889" fmla="*/ 255902 h 387510"/>
              <a:gd name="connsiteX1890" fmla="*/ 27306 w 510510"/>
              <a:gd name="connsiteY1890" fmla="*/ 255190 h 387510"/>
              <a:gd name="connsiteX1891" fmla="*/ 25242 w 510510"/>
              <a:gd name="connsiteY1891" fmla="*/ 254477 h 387510"/>
              <a:gd name="connsiteX1892" fmla="*/ 22774 w 510510"/>
              <a:gd name="connsiteY1892" fmla="*/ 253677 h 387510"/>
              <a:gd name="connsiteX1893" fmla="*/ 20555 w 510510"/>
              <a:gd name="connsiteY1893" fmla="*/ 252884 h 387510"/>
              <a:gd name="connsiteX1894" fmla="*/ 18410 w 510510"/>
              <a:gd name="connsiteY1894" fmla="*/ 252245 h 387510"/>
              <a:gd name="connsiteX1895" fmla="*/ 16588 w 510510"/>
              <a:gd name="connsiteY1895" fmla="*/ 251855 h 387510"/>
              <a:gd name="connsiteX1896" fmla="*/ 14759 w 510510"/>
              <a:gd name="connsiteY1896" fmla="*/ 251378 h 387510"/>
              <a:gd name="connsiteX1897" fmla="*/ 13092 w 510510"/>
              <a:gd name="connsiteY1897" fmla="*/ 250504 h 387510"/>
              <a:gd name="connsiteX1898" fmla="*/ 11660 w 510510"/>
              <a:gd name="connsiteY1898" fmla="*/ 249704 h 387510"/>
              <a:gd name="connsiteX1899" fmla="*/ 10624 w 510510"/>
              <a:gd name="connsiteY1899" fmla="*/ 248755 h 387510"/>
              <a:gd name="connsiteX1900" fmla="*/ 9515 w 510510"/>
              <a:gd name="connsiteY1900" fmla="*/ 247250 h 387510"/>
              <a:gd name="connsiteX1901" fmla="*/ 8957 w 510510"/>
              <a:gd name="connsiteY1901" fmla="*/ 246053 h 387510"/>
              <a:gd name="connsiteX1902" fmla="*/ 8164 w 510510"/>
              <a:gd name="connsiteY1902" fmla="*/ 244627 h 387510"/>
              <a:gd name="connsiteX1903" fmla="*/ 7135 w 510510"/>
              <a:gd name="connsiteY1903" fmla="*/ 243672 h 387510"/>
              <a:gd name="connsiteX1904" fmla="*/ 5548 w 510510"/>
              <a:gd name="connsiteY1904" fmla="*/ 242247 h 387510"/>
              <a:gd name="connsiteX1905" fmla="*/ 4190 w 510510"/>
              <a:gd name="connsiteY1905" fmla="*/ 240660 h 387510"/>
              <a:gd name="connsiteX1906" fmla="*/ 3800 w 510510"/>
              <a:gd name="connsiteY1906" fmla="*/ 240183 h 387510"/>
              <a:gd name="connsiteX1907" fmla="*/ 2133 w 510510"/>
              <a:gd name="connsiteY1907" fmla="*/ 238751 h 387510"/>
              <a:gd name="connsiteX1908" fmla="*/ 1097 w 510510"/>
              <a:gd name="connsiteY1908" fmla="*/ 237561 h 387510"/>
              <a:gd name="connsiteX1909" fmla="*/ 385 w 510510"/>
              <a:gd name="connsiteY1909" fmla="*/ 236687 h 387510"/>
              <a:gd name="connsiteX1910" fmla="*/ 465 w 510510"/>
              <a:gd name="connsiteY1910" fmla="*/ 235571 h 387510"/>
              <a:gd name="connsiteX1911" fmla="*/ 1259 w 510510"/>
              <a:gd name="connsiteY1911" fmla="*/ 235416 h 387510"/>
              <a:gd name="connsiteX1912" fmla="*/ 2214 w 510510"/>
              <a:gd name="connsiteY1912" fmla="*/ 235255 h 387510"/>
              <a:gd name="connsiteX1913" fmla="*/ 3800 w 510510"/>
              <a:gd name="connsiteY1913" fmla="*/ 235255 h 387510"/>
              <a:gd name="connsiteX1914" fmla="*/ 5468 w 510510"/>
              <a:gd name="connsiteY1914" fmla="*/ 235893 h 387510"/>
              <a:gd name="connsiteX1915" fmla="*/ 7054 w 510510"/>
              <a:gd name="connsiteY1915" fmla="*/ 237325 h 387510"/>
              <a:gd name="connsiteX1916" fmla="*/ 8883 w 510510"/>
              <a:gd name="connsiteY1916" fmla="*/ 238906 h 387510"/>
              <a:gd name="connsiteX1917" fmla="*/ 10551 w 510510"/>
              <a:gd name="connsiteY1917" fmla="*/ 239941 h 387510"/>
              <a:gd name="connsiteX1918" fmla="*/ 12373 w 510510"/>
              <a:gd name="connsiteY1918" fmla="*/ 240660 h 387510"/>
              <a:gd name="connsiteX1919" fmla="*/ 14759 w 510510"/>
              <a:gd name="connsiteY1919" fmla="*/ 240734 h 387510"/>
              <a:gd name="connsiteX1920" fmla="*/ 16588 w 510510"/>
              <a:gd name="connsiteY1920" fmla="*/ 241373 h 387510"/>
              <a:gd name="connsiteX1921" fmla="*/ 18572 w 510510"/>
              <a:gd name="connsiteY1921" fmla="*/ 242557 h 387510"/>
              <a:gd name="connsiteX1922" fmla="*/ 21429 w 510510"/>
              <a:gd name="connsiteY1922" fmla="*/ 243350 h 387510"/>
              <a:gd name="connsiteX1923" fmla="*/ 23097 w 510510"/>
              <a:gd name="connsiteY1923" fmla="*/ 244150 h 387510"/>
              <a:gd name="connsiteX1924" fmla="*/ 24529 w 510510"/>
              <a:gd name="connsiteY1924" fmla="*/ 244782 h 387510"/>
              <a:gd name="connsiteX1925" fmla="*/ 25087 w 510510"/>
              <a:gd name="connsiteY1925" fmla="*/ 245421 h 387510"/>
              <a:gd name="connsiteX1926" fmla="*/ 25719 w 510510"/>
              <a:gd name="connsiteY1926" fmla="*/ 246530 h 387510"/>
              <a:gd name="connsiteX1927" fmla="*/ 26351 w 510510"/>
              <a:gd name="connsiteY1927" fmla="*/ 247882 h 387510"/>
              <a:gd name="connsiteX1928" fmla="*/ 27386 w 510510"/>
              <a:gd name="connsiteY1928" fmla="*/ 248359 h 387510"/>
              <a:gd name="connsiteX1929" fmla="*/ 28576 w 510510"/>
              <a:gd name="connsiteY1929" fmla="*/ 248433 h 387510"/>
              <a:gd name="connsiteX1930" fmla="*/ 28650 w 510510"/>
              <a:gd name="connsiteY1930" fmla="*/ 247639 h 387510"/>
              <a:gd name="connsiteX1931" fmla="*/ 29686 w 510510"/>
              <a:gd name="connsiteY1931" fmla="*/ 247250 h 387510"/>
              <a:gd name="connsiteX1932" fmla="*/ 30244 w 510510"/>
              <a:gd name="connsiteY1932" fmla="*/ 247007 h 387510"/>
              <a:gd name="connsiteX1933" fmla="*/ 31037 w 510510"/>
              <a:gd name="connsiteY1933" fmla="*/ 246853 h 387510"/>
              <a:gd name="connsiteX1934" fmla="*/ 32227 w 510510"/>
              <a:gd name="connsiteY1934" fmla="*/ 247727 h 387510"/>
              <a:gd name="connsiteX1935" fmla="*/ 33659 w 510510"/>
              <a:gd name="connsiteY1935" fmla="*/ 248278 h 387510"/>
              <a:gd name="connsiteX1936" fmla="*/ 35165 w 510510"/>
              <a:gd name="connsiteY1936" fmla="*/ 248836 h 387510"/>
              <a:gd name="connsiteX1937" fmla="*/ 36355 w 510510"/>
              <a:gd name="connsiteY1937" fmla="*/ 249314 h 387510"/>
              <a:gd name="connsiteX1938" fmla="*/ 36994 w 510510"/>
              <a:gd name="connsiteY1938" fmla="*/ 249872 h 387510"/>
              <a:gd name="connsiteX1939" fmla="*/ 37787 w 510510"/>
              <a:gd name="connsiteY1939" fmla="*/ 251142 h 387510"/>
              <a:gd name="connsiteX1940" fmla="*/ 38500 w 510510"/>
              <a:gd name="connsiteY1940" fmla="*/ 253038 h 387510"/>
              <a:gd name="connsiteX1941" fmla="*/ 38816 w 510510"/>
              <a:gd name="connsiteY1941" fmla="*/ 254551 h 387510"/>
              <a:gd name="connsiteX1942" fmla="*/ 39455 w 510510"/>
              <a:gd name="connsiteY1942" fmla="*/ 255829 h 387510"/>
              <a:gd name="connsiteX1943" fmla="*/ 39933 w 510510"/>
              <a:gd name="connsiteY1943" fmla="*/ 256615 h 387510"/>
              <a:gd name="connsiteX1944" fmla="*/ 41123 w 510510"/>
              <a:gd name="connsiteY1944" fmla="*/ 257086 h 387510"/>
              <a:gd name="connsiteX1945" fmla="*/ 42474 w 510510"/>
              <a:gd name="connsiteY1945" fmla="*/ 257651 h 387510"/>
              <a:gd name="connsiteX1946" fmla="*/ 42951 w 510510"/>
              <a:gd name="connsiteY1946" fmla="*/ 258518 h 387510"/>
              <a:gd name="connsiteX1947" fmla="*/ 43819 w 510510"/>
              <a:gd name="connsiteY1947" fmla="*/ 259244 h 387510"/>
              <a:gd name="connsiteX1948" fmla="*/ 45567 w 510510"/>
              <a:gd name="connsiteY1948" fmla="*/ 259473 h 387510"/>
              <a:gd name="connsiteX1949" fmla="*/ 47241 w 510510"/>
              <a:gd name="connsiteY1949" fmla="*/ 259789 h 387510"/>
              <a:gd name="connsiteX1950" fmla="*/ 48431 w 510510"/>
              <a:gd name="connsiteY1950" fmla="*/ 260024 h 387510"/>
              <a:gd name="connsiteX1951" fmla="*/ 50018 w 510510"/>
              <a:gd name="connsiteY1951" fmla="*/ 260105 h 387510"/>
              <a:gd name="connsiteX1952" fmla="*/ 50656 w 510510"/>
              <a:gd name="connsiteY1952" fmla="*/ 260031 h 387510"/>
              <a:gd name="connsiteX1953" fmla="*/ 51369 w 510510"/>
              <a:gd name="connsiteY1953" fmla="*/ 260979 h 387510"/>
              <a:gd name="connsiteX1954" fmla="*/ 51846 w 510510"/>
              <a:gd name="connsiteY1954" fmla="*/ 261140 h 387510"/>
              <a:gd name="connsiteX1955" fmla="*/ 52317 w 510510"/>
              <a:gd name="connsiteY1955" fmla="*/ 260750 h 387510"/>
              <a:gd name="connsiteX1956" fmla="*/ 52714 w 510510"/>
              <a:gd name="connsiteY1956" fmla="*/ 260266 h 387510"/>
              <a:gd name="connsiteX1957" fmla="*/ 53353 w 510510"/>
              <a:gd name="connsiteY1957" fmla="*/ 259795 h 387510"/>
              <a:gd name="connsiteX1958" fmla="*/ 53749 w 510510"/>
              <a:gd name="connsiteY1958" fmla="*/ 260273 h 387510"/>
              <a:gd name="connsiteX1959" fmla="*/ 54704 w 510510"/>
              <a:gd name="connsiteY1959" fmla="*/ 260347 h 387510"/>
              <a:gd name="connsiteX1960" fmla="*/ 56129 w 510510"/>
              <a:gd name="connsiteY1960" fmla="*/ 259795 h 387510"/>
              <a:gd name="connsiteX1961" fmla="*/ 56694 w 510510"/>
              <a:gd name="connsiteY1961" fmla="*/ 259876 h 387510"/>
              <a:gd name="connsiteX1962" fmla="*/ 57084 w 510510"/>
              <a:gd name="connsiteY1962" fmla="*/ 260347 h 387510"/>
              <a:gd name="connsiteX1963" fmla="*/ 58355 w 510510"/>
              <a:gd name="connsiteY1963" fmla="*/ 260038 h 387510"/>
              <a:gd name="connsiteX1964" fmla="*/ 59310 w 510510"/>
              <a:gd name="connsiteY1964" fmla="*/ 259795 h 387510"/>
              <a:gd name="connsiteX1965" fmla="*/ 59942 w 510510"/>
              <a:gd name="connsiteY1965" fmla="*/ 259708 h 387510"/>
              <a:gd name="connsiteX1966" fmla="*/ 59390 w 510510"/>
              <a:gd name="connsiteY1966" fmla="*/ 260589 h 387510"/>
              <a:gd name="connsiteX1967" fmla="*/ 58752 w 510510"/>
              <a:gd name="connsiteY1967" fmla="*/ 261382 h 387510"/>
              <a:gd name="connsiteX1968" fmla="*/ 58671 w 510510"/>
              <a:gd name="connsiteY1968" fmla="*/ 261853 h 387510"/>
              <a:gd name="connsiteX1969" fmla="*/ 59390 w 510510"/>
              <a:gd name="connsiteY1969" fmla="*/ 262498 h 387510"/>
              <a:gd name="connsiteX1970" fmla="*/ 61132 w 510510"/>
              <a:gd name="connsiteY1970" fmla="*/ 261786 h 387510"/>
              <a:gd name="connsiteX1971" fmla="*/ 63438 w 510510"/>
              <a:gd name="connsiteY1971" fmla="*/ 261221 h 387510"/>
              <a:gd name="connsiteX1972" fmla="*/ 65340 w 510510"/>
              <a:gd name="connsiteY1972" fmla="*/ 261624 h 387510"/>
              <a:gd name="connsiteX1973" fmla="*/ 67411 w 510510"/>
              <a:gd name="connsiteY1973" fmla="*/ 261853 h 387510"/>
              <a:gd name="connsiteX1974" fmla="*/ 68682 w 510510"/>
              <a:gd name="connsiteY1974" fmla="*/ 263124 h 387510"/>
              <a:gd name="connsiteX1975" fmla="*/ 69946 w 510510"/>
              <a:gd name="connsiteY1975" fmla="*/ 264872 h 387510"/>
              <a:gd name="connsiteX1976" fmla="*/ 71379 w 510510"/>
              <a:gd name="connsiteY1976" fmla="*/ 265833 h 387510"/>
              <a:gd name="connsiteX1977" fmla="*/ 72494 w 510510"/>
              <a:gd name="connsiteY1977" fmla="*/ 266781 h 387510"/>
              <a:gd name="connsiteX1978" fmla="*/ 73685 w 510510"/>
              <a:gd name="connsiteY1978" fmla="*/ 267803 h 387510"/>
              <a:gd name="connsiteX1979" fmla="*/ 75587 w 510510"/>
              <a:gd name="connsiteY1979" fmla="*/ 268919 h 387510"/>
              <a:gd name="connsiteX1980" fmla="*/ 76697 w 510510"/>
              <a:gd name="connsiteY1980" fmla="*/ 269948 h 387510"/>
              <a:gd name="connsiteX1981" fmla="*/ 77335 w 510510"/>
              <a:gd name="connsiteY1981" fmla="*/ 269720 h 387510"/>
              <a:gd name="connsiteX1982" fmla="*/ 77651 w 510510"/>
              <a:gd name="connsiteY1982" fmla="*/ 268603 h 387510"/>
              <a:gd name="connsiteX1983" fmla="*/ 77174 w 510510"/>
              <a:gd name="connsiteY1983" fmla="*/ 268126 h 387510"/>
              <a:gd name="connsiteX1984" fmla="*/ 77894 w 510510"/>
              <a:gd name="connsiteY1984" fmla="*/ 267891 h 387510"/>
              <a:gd name="connsiteX1985" fmla="*/ 78364 w 510510"/>
              <a:gd name="connsiteY1985" fmla="*/ 267978 h 387510"/>
              <a:gd name="connsiteX1986" fmla="*/ 78680 w 510510"/>
              <a:gd name="connsiteY1986" fmla="*/ 267178 h 387510"/>
              <a:gd name="connsiteX1987" fmla="*/ 78841 w 510510"/>
              <a:gd name="connsiteY1987" fmla="*/ 266620 h 387510"/>
              <a:gd name="connsiteX1988" fmla="*/ 78129 w 510510"/>
              <a:gd name="connsiteY1988" fmla="*/ 266069 h 387510"/>
              <a:gd name="connsiteX1989" fmla="*/ 77651 w 510510"/>
              <a:gd name="connsiteY1989" fmla="*/ 265591 h 387510"/>
              <a:gd name="connsiteX1990" fmla="*/ 78364 w 510510"/>
              <a:gd name="connsiteY1990" fmla="*/ 265275 h 387510"/>
              <a:gd name="connsiteX1991" fmla="*/ 79003 w 510510"/>
              <a:gd name="connsiteY1991" fmla="*/ 264556 h 387510"/>
              <a:gd name="connsiteX1992" fmla="*/ 78680 w 510510"/>
              <a:gd name="connsiteY1992" fmla="*/ 263836 h 387510"/>
              <a:gd name="connsiteX1993" fmla="*/ 78687 w 510510"/>
              <a:gd name="connsiteY1993" fmla="*/ 263285 h 387510"/>
              <a:gd name="connsiteX1994" fmla="*/ 79238 w 510510"/>
              <a:gd name="connsiteY1994" fmla="*/ 262888 h 387510"/>
              <a:gd name="connsiteX1995" fmla="*/ 79003 w 510510"/>
              <a:gd name="connsiteY1995" fmla="*/ 262176 h 387510"/>
              <a:gd name="connsiteX1996" fmla="*/ 78922 w 510510"/>
              <a:gd name="connsiteY1996" fmla="*/ 260185 h 387510"/>
              <a:gd name="connsiteX1997" fmla="*/ 78364 w 510510"/>
              <a:gd name="connsiteY1997" fmla="*/ 258921 h 387510"/>
              <a:gd name="connsiteX1998" fmla="*/ 78364 w 510510"/>
              <a:gd name="connsiteY1998" fmla="*/ 258209 h 387510"/>
              <a:gd name="connsiteX1999" fmla="*/ 79319 w 510510"/>
              <a:gd name="connsiteY1999" fmla="*/ 257254 h 387510"/>
              <a:gd name="connsiteX2000" fmla="*/ 79877 w 510510"/>
              <a:gd name="connsiteY2000" fmla="*/ 256938 h 387510"/>
              <a:gd name="connsiteX2001" fmla="*/ 79319 w 510510"/>
              <a:gd name="connsiteY2001" fmla="*/ 256380 h 387510"/>
              <a:gd name="connsiteX2002" fmla="*/ 78283 w 510510"/>
              <a:gd name="connsiteY2002" fmla="*/ 256461 h 387510"/>
              <a:gd name="connsiteX2003" fmla="*/ 77813 w 510510"/>
              <a:gd name="connsiteY2003" fmla="*/ 256057 h 387510"/>
              <a:gd name="connsiteX2004" fmla="*/ 77329 w 510510"/>
              <a:gd name="connsiteY2004" fmla="*/ 254955 h 387510"/>
              <a:gd name="connsiteX2005" fmla="*/ 77894 w 510510"/>
              <a:gd name="connsiteY2005" fmla="*/ 253838 h 387510"/>
              <a:gd name="connsiteX2006" fmla="*/ 78841 w 510510"/>
              <a:gd name="connsiteY2006" fmla="*/ 252561 h 387510"/>
              <a:gd name="connsiteX2007" fmla="*/ 79635 w 510510"/>
              <a:gd name="connsiteY2007" fmla="*/ 251216 h 387510"/>
              <a:gd name="connsiteX2008" fmla="*/ 80590 w 510510"/>
              <a:gd name="connsiteY2008" fmla="*/ 250497 h 387510"/>
              <a:gd name="connsiteX2009" fmla="*/ 80428 w 510510"/>
              <a:gd name="connsiteY2009" fmla="*/ 249468 h 387510"/>
              <a:gd name="connsiteX2010" fmla="*/ 79635 w 510510"/>
              <a:gd name="connsiteY2010" fmla="*/ 248917 h 387510"/>
              <a:gd name="connsiteX2011" fmla="*/ 78922 w 510510"/>
              <a:gd name="connsiteY2011" fmla="*/ 247955 h 387510"/>
              <a:gd name="connsiteX2012" fmla="*/ 77887 w 510510"/>
              <a:gd name="connsiteY2012" fmla="*/ 246369 h 387510"/>
              <a:gd name="connsiteX2013" fmla="*/ 77329 w 510510"/>
              <a:gd name="connsiteY2013" fmla="*/ 245266 h 387510"/>
              <a:gd name="connsiteX2014" fmla="*/ 77013 w 510510"/>
              <a:gd name="connsiteY2014" fmla="*/ 244311 h 387510"/>
              <a:gd name="connsiteX2015" fmla="*/ 77174 w 510510"/>
              <a:gd name="connsiteY2015" fmla="*/ 243679 h 387510"/>
              <a:gd name="connsiteX2016" fmla="*/ 77019 w 510510"/>
              <a:gd name="connsiteY2016" fmla="*/ 242563 h 387510"/>
              <a:gd name="connsiteX2017" fmla="*/ 77019 w 510510"/>
              <a:gd name="connsiteY2017" fmla="*/ 241454 h 387510"/>
              <a:gd name="connsiteX2018" fmla="*/ 77974 w 510510"/>
              <a:gd name="connsiteY2018" fmla="*/ 240734 h 387510"/>
              <a:gd name="connsiteX2019" fmla="*/ 78680 w 510510"/>
              <a:gd name="connsiteY2019" fmla="*/ 240183 h 387510"/>
              <a:gd name="connsiteX2020" fmla="*/ 79319 w 510510"/>
              <a:gd name="connsiteY2020" fmla="*/ 240492 h 387510"/>
              <a:gd name="connsiteX2021" fmla="*/ 80031 w 510510"/>
              <a:gd name="connsiteY2021" fmla="*/ 240338 h 387510"/>
              <a:gd name="connsiteX2022" fmla="*/ 80825 w 510510"/>
              <a:gd name="connsiteY2022" fmla="*/ 239222 h 387510"/>
              <a:gd name="connsiteX2023" fmla="*/ 82970 w 510510"/>
              <a:gd name="connsiteY2023" fmla="*/ 238193 h 387510"/>
              <a:gd name="connsiteX2024" fmla="*/ 83924 w 510510"/>
              <a:gd name="connsiteY2024" fmla="*/ 238032 h 387510"/>
              <a:gd name="connsiteX2025" fmla="*/ 85753 w 510510"/>
              <a:gd name="connsiteY2025" fmla="*/ 238589 h 387510"/>
              <a:gd name="connsiteX2026" fmla="*/ 85834 w 510510"/>
              <a:gd name="connsiteY2026" fmla="*/ 237642 h 387510"/>
              <a:gd name="connsiteX2027" fmla="*/ 85592 w 510510"/>
              <a:gd name="connsiteY2027" fmla="*/ 237003 h 387510"/>
              <a:gd name="connsiteX2028" fmla="*/ 85276 w 510510"/>
              <a:gd name="connsiteY2028" fmla="*/ 235967 h 387510"/>
              <a:gd name="connsiteX2029" fmla="*/ 84873 w 510510"/>
              <a:gd name="connsiteY2029" fmla="*/ 235806 h 387510"/>
              <a:gd name="connsiteX2030" fmla="*/ 84879 w 510510"/>
              <a:gd name="connsiteY2030" fmla="*/ 235174 h 387510"/>
              <a:gd name="connsiteX2031" fmla="*/ 84556 w 510510"/>
              <a:gd name="connsiteY2031" fmla="*/ 233991 h 387510"/>
              <a:gd name="connsiteX2032" fmla="*/ 84160 w 510510"/>
              <a:gd name="connsiteY2032" fmla="*/ 232955 h 387510"/>
              <a:gd name="connsiteX2033" fmla="*/ 83844 w 510510"/>
              <a:gd name="connsiteY2033" fmla="*/ 232000 h 387510"/>
              <a:gd name="connsiteX2034" fmla="*/ 83763 w 510510"/>
              <a:gd name="connsiteY2034" fmla="*/ 231200 h 387510"/>
              <a:gd name="connsiteX2035" fmla="*/ 83763 w 510510"/>
              <a:gd name="connsiteY2035" fmla="*/ 230488 h 387510"/>
              <a:gd name="connsiteX2036" fmla="*/ 83770 w 510510"/>
              <a:gd name="connsiteY2036" fmla="*/ 229930 h 387510"/>
              <a:gd name="connsiteX2037" fmla="*/ 83286 w 510510"/>
              <a:gd name="connsiteY2037" fmla="*/ 229540 h 387510"/>
              <a:gd name="connsiteX2038" fmla="*/ 82809 w 510510"/>
              <a:gd name="connsiteY2038" fmla="*/ 229224 h 387510"/>
              <a:gd name="connsiteX2039" fmla="*/ 82492 w 510510"/>
              <a:gd name="connsiteY2039" fmla="*/ 228424 h 387510"/>
              <a:gd name="connsiteX2040" fmla="*/ 83286 w 510510"/>
              <a:gd name="connsiteY2040" fmla="*/ 228034 h 387510"/>
              <a:gd name="connsiteX2041" fmla="*/ 84402 w 510510"/>
              <a:gd name="connsiteY2041" fmla="*/ 228349 h 387510"/>
              <a:gd name="connsiteX2042" fmla="*/ 86231 w 510510"/>
              <a:gd name="connsiteY2042" fmla="*/ 228114 h 387510"/>
              <a:gd name="connsiteX2043" fmla="*/ 87179 w 510510"/>
              <a:gd name="connsiteY2043" fmla="*/ 228034 h 387510"/>
              <a:gd name="connsiteX2044" fmla="*/ 88449 w 510510"/>
              <a:gd name="connsiteY2044" fmla="*/ 227630 h 387510"/>
              <a:gd name="connsiteX2045" fmla="*/ 89243 w 510510"/>
              <a:gd name="connsiteY2045" fmla="*/ 226924 h 387510"/>
              <a:gd name="connsiteX2046" fmla="*/ 89801 w 510510"/>
              <a:gd name="connsiteY2046" fmla="*/ 226124 h 387510"/>
              <a:gd name="connsiteX2047" fmla="*/ 90910 w 510510"/>
              <a:gd name="connsiteY2047" fmla="*/ 225169 h 387510"/>
              <a:gd name="connsiteX2048" fmla="*/ 91468 w 510510"/>
              <a:gd name="connsiteY2048" fmla="*/ 222709 h 387510"/>
              <a:gd name="connsiteX2049" fmla="*/ 92181 w 510510"/>
              <a:gd name="connsiteY2049" fmla="*/ 221283 h 387510"/>
              <a:gd name="connsiteX2050" fmla="*/ 92900 w 510510"/>
              <a:gd name="connsiteY2050" fmla="*/ 219851 h 387510"/>
              <a:gd name="connsiteX2051" fmla="*/ 93532 w 510510"/>
              <a:gd name="connsiteY2051" fmla="*/ 218977 h 387510"/>
              <a:gd name="connsiteX2052" fmla="*/ 95523 w 510510"/>
              <a:gd name="connsiteY2052" fmla="*/ 217780 h 387510"/>
              <a:gd name="connsiteX2053" fmla="*/ 97103 w 510510"/>
              <a:gd name="connsiteY2053" fmla="*/ 216590 h 387510"/>
              <a:gd name="connsiteX2054" fmla="*/ 98299 w 510510"/>
              <a:gd name="connsiteY2054" fmla="*/ 216032 h 387510"/>
              <a:gd name="connsiteX2055" fmla="*/ 99167 w 510510"/>
              <a:gd name="connsiteY2055" fmla="*/ 214929 h 387510"/>
              <a:gd name="connsiteX2056" fmla="*/ 99805 w 510510"/>
              <a:gd name="connsiteY2056" fmla="*/ 213968 h 387510"/>
              <a:gd name="connsiteX2057" fmla="*/ 101069 w 510510"/>
              <a:gd name="connsiteY2057" fmla="*/ 212946 h 387510"/>
              <a:gd name="connsiteX2058" fmla="*/ 102979 w 510510"/>
              <a:gd name="connsiteY2058" fmla="*/ 212065 h 387510"/>
              <a:gd name="connsiteX2059" fmla="*/ 104404 w 510510"/>
              <a:gd name="connsiteY2059" fmla="*/ 211749 h 387510"/>
              <a:gd name="connsiteX2060" fmla="*/ 105917 w 510510"/>
              <a:gd name="connsiteY2060" fmla="*/ 211433 h 387510"/>
              <a:gd name="connsiteX2061" fmla="*/ 106791 w 510510"/>
              <a:gd name="connsiteY2061" fmla="*/ 211594 h 387510"/>
              <a:gd name="connsiteX2062" fmla="*/ 107430 w 510510"/>
              <a:gd name="connsiteY2062" fmla="*/ 212065 h 387510"/>
              <a:gd name="connsiteX2063" fmla="*/ 107907 w 510510"/>
              <a:gd name="connsiteY2063" fmla="*/ 212469 h 387510"/>
              <a:gd name="connsiteX2064" fmla="*/ 108304 w 510510"/>
              <a:gd name="connsiteY2064" fmla="*/ 213181 h 387510"/>
              <a:gd name="connsiteX2065" fmla="*/ 489219 w 510510"/>
              <a:gd name="connsiteY2065" fmla="*/ 189192 h 387510"/>
              <a:gd name="connsiteX2066" fmla="*/ 490416 w 510510"/>
              <a:gd name="connsiteY2066" fmla="*/ 188008 h 387510"/>
              <a:gd name="connsiteX2067" fmla="*/ 492950 w 510510"/>
              <a:gd name="connsiteY2067" fmla="*/ 184270 h 387510"/>
              <a:gd name="connsiteX2068" fmla="*/ 496057 w 510510"/>
              <a:gd name="connsiteY2068" fmla="*/ 181816 h 387510"/>
              <a:gd name="connsiteX2069" fmla="*/ 496689 w 510510"/>
              <a:gd name="connsiteY2069" fmla="*/ 181729 h 387510"/>
              <a:gd name="connsiteX2070" fmla="*/ 496682 w 510510"/>
              <a:gd name="connsiteY2070" fmla="*/ 182361 h 387510"/>
              <a:gd name="connsiteX2071" fmla="*/ 496689 w 510510"/>
              <a:gd name="connsiteY2071" fmla="*/ 182919 h 387510"/>
              <a:gd name="connsiteX2072" fmla="*/ 497159 w 510510"/>
              <a:gd name="connsiteY2072" fmla="*/ 182845 h 387510"/>
              <a:gd name="connsiteX2073" fmla="*/ 498672 w 510510"/>
              <a:gd name="connsiteY2073" fmla="*/ 181729 h 387510"/>
              <a:gd name="connsiteX2074" fmla="*/ 499150 w 510510"/>
              <a:gd name="connsiteY2074" fmla="*/ 180861 h 387510"/>
              <a:gd name="connsiteX2075" fmla="*/ 498753 w 510510"/>
              <a:gd name="connsiteY2075" fmla="*/ 180303 h 387510"/>
              <a:gd name="connsiteX2076" fmla="*/ 498121 w 510510"/>
              <a:gd name="connsiteY2076" fmla="*/ 180061 h 387510"/>
              <a:gd name="connsiteX2077" fmla="*/ 497563 w 510510"/>
              <a:gd name="connsiteY2077" fmla="*/ 179907 h 387510"/>
              <a:gd name="connsiteX2078" fmla="*/ 497556 w 510510"/>
              <a:gd name="connsiteY2078" fmla="*/ 179429 h 387510"/>
              <a:gd name="connsiteX2079" fmla="*/ 498121 w 510510"/>
              <a:gd name="connsiteY2079" fmla="*/ 178945 h 387510"/>
              <a:gd name="connsiteX2080" fmla="*/ 498195 w 510510"/>
              <a:gd name="connsiteY2080" fmla="*/ 178071 h 387510"/>
              <a:gd name="connsiteX2081" fmla="*/ 497879 w 510510"/>
              <a:gd name="connsiteY2081" fmla="*/ 177674 h 387510"/>
              <a:gd name="connsiteX2082" fmla="*/ 496527 w 510510"/>
              <a:gd name="connsiteY2082" fmla="*/ 177520 h 387510"/>
              <a:gd name="connsiteX2083" fmla="*/ 494389 w 510510"/>
              <a:gd name="connsiteY2083" fmla="*/ 178629 h 387510"/>
              <a:gd name="connsiteX2084" fmla="*/ 491444 w 510510"/>
              <a:gd name="connsiteY2084" fmla="*/ 181567 h 387510"/>
              <a:gd name="connsiteX2085" fmla="*/ 487477 w 510510"/>
              <a:gd name="connsiteY2085" fmla="*/ 187605 h 387510"/>
              <a:gd name="connsiteX2086" fmla="*/ 487955 w 510510"/>
              <a:gd name="connsiteY2086" fmla="*/ 188876 h 387510"/>
              <a:gd name="connsiteX2087" fmla="*/ 489219 w 510510"/>
              <a:gd name="connsiteY2087" fmla="*/ 189192 h 387510"/>
              <a:gd name="connsiteX2088" fmla="*/ 90117 w 510510"/>
              <a:gd name="connsiteY2088" fmla="*/ 239786 h 387510"/>
              <a:gd name="connsiteX2089" fmla="*/ 90439 w 510510"/>
              <a:gd name="connsiteY2089" fmla="*/ 239625 h 387510"/>
              <a:gd name="connsiteX2090" fmla="*/ 90756 w 510510"/>
              <a:gd name="connsiteY2090" fmla="*/ 239141 h 387510"/>
              <a:gd name="connsiteX2091" fmla="*/ 91146 w 510510"/>
              <a:gd name="connsiteY2091" fmla="*/ 238589 h 387510"/>
              <a:gd name="connsiteX2092" fmla="*/ 91233 w 510510"/>
              <a:gd name="connsiteY2092" fmla="*/ 238112 h 387510"/>
              <a:gd name="connsiteX2093" fmla="*/ 91233 w 510510"/>
              <a:gd name="connsiteY2093" fmla="*/ 237715 h 387510"/>
              <a:gd name="connsiteX2094" fmla="*/ 91468 w 510510"/>
              <a:gd name="connsiteY2094" fmla="*/ 237003 h 387510"/>
              <a:gd name="connsiteX2095" fmla="*/ 90910 w 510510"/>
              <a:gd name="connsiteY2095" fmla="*/ 236445 h 387510"/>
              <a:gd name="connsiteX2096" fmla="*/ 90439 w 510510"/>
              <a:gd name="connsiteY2096" fmla="*/ 236452 h 387510"/>
              <a:gd name="connsiteX2097" fmla="*/ 89962 w 510510"/>
              <a:gd name="connsiteY2097" fmla="*/ 236842 h 387510"/>
              <a:gd name="connsiteX2098" fmla="*/ 89801 w 510510"/>
              <a:gd name="connsiteY2098" fmla="*/ 237480 h 387510"/>
              <a:gd name="connsiteX2099" fmla="*/ 89566 w 510510"/>
              <a:gd name="connsiteY2099" fmla="*/ 239302 h 387510"/>
              <a:gd name="connsiteX2100" fmla="*/ 89801 w 510510"/>
              <a:gd name="connsiteY2100" fmla="*/ 239625 h 387510"/>
              <a:gd name="connsiteX2101" fmla="*/ 90117 w 510510"/>
              <a:gd name="connsiteY2101" fmla="*/ 239786 h 387510"/>
              <a:gd name="connsiteX2102" fmla="*/ 431013 w 510510"/>
              <a:gd name="connsiteY2102" fmla="*/ 221673 h 387510"/>
              <a:gd name="connsiteX2103" fmla="*/ 431652 w 510510"/>
              <a:gd name="connsiteY2103" fmla="*/ 221599 h 387510"/>
              <a:gd name="connsiteX2104" fmla="*/ 431968 w 510510"/>
              <a:gd name="connsiteY2104" fmla="*/ 221431 h 387510"/>
              <a:gd name="connsiteX2105" fmla="*/ 432371 w 510510"/>
              <a:gd name="connsiteY2105" fmla="*/ 221115 h 387510"/>
              <a:gd name="connsiteX2106" fmla="*/ 432687 w 510510"/>
              <a:gd name="connsiteY2106" fmla="*/ 220719 h 387510"/>
              <a:gd name="connsiteX2107" fmla="*/ 433158 w 510510"/>
              <a:gd name="connsiteY2107" fmla="*/ 219925 h 387510"/>
              <a:gd name="connsiteX2108" fmla="*/ 433003 w 510510"/>
              <a:gd name="connsiteY2108" fmla="*/ 218896 h 387510"/>
              <a:gd name="connsiteX2109" fmla="*/ 432600 w 510510"/>
              <a:gd name="connsiteY2109" fmla="*/ 219367 h 387510"/>
              <a:gd name="connsiteX2110" fmla="*/ 432049 w 510510"/>
              <a:gd name="connsiteY2110" fmla="*/ 219764 h 387510"/>
              <a:gd name="connsiteX2111" fmla="*/ 431652 w 510510"/>
              <a:gd name="connsiteY2111" fmla="*/ 220167 h 387510"/>
              <a:gd name="connsiteX2112" fmla="*/ 431417 w 510510"/>
              <a:gd name="connsiteY2112" fmla="*/ 220483 h 387510"/>
              <a:gd name="connsiteX2113" fmla="*/ 431175 w 510510"/>
              <a:gd name="connsiteY2113" fmla="*/ 221115 h 387510"/>
              <a:gd name="connsiteX2114" fmla="*/ 431013 w 510510"/>
              <a:gd name="connsiteY2114" fmla="*/ 221673 h 387510"/>
              <a:gd name="connsiteX2115" fmla="*/ 125536 w 510510"/>
              <a:gd name="connsiteY2115" fmla="*/ 318552 h 387510"/>
              <a:gd name="connsiteX2116" fmla="*/ 127123 w 510510"/>
              <a:gd name="connsiteY2116" fmla="*/ 318317 h 387510"/>
              <a:gd name="connsiteX2117" fmla="*/ 128629 w 510510"/>
              <a:gd name="connsiteY2117" fmla="*/ 317920 h 387510"/>
              <a:gd name="connsiteX2118" fmla="*/ 129584 w 510510"/>
              <a:gd name="connsiteY2118" fmla="*/ 316724 h 387510"/>
              <a:gd name="connsiteX2119" fmla="*/ 130303 w 510510"/>
              <a:gd name="connsiteY2119" fmla="*/ 315379 h 387510"/>
              <a:gd name="connsiteX2120" fmla="*/ 130619 w 510510"/>
              <a:gd name="connsiteY2120" fmla="*/ 314666 h 387510"/>
              <a:gd name="connsiteX2121" fmla="*/ 130458 w 510510"/>
              <a:gd name="connsiteY2121" fmla="*/ 312044 h 387510"/>
              <a:gd name="connsiteX2122" fmla="*/ 129826 w 510510"/>
              <a:gd name="connsiteY2122" fmla="*/ 311883 h 387510"/>
              <a:gd name="connsiteX2123" fmla="*/ 129187 w 510510"/>
              <a:gd name="connsiteY2123" fmla="*/ 311177 h 387510"/>
              <a:gd name="connsiteX2124" fmla="*/ 127600 w 510510"/>
              <a:gd name="connsiteY2124" fmla="*/ 310141 h 387510"/>
              <a:gd name="connsiteX2125" fmla="*/ 126095 w 510510"/>
              <a:gd name="connsiteY2125" fmla="*/ 309106 h 387510"/>
              <a:gd name="connsiteX2126" fmla="*/ 124663 w 510510"/>
              <a:gd name="connsiteY2126" fmla="*/ 308635 h 387510"/>
              <a:gd name="connsiteX2127" fmla="*/ 124104 w 510510"/>
              <a:gd name="connsiteY2127" fmla="*/ 308313 h 387510"/>
              <a:gd name="connsiteX2128" fmla="*/ 124111 w 510510"/>
              <a:gd name="connsiteY2128" fmla="*/ 306961 h 387510"/>
              <a:gd name="connsiteX2129" fmla="*/ 123150 w 510510"/>
              <a:gd name="connsiteY2129" fmla="*/ 306094 h 387510"/>
              <a:gd name="connsiteX2130" fmla="*/ 122363 w 510510"/>
              <a:gd name="connsiteY2130" fmla="*/ 305294 h 387510"/>
              <a:gd name="connsiteX2131" fmla="*/ 121805 w 510510"/>
              <a:gd name="connsiteY2131" fmla="*/ 304581 h 387510"/>
              <a:gd name="connsiteX2132" fmla="*/ 121724 w 510510"/>
              <a:gd name="connsiteY2132" fmla="*/ 303707 h 387510"/>
              <a:gd name="connsiteX2133" fmla="*/ 122040 w 510510"/>
              <a:gd name="connsiteY2133" fmla="*/ 302517 h 387510"/>
              <a:gd name="connsiteX2134" fmla="*/ 121805 w 510510"/>
              <a:gd name="connsiteY2134" fmla="*/ 300930 h 387510"/>
              <a:gd name="connsiteX2135" fmla="*/ 120615 w 510510"/>
              <a:gd name="connsiteY2135" fmla="*/ 301011 h 387510"/>
              <a:gd name="connsiteX2136" fmla="*/ 120057 w 510510"/>
              <a:gd name="connsiteY2136" fmla="*/ 302201 h 387510"/>
              <a:gd name="connsiteX2137" fmla="*/ 119021 w 510510"/>
              <a:gd name="connsiteY2137" fmla="*/ 303868 h 387510"/>
              <a:gd name="connsiteX2138" fmla="*/ 118154 w 510510"/>
              <a:gd name="connsiteY2138" fmla="*/ 305052 h 387510"/>
              <a:gd name="connsiteX2139" fmla="*/ 118154 w 510510"/>
              <a:gd name="connsiteY2139" fmla="*/ 306961 h 387510"/>
              <a:gd name="connsiteX2140" fmla="*/ 118309 w 510510"/>
              <a:gd name="connsiteY2140" fmla="*/ 308944 h 387510"/>
              <a:gd name="connsiteX2141" fmla="*/ 119021 w 510510"/>
              <a:gd name="connsiteY2141" fmla="*/ 311009 h 387510"/>
              <a:gd name="connsiteX2142" fmla="*/ 120057 w 510510"/>
              <a:gd name="connsiteY2142" fmla="*/ 313315 h 387510"/>
              <a:gd name="connsiteX2143" fmla="*/ 121327 w 510510"/>
              <a:gd name="connsiteY2143" fmla="*/ 314828 h 387510"/>
              <a:gd name="connsiteX2144" fmla="*/ 122356 w 510510"/>
              <a:gd name="connsiteY2144" fmla="*/ 316172 h 387510"/>
              <a:gd name="connsiteX2145" fmla="*/ 124024 w 510510"/>
              <a:gd name="connsiteY2145" fmla="*/ 317840 h 387510"/>
              <a:gd name="connsiteX2146" fmla="*/ 125536 w 510510"/>
              <a:gd name="connsiteY2146" fmla="*/ 318552 h 387510"/>
              <a:gd name="connsiteX2147" fmla="*/ 406156 w 510510"/>
              <a:gd name="connsiteY2147" fmla="*/ 121856 h 387510"/>
              <a:gd name="connsiteX2148" fmla="*/ 407192 w 510510"/>
              <a:gd name="connsiteY2148" fmla="*/ 121136 h 387510"/>
              <a:gd name="connsiteX2149" fmla="*/ 408543 w 510510"/>
              <a:gd name="connsiteY2149" fmla="*/ 119946 h 387510"/>
              <a:gd name="connsiteX2150" fmla="*/ 408543 w 510510"/>
              <a:gd name="connsiteY2150" fmla="*/ 119549 h 387510"/>
              <a:gd name="connsiteX2151" fmla="*/ 408147 w 510510"/>
              <a:gd name="connsiteY2151" fmla="*/ 119469 h 387510"/>
              <a:gd name="connsiteX2152" fmla="*/ 407904 w 510510"/>
              <a:gd name="connsiteY2152" fmla="*/ 119623 h 387510"/>
              <a:gd name="connsiteX2153" fmla="*/ 406795 w 510510"/>
              <a:gd name="connsiteY2153" fmla="*/ 120740 h 387510"/>
              <a:gd name="connsiteX2154" fmla="*/ 406156 w 510510"/>
              <a:gd name="connsiteY2154" fmla="*/ 121856 h 387510"/>
              <a:gd name="connsiteX2155" fmla="*/ 149519 w 510510"/>
              <a:gd name="connsiteY2155" fmla="*/ 311809 h 387510"/>
              <a:gd name="connsiteX2156" fmla="*/ 151106 w 510510"/>
              <a:gd name="connsiteY2156" fmla="*/ 311251 h 387510"/>
              <a:gd name="connsiteX2157" fmla="*/ 152773 w 510510"/>
              <a:gd name="connsiteY2157" fmla="*/ 310457 h 387510"/>
              <a:gd name="connsiteX2158" fmla="*/ 153809 w 510510"/>
              <a:gd name="connsiteY2158" fmla="*/ 309980 h 387510"/>
              <a:gd name="connsiteX2159" fmla="*/ 154360 w 510510"/>
              <a:gd name="connsiteY2159" fmla="*/ 309503 h 387510"/>
              <a:gd name="connsiteX2160" fmla="*/ 154757 w 510510"/>
              <a:gd name="connsiteY2160" fmla="*/ 308629 h 387510"/>
              <a:gd name="connsiteX2161" fmla="*/ 154918 w 510510"/>
              <a:gd name="connsiteY2161" fmla="*/ 307593 h 387510"/>
              <a:gd name="connsiteX2162" fmla="*/ 155080 w 510510"/>
              <a:gd name="connsiteY2162" fmla="*/ 306961 h 387510"/>
              <a:gd name="connsiteX2163" fmla="*/ 155631 w 510510"/>
              <a:gd name="connsiteY2163" fmla="*/ 306645 h 387510"/>
              <a:gd name="connsiteX2164" fmla="*/ 156740 w 510510"/>
              <a:gd name="connsiteY2164" fmla="*/ 306484 h 387510"/>
              <a:gd name="connsiteX2165" fmla="*/ 157695 w 510510"/>
              <a:gd name="connsiteY2165" fmla="*/ 306571 h 387510"/>
              <a:gd name="connsiteX2166" fmla="*/ 158576 w 510510"/>
              <a:gd name="connsiteY2166" fmla="*/ 306410 h 387510"/>
              <a:gd name="connsiteX2167" fmla="*/ 159040 w 510510"/>
              <a:gd name="connsiteY2167" fmla="*/ 305220 h 387510"/>
              <a:gd name="connsiteX2168" fmla="*/ 159605 w 510510"/>
              <a:gd name="connsiteY2168" fmla="*/ 304104 h 387510"/>
              <a:gd name="connsiteX2169" fmla="*/ 159759 w 510510"/>
              <a:gd name="connsiteY2169" fmla="*/ 303068 h 387510"/>
              <a:gd name="connsiteX2170" fmla="*/ 160633 w 510510"/>
              <a:gd name="connsiteY2170" fmla="*/ 302362 h 387510"/>
              <a:gd name="connsiteX2171" fmla="*/ 160714 w 510510"/>
              <a:gd name="connsiteY2171" fmla="*/ 301239 h 387510"/>
              <a:gd name="connsiteX2172" fmla="*/ 160949 w 510510"/>
              <a:gd name="connsiteY2172" fmla="*/ 300688 h 387510"/>
              <a:gd name="connsiteX2173" fmla="*/ 160956 w 510510"/>
              <a:gd name="connsiteY2173" fmla="*/ 299814 h 387510"/>
              <a:gd name="connsiteX2174" fmla="*/ 160082 w 510510"/>
              <a:gd name="connsiteY2174" fmla="*/ 299579 h 387510"/>
              <a:gd name="connsiteX2175" fmla="*/ 159524 w 510510"/>
              <a:gd name="connsiteY2175" fmla="*/ 299256 h 387510"/>
              <a:gd name="connsiteX2176" fmla="*/ 159759 w 510510"/>
              <a:gd name="connsiteY2176" fmla="*/ 298301 h 387510"/>
              <a:gd name="connsiteX2177" fmla="*/ 161191 w 510510"/>
              <a:gd name="connsiteY2177" fmla="*/ 297192 h 387510"/>
              <a:gd name="connsiteX2178" fmla="*/ 161985 w 510510"/>
              <a:gd name="connsiteY2178" fmla="*/ 296560 h 387510"/>
              <a:gd name="connsiteX2179" fmla="*/ 162617 w 510510"/>
              <a:gd name="connsiteY2179" fmla="*/ 296318 h 387510"/>
              <a:gd name="connsiteX2180" fmla="*/ 163013 w 510510"/>
              <a:gd name="connsiteY2180" fmla="*/ 295921 h 387510"/>
              <a:gd name="connsiteX2181" fmla="*/ 162939 w 510510"/>
              <a:gd name="connsiteY2181" fmla="*/ 295524 h 387510"/>
              <a:gd name="connsiteX2182" fmla="*/ 162381 w 510510"/>
              <a:gd name="connsiteY2182" fmla="*/ 295128 h 387510"/>
              <a:gd name="connsiteX2183" fmla="*/ 161353 w 510510"/>
              <a:gd name="connsiteY2183" fmla="*/ 295444 h 387510"/>
              <a:gd name="connsiteX2184" fmla="*/ 158966 w 510510"/>
              <a:gd name="connsiteY2184" fmla="*/ 296324 h 387510"/>
              <a:gd name="connsiteX2185" fmla="*/ 156431 w 510510"/>
              <a:gd name="connsiteY2185" fmla="*/ 296714 h 387510"/>
              <a:gd name="connsiteX2186" fmla="*/ 154441 w 510510"/>
              <a:gd name="connsiteY2186" fmla="*/ 297595 h 387510"/>
              <a:gd name="connsiteX2187" fmla="*/ 151899 w 510510"/>
              <a:gd name="connsiteY2187" fmla="*/ 298221 h 387510"/>
              <a:gd name="connsiteX2188" fmla="*/ 150306 w 510510"/>
              <a:gd name="connsiteY2188" fmla="*/ 298469 h 387510"/>
              <a:gd name="connsiteX2189" fmla="*/ 149123 w 510510"/>
              <a:gd name="connsiteY2189" fmla="*/ 299572 h 387510"/>
              <a:gd name="connsiteX2190" fmla="*/ 147691 w 510510"/>
              <a:gd name="connsiteY2190" fmla="*/ 301239 h 387510"/>
              <a:gd name="connsiteX2191" fmla="*/ 146420 w 510510"/>
              <a:gd name="connsiteY2191" fmla="*/ 302591 h 387510"/>
              <a:gd name="connsiteX2192" fmla="*/ 145868 w 510510"/>
              <a:gd name="connsiteY2192" fmla="*/ 304097 h 387510"/>
              <a:gd name="connsiteX2193" fmla="*/ 146184 w 510510"/>
              <a:gd name="connsiteY2193" fmla="*/ 306087 h 387510"/>
              <a:gd name="connsiteX2194" fmla="*/ 146816 w 510510"/>
              <a:gd name="connsiteY2194" fmla="*/ 307600 h 387510"/>
              <a:gd name="connsiteX2195" fmla="*/ 147455 w 510510"/>
              <a:gd name="connsiteY2195" fmla="*/ 309106 h 387510"/>
              <a:gd name="connsiteX2196" fmla="*/ 148161 w 510510"/>
              <a:gd name="connsiteY2196" fmla="*/ 310377 h 387510"/>
              <a:gd name="connsiteX2197" fmla="*/ 148806 w 510510"/>
              <a:gd name="connsiteY2197" fmla="*/ 311405 h 387510"/>
              <a:gd name="connsiteX2198" fmla="*/ 149519 w 510510"/>
              <a:gd name="connsiteY2198" fmla="*/ 311809 h 387510"/>
              <a:gd name="connsiteX2199" fmla="*/ 392339 w 510510"/>
              <a:gd name="connsiteY2199" fmla="*/ 189353 h 387510"/>
              <a:gd name="connsiteX2200" fmla="*/ 392662 w 510510"/>
              <a:gd name="connsiteY2200" fmla="*/ 188950 h 387510"/>
              <a:gd name="connsiteX2201" fmla="*/ 393294 w 510510"/>
              <a:gd name="connsiteY2201" fmla="*/ 188634 h 387510"/>
              <a:gd name="connsiteX2202" fmla="*/ 393852 w 510510"/>
              <a:gd name="connsiteY2202" fmla="*/ 188721 h 387510"/>
              <a:gd name="connsiteX2203" fmla="*/ 394646 w 510510"/>
              <a:gd name="connsiteY2203" fmla="*/ 188876 h 387510"/>
              <a:gd name="connsiteX2204" fmla="*/ 395278 w 510510"/>
              <a:gd name="connsiteY2204" fmla="*/ 188244 h 387510"/>
              <a:gd name="connsiteX2205" fmla="*/ 397981 w 510510"/>
              <a:gd name="connsiteY2205" fmla="*/ 183631 h 387510"/>
              <a:gd name="connsiteX2206" fmla="*/ 398142 w 510510"/>
              <a:gd name="connsiteY2206" fmla="*/ 182522 h 387510"/>
              <a:gd name="connsiteX2207" fmla="*/ 398223 w 510510"/>
              <a:gd name="connsiteY2207" fmla="*/ 181567 h 387510"/>
              <a:gd name="connsiteX2208" fmla="*/ 397584 w 510510"/>
              <a:gd name="connsiteY2208" fmla="*/ 181339 h 387510"/>
              <a:gd name="connsiteX2209" fmla="*/ 396629 w 510510"/>
              <a:gd name="connsiteY2209" fmla="*/ 181171 h 387510"/>
              <a:gd name="connsiteX2210" fmla="*/ 396078 w 510510"/>
              <a:gd name="connsiteY2210" fmla="*/ 180377 h 387510"/>
              <a:gd name="connsiteX2211" fmla="*/ 395278 w 510510"/>
              <a:gd name="connsiteY2211" fmla="*/ 179187 h 387510"/>
              <a:gd name="connsiteX2212" fmla="*/ 394646 w 510510"/>
              <a:gd name="connsiteY2212" fmla="*/ 179026 h 387510"/>
              <a:gd name="connsiteX2213" fmla="*/ 394168 w 510510"/>
              <a:gd name="connsiteY2213" fmla="*/ 179665 h 387510"/>
              <a:gd name="connsiteX2214" fmla="*/ 393294 w 510510"/>
              <a:gd name="connsiteY2214" fmla="*/ 180539 h 387510"/>
              <a:gd name="connsiteX2215" fmla="*/ 390995 w 510510"/>
              <a:gd name="connsiteY2215" fmla="*/ 181655 h 387510"/>
              <a:gd name="connsiteX2216" fmla="*/ 389717 w 510510"/>
              <a:gd name="connsiteY2216" fmla="*/ 182677 h 387510"/>
              <a:gd name="connsiteX2217" fmla="*/ 389643 w 510510"/>
              <a:gd name="connsiteY2217" fmla="*/ 183793 h 387510"/>
              <a:gd name="connsiteX2218" fmla="*/ 390517 w 510510"/>
              <a:gd name="connsiteY2218" fmla="*/ 185144 h 387510"/>
              <a:gd name="connsiteX2219" fmla="*/ 390995 w 510510"/>
              <a:gd name="connsiteY2219" fmla="*/ 186738 h 387510"/>
              <a:gd name="connsiteX2220" fmla="*/ 391311 w 510510"/>
              <a:gd name="connsiteY2220" fmla="*/ 188634 h 387510"/>
              <a:gd name="connsiteX2221" fmla="*/ 391627 w 510510"/>
              <a:gd name="connsiteY2221" fmla="*/ 189111 h 387510"/>
              <a:gd name="connsiteX2222" fmla="*/ 392339 w 510510"/>
              <a:gd name="connsiteY2222" fmla="*/ 189353 h 387510"/>
              <a:gd name="connsiteX2223" fmla="*/ 163410 w 510510"/>
              <a:gd name="connsiteY2223" fmla="*/ 294657 h 387510"/>
              <a:gd name="connsiteX2224" fmla="*/ 163968 w 510510"/>
              <a:gd name="connsiteY2224" fmla="*/ 294489 h 387510"/>
              <a:gd name="connsiteX2225" fmla="*/ 164688 w 510510"/>
              <a:gd name="connsiteY2225" fmla="*/ 294180 h 387510"/>
              <a:gd name="connsiteX2226" fmla="*/ 165320 w 510510"/>
              <a:gd name="connsiteY2226" fmla="*/ 293548 h 387510"/>
              <a:gd name="connsiteX2227" fmla="*/ 165400 w 510510"/>
              <a:gd name="connsiteY2227" fmla="*/ 293232 h 387510"/>
              <a:gd name="connsiteX2228" fmla="*/ 165561 w 510510"/>
              <a:gd name="connsiteY2228" fmla="*/ 292821 h 387510"/>
              <a:gd name="connsiteX2229" fmla="*/ 165320 w 510510"/>
              <a:gd name="connsiteY2229" fmla="*/ 292512 h 387510"/>
              <a:gd name="connsiteX2230" fmla="*/ 164284 w 510510"/>
              <a:gd name="connsiteY2230" fmla="*/ 292902 h 387510"/>
              <a:gd name="connsiteX2231" fmla="*/ 163807 w 510510"/>
              <a:gd name="connsiteY2231" fmla="*/ 293306 h 387510"/>
              <a:gd name="connsiteX2232" fmla="*/ 162617 w 510510"/>
              <a:gd name="connsiteY2232" fmla="*/ 293938 h 387510"/>
              <a:gd name="connsiteX2233" fmla="*/ 163410 w 510510"/>
              <a:gd name="connsiteY2233" fmla="*/ 294657 h 387510"/>
              <a:gd name="connsiteX2234" fmla="*/ 368518 w 510510"/>
              <a:gd name="connsiteY2234" fmla="*/ 160052 h 387510"/>
              <a:gd name="connsiteX2235" fmla="*/ 370105 w 510510"/>
              <a:gd name="connsiteY2235" fmla="*/ 159897 h 387510"/>
              <a:gd name="connsiteX2236" fmla="*/ 373440 w 510510"/>
              <a:gd name="connsiteY2236" fmla="*/ 158230 h 387510"/>
              <a:gd name="connsiteX2237" fmla="*/ 374394 w 510510"/>
              <a:gd name="connsiteY2237" fmla="*/ 158936 h 387510"/>
              <a:gd name="connsiteX2238" fmla="*/ 376781 w 510510"/>
              <a:gd name="connsiteY2238" fmla="*/ 158459 h 387510"/>
              <a:gd name="connsiteX2239" fmla="*/ 379397 w 510510"/>
              <a:gd name="connsiteY2239" fmla="*/ 157275 h 387510"/>
              <a:gd name="connsiteX2240" fmla="*/ 379955 w 510510"/>
              <a:gd name="connsiteY2240" fmla="*/ 156320 h 387510"/>
              <a:gd name="connsiteX2241" fmla="*/ 380587 w 510510"/>
              <a:gd name="connsiteY2241" fmla="*/ 155043 h 387510"/>
              <a:gd name="connsiteX2242" fmla="*/ 385986 w 510510"/>
              <a:gd name="connsiteY2242" fmla="*/ 151157 h 387510"/>
              <a:gd name="connsiteX2243" fmla="*/ 386389 w 510510"/>
              <a:gd name="connsiteY2243" fmla="*/ 149893 h 387510"/>
              <a:gd name="connsiteX2244" fmla="*/ 386228 w 510510"/>
              <a:gd name="connsiteY2244" fmla="*/ 148938 h 387510"/>
              <a:gd name="connsiteX2245" fmla="*/ 386544 w 510510"/>
              <a:gd name="connsiteY2245" fmla="*/ 148144 h 387510"/>
              <a:gd name="connsiteX2246" fmla="*/ 387263 w 510510"/>
              <a:gd name="connsiteY2246" fmla="*/ 147183 h 387510"/>
              <a:gd name="connsiteX2247" fmla="*/ 387021 w 510510"/>
              <a:gd name="connsiteY2247" fmla="*/ 146786 h 387510"/>
              <a:gd name="connsiteX2248" fmla="*/ 386228 w 510510"/>
              <a:gd name="connsiteY2248" fmla="*/ 146632 h 387510"/>
              <a:gd name="connsiteX2249" fmla="*/ 385589 w 510510"/>
              <a:gd name="connsiteY2249" fmla="*/ 146470 h 387510"/>
              <a:gd name="connsiteX2250" fmla="*/ 383532 w 510510"/>
              <a:gd name="connsiteY2250" fmla="*/ 144561 h 387510"/>
              <a:gd name="connsiteX2251" fmla="*/ 382577 w 510510"/>
              <a:gd name="connsiteY2251" fmla="*/ 143774 h 387510"/>
              <a:gd name="connsiteX2252" fmla="*/ 381071 w 510510"/>
              <a:gd name="connsiteY2252" fmla="*/ 143929 h 387510"/>
              <a:gd name="connsiteX2253" fmla="*/ 379955 w 510510"/>
              <a:gd name="connsiteY2253" fmla="*/ 143774 h 387510"/>
              <a:gd name="connsiteX2254" fmla="*/ 379000 w 510510"/>
              <a:gd name="connsiteY2254" fmla="*/ 142739 h 387510"/>
              <a:gd name="connsiteX2255" fmla="*/ 377413 w 510510"/>
              <a:gd name="connsiteY2255" fmla="*/ 140594 h 387510"/>
              <a:gd name="connsiteX2256" fmla="*/ 376143 w 510510"/>
              <a:gd name="connsiteY2256" fmla="*/ 139882 h 387510"/>
              <a:gd name="connsiteX2257" fmla="*/ 374791 w 510510"/>
              <a:gd name="connsiteY2257" fmla="*/ 140594 h 387510"/>
              <a:gd name="connsiteX2258" fmla="*/ 370663 w 510510"/>
              <a:gd name="connsiteY2258" fmla="*/ 142019 h 387510"/>
              <a:gd name="connsiteX2259" fmla="*/ 368673 w 510510"/>
              <a:gd name="connsiteY2259" fmla="*/ 143613 h 387510"/>
              <a:gd name="connsiteX2260" fmla="*/ 367725 w 510510"/>
              <a:gd name="connsiteY2260" fmla="*/ 145758 h 387510"/>
              <a:gd name="connsiteX2261" fmla="*/ 368283 w 510510"/>
              <a:gd name="connsiteY2261" fmla="*/ 146632 h 387510"/>
              <a:gd name="connsiteX2262" fmla="*/ 367489 w 510510"/>
              <a:gd name="connsiteY2262" fmla="*/ 146867 h 387510"/>
              <a:gd name="connsiteX2263" fmla="*/ 366454 w 510510"/>
              <a:gd name="connsiteY2263" fmla="*/ 147183 h 387510"/>
              <a:gd name="connsiteX2264" fmla="*/ 366373 w 510510"/>
              <a:gd name="connsiteY2264" fmla="*/ 148454 h 387510"/>
              <a:gd name="connsiteX2265" fmla="*/ 366454 w 510510"/>
              <a:gd name="connsiteY2265" fmla="*/ 149805 h 387510"/>
              <a:gd name="connsiteX2266" fmla="*/ 365976 w 510510"/>
              <a:gd name="connsiteY2266" fmla="*/ 150915 h 387510"/>
              <a:gd name="connsiteX2267" fmla="*/ 365103 w 510510"/>
              <a:gd name="connsiteY2267" fmla="*/ 151399 h 387510"/>
              <a:gd name="connsiteX2268" fmla="*/ 364706 w 510510"/>
              <a:gd name="connsiteY2268" fmla="*/ 152031 h 387510"/>
              <a:gd name="connsiteX2269" fmla="*/ 365022 w 510510"/>
              <a:gd name="connsiteY2269" fmla="*/ 152744 h 387510"/>
              <a:gd name="connsiteX2270" fmla="*/ 364706 w 510510"/>
              <a:gd name="connsiteY2270" fmla="*/ 153934 h 387510"/>
              <a:gd name="connsiteX2271" fmla="*/ 363200 w 510510"/>
              <a:gd name="connsiteY2271" fmla="*/ 156320 h 387510"/>
              <a:gd name="connsiteX2272" fmla="*/ 363200 w 510510"/>
              <a:gd name="connsiteY2272" fmla="*/ 157430 h 387510"/>
              <a:gd name="connsiteX2273" fmla="*/ 364228 w 510510"/>
              <a:gd name="connsiteY2273" fmla="*/ 158620 h 387510"/>
              <a:gd name="connsiteX2274" fmla="*/ 365741 w 510510"/>
              <a:gd name="connsiteY2274" fmla="*/ 158701 h 387510"/>
              <a:gd name="connsiteX2275" fmla="*/ 366535 w 510510"/>
              <a:gd name="connsiteY2275" fmla="*/ 158781 h 387510"/>
              <a:gd name="connsiteX2276" fmla="*/ 367328 w 510510"/>
              <a:gd name="connsiteY2276" fmla="*/ 159332 h 387510"/>
              <a:gd name="connsiteX2277" fmla="*/ 368518 w 510510"/>
              <a:gd name="connsiteY2277" fmla="*/ 160052 h 387510"/>
              <a:gd name="connsiteX2278" fmla="*/ 173173 w 510510"/>
              <a:gd name="connsiteY2278" fmla="*/ 165848 h 387510"/>
              <a:gd name="connsiteX2279" fmla="*/ 174289 w 510510"/>
              <a:gd name="connsiteY2279" fmla="*/ 165142 h 387510"/>
              <a:gd name="connsiteX2280" fmla="*/ 175633 w 510510"/>
              <a:gd name="connsiteY2280" fmla="*/ 163232 h 387510"/>
              <a:gd name="connsiteX2281" fmla="*/ 176266 w 510510"/>
              <a:gd name="connsiteY2281" fmla="*/ 162197 h 387510"/>
              <a:gd name="connsiteX2282" fmla="*/ 177778 w 510510"/>
              <a:gd name="connsiteY2282" fmla="*/ 161867 h 387510"/>
              <a:gd name="connsiteX2283" fmla="*/ 180401 w 510510"/>
              <a:gd name="connsiteY2283" fmla="*/ 162035 h 387510"/>
              <a:gd name="connsiteX2284" fmla="*/ 180562 w 510510"/>
              <a:gd name="connsiteY2284" fmla="*/ 161558 h 387510"/>
              <a:gd name="connsiteX2285" fmla="*/ 180239 w 510510"/>
              <a:gd name="connsiteY2285" fmla="*/ 161081 h 387510"/>
              <a:gd name="connsiteX2286" fmla="*/ 179923 w 510510"/>
              <a:gd name="connsiteY2286" fmla="*/ 159817 h 387510"/>
              <a:gd name="connsiteX2287" fmla="*/ 180562 w 510510"/>
              <a:gd name="connsiteY2287" fmla="*/ 158459 h 387510"/>
              <a:gd name="connsiteX2288" fmla="*/ 181274 w 510510"/>
              <a:gd name="connsiteY2288" fmla="*/ 157195 h 387510"/>
              <a:gd name="connsiteX2289" fmla="*/ 181194 w 510510"/>
              <a:gd name="connsiteY2289" fmla="*/ 156482 h 387510"/>
              <a:gd name="connsiteX2290" fmla="*/ 180562 w 510510"/>
              <a:gd name="connsiteY2290" fmla="*/ 156475 h 387510"/>
              <a:gd name="connsiteX2291" fmla="*/ 179210 w 510510"/>
              <a:gd name="connsiteY2291" fmla="*/ 157430 h 387510"/>
              <a:gd name="connsiteX2292" fmla="*/ 178256 w 510510"/>
              <a:gd name="connsiteY2292" fmla="*/ 157833 h 387510"/>
              <a:gd name="connsiteX2293" fmla="*/ 178094 w 510510"/>
              <a:gd name="connsiteY2293" fmla="*/ 157033 h 387510"/>
              <a:gd name="connsiteX2294" fmla="*/ 177778 w 510510"/>
              <a:gd name="connsiteY2294" fmla="*/ 154014 h 387510"/>
              <a:gd name="connsiteX2295" fmla="*/ 173805 w 510510"/>
              <a:gd name="connsiteY2295" fmla="*/ 150444 h 387510"/>
              <a:gd name="connsiteX2296" fmla="*/ 172776 w 510510"/>
              <a:gd name="connsiteY2296" fmla="*/ 149563 h 387510"/>
              <a:gd name="connsiteX2297" fmla="*/ 171666 w 510510"/>
              <a:gd name="connsiteY2297" fmla="*/ 149886 h 387510"/>
              <a:gd name="connsiteX2298" fmla="*/ 164365 w 510510"/>
              <a:gd name="connsiteY2298" fmla="*/ 155601 h 387510"/>
              <a:gd name="connsiteX2299" fmla="*/ 163565 w 510510"/>
              <a:gd name="connsiteY2299" fmla="*/ 156630 h 387510"/>
              <a:gd name="connsiteX2300" fmla="*/ 163807 w 510510"/>
              <a:gd name="connsiteY2300" fmla="*/ 158459 h 387510"/>
              <a:gd name="connsiteX2301" fmla="*/ 164358 w 510510"/>
              <a:gd name="connsiteY2301" fmla="*/ 160610 h 387510"/>
              <a:gd name="connsiteX2302" fmla="*/ 165945 w 510510"/>
              <a:gd name="connsiteY2302" fmla="*/ 162035 h 387510"/>
              <a:gd name="connsiteX2303" fmla="*/ 168251 w 510510"/>
              <a:gd name="connsiteY2303" fmla="*/ 163225 h 387510"/>
              <a:gd name="connsiteX2304" fmla="*/ 169206 w 510510"/>
              <a:gd name="connsiteY2304" fmla="*/ 164980 h 387510"/>
              <a:gd name="connsiteX2305" fmla="*/ 170947 w 510510"/>
              <a:gd name="connsiteY2305" fmla="*/ 165774 h 387510"/>
              <a:gd name="connsiteX2306" fmla="*/ 173173 w 510510"/>
              <a:gd name="connsiteY2306" fmla="*/ 165848 h 387510"/>
              <a:gd name="connsiteX2307" fmla="*/ 325481 w 510510"/>
              <a:gd name="connsiteY2307" fmla="*/ 251055 h 387510"/>
              <a:gd name="connsiteX2308" fmla="*/ 327074 w 510510"/>
              <a:gd name="connsiteY2308" fmla="*/ 250423 h 387510"/>
              <a:gd name="connsiteX2309" fmla="*/ 328580 w 510510"/>
              <a:gd name="connsiteY2309" fmla="*/ 249630 h 387510"/>
              <a:gd name="connsiteX2310" fmla="*/ 330086 w 510510"/>
              <a:gd name="connsiteY2310" fmla="*/ 248433 h 387510"/>
              <a:gd name="connsiteX2311" fmla="*/ 331364 w 510510"/>
              <a:gd name="connsiteY2311" fmla="*/ 247243 h 387510"/>
              <a:gd name="connsiteX2312" fmla="*/ 332312 w 510510"/>
              <a:gd name="connsiteY2312" fmla="*/ 245414 h 387510"/>
              <a:gd name="connsiteX2313" fmla="*/ 332628 w 510510"/>
              <a:gd name="connsiteY2313" fmla="*/ 243982 h 387510"/>
              <a:gd name="connsiteX2314" fmla="*/ 332150 w 510510"/>
              <a:gd name="connsiteY2314" fmla="*/ 242563 h 387510"/>
              <a:gd name="connsiteX2315" fmla="*/ 331438 w 510510"/>
              <a:gd name="connsiteY2315" fmla="*/ 241205 h 387510"/>
              <a:gd name="connsiteX2316" fmla="*/ 329454 w 510510"/>
              <a:gd name="connsiteY2316" fmla="*/ 240647 h 387510"/>
              <a:gd name="connsiteX2317" fmla="*/ 327471 w 510510"/>
              <a:gd name="connsiteY2317" fmla="*/ 240338 h 387510"/>
              <a:gd name="connsiteX2318" fmla="*/ 325958 w 510510"/>
              <a:gd name="connsiteY2318" fmla="*/ 240808 h 387510"/>
              <a:gd name="connsiteX2319" fmla="*/ 324849 w 510510"/>
              <a:gd name="connsiteY2319" fmla="*/ 241366 h 387510"/>
              <a:gd name="connsiteX2320" fmla="*/ 324452 w 510510"/>
              <a:gd name="connsiteY2320" fmla="*/ 242792 h 387510"/>
              <a:gd name="connsiteX2321" fmla="*/ 324217 w 510510"/>
              <a:gd name="connsiteY2321" fmla="*/ 243740 h 387510"/>
              <a:gd name="connsiteX2322" fmla="*/ 324371 w 510510"/>
              <a:gd name="connsiteY2322" fmla="*/ 245884 h 387510"/>
              <a:gd name="connsiteX2323" fmla="*/ 324210 w 510510"/>
              <a:gd name="connsiteY2323" fmla="*/ 247962 h 387510"/>
              <a:gd name="connsiteX2324" fmla="*/ 324533 w 510510"/>
              <a:gd name="connsiteY2324" fmla="*/ 250577 h 387510"/>
              <a:gd name="connsiteX2325" fmla="*/ 325481 w 510510"/>
              <a:gd name="connsiteY2325" fmla="*/ 251055 h 387510"/>
              <a:gd name="connsiteX2326" fmla="*/ 177940 w 510510"/>
              <a:gd name="connsiteY2326" fmla="*/ 146154 h 387510"/>
              <a:gd name="connsiteX2327" fmla="*/ 178094 w 510510"/>
              <a:gd name="connsiteY2327" fmla="*/ 145200 h 387510"/>
              <a:gd name="connsiteX2328" fmla="*/ 177698 w 510510"/>
              <a:gd name="connsiteY2328" fmla="*/ 143451 h 387510"/>
              <a:gd name="connsiteX2329" fmla="*/ 176904 w 510510"/>
              <a:gd name="connsiteY2329" fmla="*/ 142900 h 387510"/>
              <a:gd name="connsiteX2330" fmla="*/ 175956 w 510510"/>
              <a:gd name="connsiteY2330" fmla="*/ 143290 h 387510"/>
              <a:gd name="connsiteX2331" fmla="*/ 175553 w 510510"/>
              <a:gd name="connsiteY2331" fmla="*/ 144090 h 387510"/>
              <a:gd name="connsiteX2332" fmla="*/ 175795 w 510510"/>
              <a:gd name="connsiteY2332" fmla="*/ 144642 h 387510"/>
              <a:gd name="connsiteX2333" fmla="*/ 176588 w 510510"/>
              <a:gd name="connsiteY2333" fmla="*/ 146074 h 387510"/>
              <a:gd name="connsiteX2334" fmla="*/ 177940 w 510510"/>
              <a:gd name="connsiteY2334" fmla="*/ 146154 h 387510"/>
              <a:gd name="connsiteX2335" fmla="*/ 196127 w 510510"/>
              <a:gd name="connsiteY2335" fmla="*/ 168867 h 387510"/>
              <a:gd name="connsiteX2336" fmla="*/ 197949 w 510510"/>
              <a:gd name="connsiteY2336" fmla="*/ 167999 h 387510"/>
              <a:gd name="connsiteX2337" fmla="*/ 199065 w 510510"/>
              <a:gd name="connsiteY2337" fmla="*/ 166964 h 387510"/>
              <a:gd name="connsiteX2338" fmla="*/ 199300 w 510510"/>
              <a:gd name="connsiteY2338" fmla="*/ 165928 h 387510"/>
              <a:gd name="connsiteX2339" fmla="*/ 198426 w 510510"/>
              <a:gd name="connsiteY2339" fmla="*/ 165686 h 387510"/>
              <a:gd name="connsiteX2340" fmla="*/ 197155 w 510510"/>
              <a:gd name="connsiteY2340" fmla="*/ 165686 h 387510"/>
              <a:gd name="connsiteX2341" fmla="*/ 195649 w 510510"/>
              <a:gd name="connsiteY2341" fmla="*/ 165135 h 387510"/>
              <a:gd name="connsiteX2342" fmla="*/ 194453 w 510510"/>
              <a:gd name="connsiteY2342" fmla="*/ 163387 h 387510"/>
              <a:gd name="connsiteX2343" fmla="*/ 193108 w 510510"/>
              <a:gd name="connsiteY2343" fmla="*/ 162829 h 387510"/>
              <a:gd name="connsiteX2344" fmla="*/ 191440 w 510510"/>
              <a:gd name="connsiteY2344" fmla="*/ 162432 h 387510"/>
              <a:gd name="connsiteX2345" fmla="*/ 190802 w 510510"/>
              <a:gd name="connsiteY2345" fmla="*/ 162513 h 387510"/>
              <a:gd name="connsiteX2346" fmla="*/ 190486 w 510510"/>
              <a:gd name="connsiteY2346" fmla="*/ 163071 h 387510"/>
              <a:gd name="connsiteX2347" fmla="*/ 190809 w 510510"/>
              <a:gd name="connsiteY2347" fmla="*/ 164254 h 387510"/>
              <a:gd name="connsiteX2348" fmla="*/ 191199 w 510510"/>
              <a:gd name="connsiteY2348" fmla="*/ 165451 h 387510"/>
              <a:gd name="connsiteX2349" fmla="*/ 191837 w 510510"/>
              <a:gd name="connsiteY2349" fmla="*/ 167045 h 387510"/>
              <a:gd name="connsiteX2350" fmla="*/ 194379 w 510510"/>
              <a:gd name="connsiteY2350" fmla="*/ 168537 h 387510"/>
              <a:gd name="connsiteX2351" fmla="*/ 196127 w 510510"/>
              <a:gd name="connsiteY2351" fmla="*/ 168867 h 387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Lst>
            <a:rect l="l" t="t" r="r" b="b"/>
            <a:pathLst>
              <a:path w="510510" h="387510">
                <a:moveTo>
                  <a:pt x="108304" y="213181"/>
                </a:moveTo>
                <a:lnTo>
                  <a:pt x="107665" y="214210"/>
                </a:lnTo>
                <a:lnTo>
                  <a:pt x="106079" y="215245"/>
                </a:lnTo>
                <a:lnTo>
                  <a:pt x="104169" y="215481"/>
                </a:lnTo>
                <a:lnTo>
                  <a:pt x="103302" y="215481"/>
                </a:lnTo>
                <a:lnTo>
                  <a:pt x="101789" y="215400"/>
                </a:lnTo>
                <a:lnTo>
                  <a:pt x="101076" y="215642"/>
                </a:lnTo>
                <a:lnTo>
                  <a:pt x="100283" y="215958"/>
                </a:lnTo>
                <a:lnTo>
                  <a:pt x="99725" y="216671"/>
                </a:lnTo>
                <a:lnTo>
                  <a:pt x="99409" y="217787"/>
                </a:lnTo>
                <a:lnTo>
                  <a:pt x="98851" y="219058"/>
                </a:lnTo>
                <a:lnTo>
                  <a:pt x="98851" y="220880"/>
                </a:lnTo>
                <a:lnTo>
                  <a:pt x="98535" y="221592"/>
                </a:lnTo>
                <a:lnTo>
                  <a:pt x="98696" y="222863"/>
                </a:lnTo>
                <a:lnTo>
                  <a:pt x="99174" y="223744"/>
                </a:lnTo>
                <a:lnTo>
                  <a:pt x="99644" y="224611"/>
                </a:lnTo>
                <a:lnTo>
                  <a:pt x="99409" y="225653"/>
                </a:lnTo>
                <a:lnTo>
                  <a:pt x="98380" y="226917"/>
                </a:lnTo>
                <a:lnTo>
                  <a:pt x="97506" y="227630"/>
                </a:lnTo>
                <a:lnTo>
                  <a:pt x="97345" y="228585"/>
                </a:lnTo>
                <a:lnTo>
                  <a:pt x="97183" y="229614"/>
                </a:lnTo>
                <a:lnTo>
                  <a:pt x="98219" y="228981"/>
                </a:lnTo>
                <a:lnTo>
                  <a:pt x="99409" y="228746"/>
                </a:lnTo>
                <a:lnTo>
                  <a:pt x="100437" y="228349"/>
                </a:lnTo>
                <a:lnTo>
                  <a:pt x="101157" y="228188"/>
                </a:lnTo>
                <a:lnTo>
                  <a:pt x="102421" y="228114"/>
                </a:lnTo>
                <a:lnTo>
                  <a:pt x="103698" y="228349"/>
                </a:lnTo>
                <a:lnTo>
                  <a:pt x="104969" y="227792"/>
                </a:lnTo>
                <a:lnTo>
                  <a:pt x="105756" y="227792"/>
                </a:lnTo>
                <a:lnTo>
                  <a:pt x="106475" y="227159"/>
                </a:lnTo>
                <a:lnTo>
                  <a:pt x="107430" y="226756"/>
                </a:lnTo>
                <a:lnTo>
                  <a:pt x="108143" y="226366"/>
                </a:lnTo>
                <a:lnTo>
                  <a:pt x="108775" y="226521"/>
                </a:lnTo>
                <a:lnTo>
                  <a:pt x="109729" y="227079"/>
                </a:lnTo>
                <a:lnTo>
                  <a:pt x="110045" y="227785"/>
                </a:lnTo>
                <a:lnTo>
                  <a:pt x="110449" y="228746"/>
                </a:lnTo>
                <a:lnTo>
                  <a:pt x="110604" y="229378"/>
                </a:lnTo>
                <a:lnTo>
                  <a:pt x="109333" y="229143"/>
                </a:lnTo>
                <a:lnTo>
                  <a:pt x="108943" y="228585"/>
                </a:lnTo>
                <a:lnTo>
                  <a:pt x="108069" y="228269"/>
                </a:lnTo>
                <a:lnTo>
                  <a:pt x="107349" y="228269"/>
                </a:lnTo>
                <a:lnTo>
                  <a:pt x="106482" y="228349"/>
                </a:lnTo>
                <a:lnTo>
                  <a:pt x="106637" y="228908"/>
                </a:lnTo>
                <a:lnTo>
                  <a:pt x="107349" y="230091"/>
                </a:lnTo>
                <a:lnTo>
                  <a:pt x="107827" y="231127"/>
                </a:lnTo>
                <a:lnTo>
                  <a:pt x="108143" y="232162"/>
                </a:lnTo>
                <a:lnTo>
                  <a:pt x="107349" y="234381"/>
                </a:lnTo>
                <a:lnTo>
                  <a:pt x="106791" y="235967"/>
                </a:lnTo>
                <a:lnTo>
                  <a:pt x="106079" y="237003"/>
                </a:lnTo>
                <a:lnTo>
                  <a:pt x="105130" y="238596"/>
                </a:lnTo>
                <a:lnTo>
                  <a:pt x="104176" y="240492"/>
                </a:lnTo>
                <a:lnTo>
                  <a:pt x="102744" y="242557"/>
                </a:lnTo>
                <a:lnTo>
                  <a:pt x="102428" y="244782"/>
                </a:lnTo>
                <a:lnTo>
                  <a:pt x="102824" y="246214"/>
                </a:lnTo>
                <a:lnTo>
                  <a:pt x="104492" y="248675"/>
                </a:lnTo>
                <a:lnTo>
                  <a:pt x="105440" y="250026"/>
                </a:lnTo>
                <a:lnTo>
                  <a:pt x="106637" y="250813"/>
                </a:lnTo>
                <a:lnTo>
                  <a:pt x="107430" y="251855"/>
                </a:lnTo>
                <a:lnTo>
                  <a:pt x="107827" y="252890"/>
                </a:lnTo>
                <a:lnTo>
                  <a:pt x="107114" y="256454"/>
                </a:lnTo>
                <a:lnTo>
                  <a:pt x="106079" y="262176"/>
                </a:lnTo>
                <a:lnTo>
                  <a:pt x="105447" y="267575"/>
                </a:lnTo>
                <a:lnTo>
                  <a:pt x="105130" y="270116"/>
                </a:lnTo>
                <a:lnTo>
                  <a:pt x="104969" y="271306"/>
                </a:lnTo>
                <a:lnTo>
                  <a:pt x="104169" y="272342"/>
                </a:lnTo>
                <a:lnTo>
                  <a:pt x="103066" y="274325"/>
                </a:lnTo>
                <a:lnTo>
                  <a:pt x="102824" y="276389"/>
                </a:lnTo>
                <a:lnTo>
                  <a:pt x="103140" y="277586"/>
                </a:lnTo>
                <a:lnTo>
                  <a:pt x="103463" y="278850"/>
                </a:lnTo>
                <a:lnTo>
                  <a:pt x="103934" y="280518"/>
                </a:lnTo>
                <a:lnTo>
                  <a:pt x="104492" y="282192"/>
                </a:lnTo>
                <a:lnTo>
                  <a:pt x="105130" y="283772"/>
                </a:lnTo>
                <a:lnTo>
                  <a:pt x="106475" y="285358"/>
                </a:lnTo>
                <a:lnTo>
                  <a:pt x="107988" y="285439"/>
                </a:lnTo>
                <a:lnTo>
                  <a:pt x="109104" y="285278"/>
                </a:lnTo>
                <a:lnTo>
                  <a:pt x="110449" y="285762"/>
                </a:lnTo>
                <a:lnTo>
                  <a:pt x="113226" y="285923"/>
                </a:lnTo>
                <a:lnTo>
                  <a:pt x="114893" y="286716"/>
                </a:lnTo>
                <a:lnTo>
                  <a:pt x="116560" y="287900"/>
                </a:lnTo>
                <a:lnTo>
                  <a:pt x="118154" y="288458"/>
                </a:lnTo>
                <a:lnTo>
                  <a:pt x="120608" y="288619"/>
                </a:lnTo>
                <a:lnTo>
                  <a:pt x="123311" y="287665"/>
                </a:lnTo>
                <a:lnTo>
                  <a:pt x="125301" y="286791"/>
                </a:lnTo>
                <a:lnTo>
                  <a:pt x="127600" y="285681"/>
                </a:lnTo>
                <a:lnTo>
                  <a:pt x="130465" y="284249"/>
                </a:lnTo>
                <a:lnTo>
                  <a:pt x="133477" y="282898"/>
                </a:lnTo>
                <a:lnTo>
                  <a:pt x="134109" y="282346"/>
                </a:lnTo>
                <a:lnTo>
                  <a:pt x="134909" y="281708"/>
                </a:lnTo>
                <a:lnTo>
                  <a:pt x="136576" y="280363"/>
                </a:lnTo>
                <a:lnTo>
                  <a:pt x="138795" y="279247"/>
                </a:lnTo>
                <a:lnTo>
                  <a:pt x="140859" y="279166"/>
                </a:lnTo>
                <a:lnTo>
                  <a:pt x="142843" y="278850"/>
                </a:lnTo>
                <a:lnTo>
                  <a:pt x="144517" y="279092"/>
                </a:lnTo>
                <a:lnTo>
                  <a:pt x="147455" y="280128"/>
                </a:lnTo>
                <a:lnTo>
                  <a:pt x="149674" y="280201"/>
                </a:lnTo>
                <a:lnTo>
                  <a:pt x="152451" y="280356"/>
                </a:lnTo>
                <a:lnTo>
                  <a:pt x="154683" y="280201"/>
                </a:lnTo>
                <a:lnTo>
                  <a:pt x="156108" y="280282"/>
                </a:lnTo>
                <a:lnTo>
                  <a:pt x="157856" y="279966"/>
                </a:lnTo>
                <a:lnTo>
                  <a:pt x="159759" y="280040"/>
                </a:lnTo>
                <a:lnTo>
                  <a:pt x="162065" y="279966"/>
                </a:lnTo>
                <a:lnTo>
                  <a:pt x="163652" y="278850"/>
                </a:lnTo>
                <a:lnTo>
                  <a:pt x="165004" y="277976"/>
                </a:lnTo>
                <a:lnTo>
                  <a:pt x="166590" y="277425"/>
                </a:lnTo>
                <a:lnTo>
                  <a:pt x="169925" y="273612"/>
                </a:lnTo>
                <a:lnTo>
                  <a:pt x="171431" y="272900"/>
                </a:lnTo>
                <a:lnTo>
                  <a:pt x="172151" y="271938"/>
                </a:lnTo>
                <a:lnTo>
                  <a:pt x="172621" y="270835"/>
                </a:lnTo>
                <a:lnTo>
                  <a:pt x="172863" y="269639"/>
                </a:lnTo>
                <a:lnTo>
                  <a:pt x="172783" y="268449"/>
                </a:lnTo>
                <a:lnTo>
                  <a:pt x="171989" y="268045"/>
                </a:lnTo>
                <a:lnTo>
                  <a:pt x="171276" y="267339"/>
                </a:lnTo>
                <a:lnTo>
                  <a:pt x="170799" y="266465"/>
                </a:lnTo>
                <a:lnTo>
                  <a:pt x="171828" y="264152"/>
                </a:lnTo>
                <a:lnTo>
                  <a:pt x="172547" y="262808"/>
                </a:lnTo>
                <a:lnTo>
                  <a:pt x="173260" y="261617"/>
                </a:lnTo>
                <a:lnTo>
                  <a:pt x="174127" y="260589"/>
                </a:lnTo>
                <a:lnTo>
                  <a:pt x="173973" y="259473"/>
                </a:lnTo>
                <a:lnTo>
                  <a:pt x="174605" y="258209"/>
                </a:lnTo>
                <a:lnTo>
                  <a:pt x="175801" y="256777"/>
                </a:lnTo>
                <a:lnTo>
                  <a:pt x="177227" y="255425"/>
                </a:lnTo>
                <a:lnTo>
                  <a:pt x="178894" y="254793"/>
                </a:lnTo>
                <a:lnTo>
                  <a:pt x="181201" y="253516"/>
                </a:lnTo>
                <a:lnTo>
                  <a:pt x="182391" y="252722"/>
                </a:lnTo>
                <a:lnTo>
                  <a:pt x="183345" y="251694"/>
                </a:lnTo>
                <a:lnTo>
                  <a:pt x="185013" y="250665"/>
                </a:lnTo>
                <a:lnTo>
                  <a:pt x="187077" y="250100"/>
                </a:lnTo>
                <a:lnTo>
                  <a:pt x="188186" y="249623"/>
                </a:lnTo>
                <a:lnTo>
                  <a:pt x="189457" y="249710"/>
                </a:lnTo>
                <a:lnTo>
                  <a:pt x="190331" y="249784"/>
                </a:lnTo>
                <a:lnTo>
                  <a:pt x="191837" y="250100"/>
                </a:lnTo>
                <a:lnTo>
                  <a:pt x="192792" y="250107"/>
                </a:lnTo>
                <a:lnTo>
                  <a:pt x="193747" y="250107"/>
                </a:lnTo>
                <a:lnTo>
                  <a:pt x="195495" y="249387"/>
                </a:lnTo>
                <a:lnTo>
                  <a:pt x="196443" y="249072"/>
                </a:lnTo>
                <a:lnTo>
                  <a:pt x="197633" y="248513"/>
                </a:lnTo>
                <a:lnTo>
                  <a:pt x="198352" y="247088"/>
                </a:lnTo>
                <a:lnTo>
                  <a:pt x="199784" y="245575"/>
                </a:lnTo>
                <a:lnTo>
                  <a:pt x="201129" y="243908"/>
                </a:lnTo>
                <a:lnTo>
                  <a:pt x="202642" y="240492"/>
                </a:lnTo>
                <a:lnTo>
                  <a:pt x="203509" y="237877"/>
                </a:lnTo>
                <a:lnTo>
                  <a:pt x="204309" y="235967"/>
                </a:lnTo>
                <a:lnTo>
                  <a:pt x="204941" y="233110"/>
                </a:lnTo>
                <a:lnTo>
                  <a:pt x="206057" y="231127"/>
                </a:lnTo>
                <a:lnTo>
                  <a:pt x="207328" y="230488"/>
                </a:lnTo>
                <a:lnTo>
                  <a:pt x="208989" y="229775"/>
                </a:lnTo>
                <a:lnTo>
                  <a:pt x="210972" y="229694"/>
                </a:lnTo>
                <a:lnTo>
                  <a:pt x="212559" y="229775"/>
                </a:lnTo>
                <a:lnTo>
                  <a:pt x="214630" y="229694"/>
                </a:lnTo>
                <a:lnTo>
                  <a:pt x="216136" y="229930"/>
                </a:lnTo>
                <a:lnTo>
                  <a:pt x="217649" y="229849"/>
                </a:lnTo>
                <a:lnTo>
                  <a:pt x="218597" y="229224"/>
                </a:lnTo>
                <a:lnTo>
                  <a:pt x="219074" y="228343"/>
                </a:lnTo>
                <a:lnTo>
                  <a:pt x="219787" y="227630"/>
                </a:lnTo>
                <a:lnTo>
                  <a:pt x="220190" y="227079"/>
                </a:lnTo>
                <a:lnTo>
                  <a:pt x="221064" y="226279"/>
                </a:lnTo>
                <a:lnTo>
                  <a:pt x="222093" y="225721"/>
                </a:lnTo>
                <a:lnTo>
                  <a:pt x="224157" y="223818"/>
                </a:lnTo>
                <a:lnTo>
                  <a:pt x="224554" y="222870"/>
                </a:lnTo>
                <a:lnTo>
                  <a:pt x="225825" y="220880"/>
                </a:lnTo>
                <a:lnTo>
                  <a:pt x="226221" y="218816"/>
                </a:lnTo>
                <a:lnTo>
                  <a:pt x="227257" y="217612"/>
                </a:lnTo>
                <a:lnTo>
                  <a:pt x="228447" y="215877"/>
                </a:lnTo>
                <a:lnTo>
                  <a:pt x="228756" y="214210"/>
                </a:lnTo>
                <a:lnTo>
                  <a:pt x="229160" y="213181"/>
                </a:lnTo>
                <a:lnTo>
                  <a:pt x="230188" y="211823"/>
                </a:lnTo>
                <a:lnTo>
                  <a:pt x="231775" y="210633"/>
                </a:lnTo>
                <a:lnTo>
                  <a:pt x="232972" y="209759"/>
                </a:lnTo>
                <a:lnTo>
                  <a:pt x="234632" y="208885"/>
                </a:lnTo>
                <a:lnTo>
                  <a:pt x="236307" y="208011"/>
                </a:lnTo>
                <a:lnTo>
                  <a:pt x="237497" y="207372"/>
                </a:lnTo>
                <a:lnTo>
                  <a:pt x="239003" y="206740"/>
                </a:lnTo>
                <a:lnTo>
                  <a:pt x="240670" y="205711"/>
                </a:lnTo>
                <a:lnTo>
                  <a:pt x="241463" y="204918"/>
                </a:lnTo>
                <a:lnTo>
                  <a:pt x="242815" y="203567"/>
                </a:lnTo>
                <a:lnTo>
                  <a:pt x="244408" y="202296"/>
                </a:lnTo>
                <a:lnTo>
                  <a:pt x="244960" y="201906"/>
                </a:lnTo>
                <a:lnTo>
                  <a:pt x="246230" y="201025"/>
                </a:lnTo>
                <a:lnTo>
                  <a:pt x="247743" y="199916"/>
                </a:lnTo>
                <a:lnTo>
                  <a:pt x="248772" y="199438"/>
                </a:lnTo>
                <a:lnTo>
                  <a:pt x="249962" y="198800"/>
                </a:lnTo>
                <a:lnTo>
                  <a:pt x="250601" y="197610"/>
                </a:lnTo>
                <a:lnTo>
                  <a:pt x="250359" y="196581"/>
                </a:lnTo>
                <a:lnTo>
                  <a:pt x="250198" y="195310"/>
                </a:lnTo>
                <a:lnTo>
                  <a:pt x="248853" y="193878"/>
                </a:lnTo>
                <a:lnTo>
                  <a:pt x="242734" y="186018"/>
                </a:lnTo>
                <a:lnTo>
                  <a:pt x="242418" y="184270"/>
                </a:lnTo>
                <a:lnTo>
                  <a:pt x="242654" y="180774"/>
                </a:lnTo>
                <a:lnTo>
                  <a:pt x="241780" y="178239"/>
                </a:lnTo>
                <a:lnTo>
                  <a:pt x="235984" y="171569"/>
                </a:lnTo>
                <a:lnTo>
                  <a:pt x="235190" y="170137"/>
                </a:lnTo>
                <a:lnTo>
                  <a:pt x="235352" y="168705"/>
                </a:lnTo>
                <a:lnTo>
                  <a:pt x="235110" y="167912"/>
                </a:lnTo>
                <a:lnTo>
                  <a:pt x="230820" y="164416"/>
                </a:lnTo>
                <a:lnTo>
                  <a:pt x="225899" y="163380"/>
                </a:lnTo>
                <a:lnTo>
                  <a:pt x="216533" y="163542"/>
                </a:lnTo>
                <a:lnTo>
                  <a:pt x="206844" y="168786"/>
                </a:lnTo>
                <a:lnTo>
                  <a:pt x="204303" y="170621"/>
                </a:lnTo>
                <a:lnTo>
                  <a:pt x="203751" y="172598"/>
                </a:lnTo>
                <a:lnTo>
                  <a:pt x="203429" y="173950"/>
                </a:lnTo>
                <a:lnTo>
                  <a:pt x="202400" y="174736"/>
                </a:lnTo>
                <a:lnTo>
                  <a:pt x="194695" y="178716"/>
                </a:lnTo>
                <a:lnTo>
                  <a:pt x="193504" y="179187"/>
                </a:lnTo>
                <a:lnTo>
                  <a:pt x="192711" y="178078"/>
                </a:lnTo>
                <a:lnTo>
                  <a:pt x="192469" y="176330"/>
                </a:lnTo>
                <a:lnTo>
                  <a:pt x="192476" y="175536"/>
                </a:lnTo>
                <a:lnTo>
                  <a:pt x="191837" y="175462"/>
                </a:lnTo>
                <a:lnTo>
                  <a:pt x="191521" y="174508"/>
                </a:lnTo>
                <a:lnTo>
                  <a:pt x="190963" y="174265"/>
                </a:lnTo>
                <a:lnTo>
                  <a:pt x="190486" y="175146"/>
                </a:lnTo>
                <a:lnTo>
                  <a:pt x="188744" y="181339"/>
                </a:lnTo>
                <a:lnTo>
                  <a:pt x="189215" y="181809"/>
                </a:lnTo>
                <a:lnTo>
                  <a:pt x="189773" y="182206"/>
                </a:lnTo>
                <a:lnTo>
                  <a:pt x="190486" y="181500"/>
                </a:lnTo>
                <a:lnTo>
                  <a:pt x="191044" y="180935"/>
                </a:lnTo>
                <a:lnTo>
                  <a:pt x="191682" y="181412"/>
                </a:lnTo>
                <a:lnTo>
                  <a:pt x="193666" y="183396"/>
                </a:lnTo>
                <a:lnTo>
                  <a:pt x="194136" y="185063"/>
                </a:lnTo>
                <a:lnTo>
                  <a:pt x="192946" y="187766"/>
                </a:lnTo>
                <a:lnTo>
                  <a:pt x="190177" y="191424"/>
                </a:lnTo>
                <a:lnTo>
                  <a:pt x="186754" y="192769"/>
                </a:lnTo>
                <a:lnTo>
                  <a:pt x="184374" y="193091"/>
                </a:lnTo>
                <a:lnTo>
                  <a:pt x="183581" y="192849"/>
                </a:lnTo>
                <a:lnTo>
                  <a:pt x="185564" y="189676"/>
                </a:lnTo>
                <a:lnTo>
                  <a:pt x="185564" y="188089"/>
                </a:lnTo>
                <a:lnTo>
                  <a:pt x="184535" y="187524"/>
                </a:lnTo>
                <a:lnTo>
                  <a:pt x="183419" y="188324"/>
                </a:lnTo>
                <a:lnTo>
                  <a:pt x="183103" y="190705"/>
                </a:lnTo>
                <a:lnTo>
                  <a:pt x="182229" y="191579"/>
                </a:lnTo>
                <a:lnTo>
                  <a:pt x="177066" y="192842"/>
                </a:lnTo>
                <a:lnTo>
                  <a:pt x="172460" y="192379"/>
                </a:lnTo>
                <a:lnTo>
                  <a:pt x="171828" y="191895"/>
                </a:lnTo>
                <a:lnTo>
                  <a:pt x="171189" y="190859"/>
                </a:lnTo>
                <a:lnTo>
                  <a:pt x="170315" y="190698"/>
                </a:lnTo>
                <a:lnTo>
                  <a:pt x="169367" y="191424"/>
                </a:lnTo>
                <a:lnTo>
                  <a:pt x="168890" y="192614"/>
                </a:lnTo>
                <a:lnTo>
                  <a:pt x="169367" y="193407"/>
                </a:lnTo>
                <a:lnTo>
                  <a:pt x="169764" y="193878"/>
                </a:lnTo>
                <a:lnTo>
                  <a:pt x="169952" y="194443"/>
                </a:lnTo>
                <a:lnTo>
                  <a:pt x="169609" y="194833"/>
                </a:lnTo>
                <a:lnTo>
                  <a:pt x="169206" y="194759"/>
                </a:lnTo>
                <a:lnTo>
                  <a:pt x="168971" y="194598"/>
                </a:lnTo>
                <a:lnTo>
                  <a:pt x="168339" y="194436"/>
                </a:lnTo>
                <a:lnTo>
                  <a:pt x="167854" y="194598"/>
                </a:lnTo>
                <a:lnTo>
                  <a:pt x="166987" y="194913"/>
                </a:lnTo>
                <a:lnTo>
                  <a:pt x="166032" y="195471"/>
                </a:lnTo>
                <a:lnTo>
                  <a:pt x="165239" y="196023"/>
                </a:lnTo>
                <a:lnTo>
                  <a:pt x="164681" y="196984"/>
                </a:lnTo>
                <a:lnTo>
                  <a:pt x="164049" y="197771"/>
                </a:lnTo>
                <a:lnTo>
                  <a:pt x="163646" y="198645"/>
                </a:lnTo>
                <a:lnTo>
                  <a:pt x="163013" y="199364"/>
                </a:lnTo>
                <a:lnTo>
                  <a:pt x="162220" y="199042"/>
                </a:lnTo>
                <a:lnTo>
                  <a:pt x="161265" y="199042"/>
                </a:lnTo>
                <a:lnTo>
                  <a:pt x="160633" y="199358"/>
                </a:lnTo>
                <a:lnTo>
                  <a:pt x="160075" y="200077"/>
                </a:lnTo>
                <a:lnTo>
                  <a:pt x="159363" y="200548"/>
                </a:lnTo>
                <a:lnTo>
                  <a:pt x="158966" y="201422"/>
                </a:lnTo>
                <a:lnTo>
                  <a:pt x="158092" y="201106"/>
                </a:lnTo>
                <a:lnTo>
                  <a:pt x="156976" y="200313"/>
                </a:lnTo>
                <a:lnTo>
                  <a:pt x="156108" y="199196"/>
                </a:lnTo>
                <a:lnTo>
                  <a:pt x="155396" y="198645"/>
                </a:lnTo>
                <a:lnTo>
                  <a:pt x="155315" y="198571"/>
                </a:lnTo>
                <a:lnTo>
                  <a:pt x="155234" y="198013"/>
                </a:lnTo>
                <a:lnTo>
                  <a:pt x="155396" y="197616"/>
                </a:lnTo>
                <a:lnTo>
                  <a:pt x="155550" y="197300"/>
                </a:lnTo>
                <a:lnTo>
                  <a:pt x="155866" y="196823"/>
                </a:lnTo>
                <a:lnTo>
                  <a:pt x="156028" y="196500"/>
                </a:lnTo>
                <a:lnTo>
                  <a:pt x="156102" y="195942"/>
                </a:lnTo>
                <a:lnTo>
                  <a:pt x="156102" y="195391"/>
                </a:lnTo>
                <a:lnTo>
                  <a:pt x="155866" y="194759"/>
                </a:lnTo>
                <a:lnTo>
                  <a:pt x="155396" y="194517"/>
                </a:lnTo>
                <a:lnTo>
                  <a:pt x="154992" y="194275"/>
                </a:lnTo>
                <a:lnTo>
                  <a:pt x="153963" y="193885"/>
                </a:lnTo>
                <a:lnTo>
                  <a:pt x="152612" y="192930"/>
                </a:lnTo>
                <a:lnTo>
                  <a:pt x="151099" y="191975"/>
                </a:lnTo>
                <a:lnTo>
                  <a:pt x="150306" y="190382"/>
                </a:lnTo>
                <a:lnTo>
                  <a:pt x="149909" y="186980"/>
                </a:lnTo>
                <a:lnTo>
                  <a:pt x="149116" y="185702"/>
                </a:lnTo>
                <a:lnTo>
                  <a:pt x="147603" y="185460"/>
                </a:lnTo>
                <a:lnTo>
                  <a:pt x="146023" y="186099"/>
                </a:lnTo>
                <a:lnTo>
                  <a:pt x="144510" y="186495"/>
                </a:lnTo>
                <a:lnTo>
                  <a:pt x="142836" y="186018"/>
                </a:lnTo>
                <a:lnTo>
                  <a:pt x="139979" y="184035"/>
                </a:lnTo>
                <a:lnTo>
                  <a:pt x="136254" y="182690"/>
                </a:lnTo>
                <a:lnTo>
                  <a:pt x="132287" y="182206"/>
                </a:lnTo>
                <a:lnTo>
                  <a:pt x="128865" y="183961"/>
                </a:lnTo>
                <a:lnTo>
                  <a:pt x="126646" y="186099"/>
                </a:lnTo>
                <a:lnTo>
                  <a:pt x="126646" y="186812"/>
                </a:lnTo>
                <a:lnTo>
                  <a:pt x="127278" y="187134"/>
                </a:lnTo>
                <a:lnTo>
                  <a:pt x="127836" y="187840"/>
                </a:lnTo>
                <a:lnTo>
                  <a:pt x="127278" y="188560"/>
                </a:lnTo>
                <a:lnTo>
                  <a:pt x="121879" y="193878"/>
                </a:lnTo>
                <a:lnTo>
                  <a:pt x="121482" y="194678"/>
                </a:lnTo>
                <a:lnTo>
                  <a:pt x="120292" y="195713"/>
                </a:lnTo>
                <a:lnTo>
                  <a:pt x="119021" y="196897"/>
                </a:lnTo>
                <a:lnTo>
                  <a:pt x="117824" y="198248"/>
                </a:lnTo>
                <a:lnTo>
                  <a:pt x="116722" y="199122"/>
                </a:lnTo>
                <a:lnTo>
                  <a:pt x="115364" y="199916"/>
                </a:lnTo>
                <a:lnTo>
                  <a:pt x="114335" y="200158"/>
                </a:lnTo>
                <a:lnTo>
                  <a:pt x="113622" y="199761"/>
                </a:lnTo>
                <a:lnTo>
                  <a:pt x="114100" y="199049"/>
                </a:lnTo>
                <a:lnTo>
                  <a:pt x="114577" y="197852"/>
                </a:lnTo>
                <a:lnTo>
                  <a:pt x="114732" y="197132"/>
                </a:lnTo>
                <a:lnTo>
                  <a:pt x="114651" y="196023"/>
                </a:lnTo>
                <a:lnTo>
                  <a:pt x="114416" y="195310"/>
                </a:lnTo>
                <a:lnTo>
                  <a:pt x="114732" y="194598"/>
                </a:lnTo>
                <a:lnTo>
                  <a:pt x="114732" y="193878"/>
                </a:lnTo>
                <a:lnTo>
                  <a:pt x="115055" y="193407"/>
                </a:lnTo>
                <a:lnTo>
                  <a:pt x="117031" y="192453"/>
                </a:lnTo>
                <a:lnTo>
                  <a:pt x="118228" y="191740"/>
                </a:lnTo>
                <a:lnTo>
                  <a:pt x="118941" y="190395"/>
                </a:lnTo>
                <a:lnTo>
                  <a:pt x="119653" y="187847"/>
                </a:lnTo>
                <a:lnTo>
                  <a:pt x="120292" y="186818"/>
                </a:lnTo>
                <a:lnTo>
                  <a:pt x="121321" y="186260"/>
                </a:lnTo>
                <a:lnTo>
                  <a:pt x="123472" y="186415"/>
                </a:lnTo>
                <a:lnTo>
                  <a:pt x="124582" y="186738"/>
                </a:lnTo>
                <a:lnTo>
                  <a:pt x="124817" y="186092"/>
                </a:lnTo>
                <a:lnTo>
                  <a:pt x="124582" y="184754"/>
                </a:lnTo>
                <a:lnTo>
                  <a:pt x="123546" y="184109"/>
                </a:lnTo>
                <a:lnTo>
                  <a:pt x="122834" y="183483"/>
                </a:lnTo>
                <a:lnTo>
                  <a:pt x="122592" y="182367"/>
                </a:lnTo>
                <a:lnTo>
                  <a:pt x="122275" y="181493"/>
                </a:lnTo>
                <a:lnTo>
                  <a:pt x="121879" y="181177"/>
                </a:lnTo>
                <a:lnTo>
                  <a:pt x="120608" y="181016"/>
                </a:lnTo>
                <a:lnTo>
                  <a:pt x="119653" y="180861"/>
                </a:lnTo>
                <a:lnTo>
                  <a:pt x="118705" y="179900"/>
                </a:lnTo>
                <a:lnTo>
                  <a:pt x="117986" y="179107"/>
                </a:lnTo>
                <a:lnTo>
                  <a:pt x="117670" y="177997"/>
                </a:lnTo>
                <a:lnTo>
                  <a:pt x="118302" y="177446"/>
                </a:lnTo>
                <a:lnTo>
                  <a:pt x="118941" y="176814"/>
                </a:lnTo>
                <a:lnTo>
                  <a:pt x="119183" y="175456"/>
                </a:lnTo>
                <a:lnTo>
                  <a:pt x="119969" y="174265"/>
                </a:lnTo>
                <a:lnTo>
                  <a:pt x="120843" y="173707"/>
                </a:lnTo>
                <a:lnTo>
                  <a:pt x="122195" y="173627"/>
                </a:lnTo>
                <a:lnTo>
                  <a:pt x="123466" y="173546"/>
                </a:lnTo>
                <a:lnTo>
                  <a:pt x="124501" y="172679"/>
                </a:lnTo>
                <a:lnTo>
                  <a:pt x="127749" y="169982"/>
                </a:lnTo>
                <a:lnTo>
                  <a:pt x="128945" y="169263"/>
                </a:lnTo>
                <a:lnTo>
                  <a:pt x="130613" y="169189"/>
                </a:lnTo>
                <a:lnTo>
                  <a:pt x="131406" y="168550"/>
                </a:lnTo>
                <a:lnTo>
                  <a:pt x="132596" y="167273"/>
                </a:lnTo>
                <a:lnTo>
                  <a:pt x="134580" y="162035"/>
                </a:lnTo>
                <a:lnTo>
                  <a:pt x="136805" y="153940"/>
                </a:lnTo>
                <a:lnTo>
                  <a:pt x="137363" y="152508"/>
                </a:lnTo>
                <a:lnTo>
                  <a:pt x="137753" y="147822"/>
                </a:lnTo>
                <a:lnTo>
                  <a:pt x="137834" y="144090"/>
                </a:lnTo>
                <a:lnTo>
                  <a:pt x="137840" y="142187"/>
                </a:lnTo>
                <a:lnTo>
                  <a:pt x="138237" y="140917"/>
                </a:lnTo>
                <a:lnTo>
                  <a:pt x="139185" y="140594"/>
                </a:lnTo>
                <a:lnTo>
                  <a:pt x="140375" y="141152"/>
                </a:lnTo>
                <a:lnTo>
                  <a:pt x="141169" y="140204"/>
                </a:lnTo>
                <a:lnTo>
                  <a:pt x="142843" y="138617"/>
                </a:lnTo>
                <a:lnTo>
                  <a:pt x="144981" y="138369"/>
                </a:lnTo>
                <a:lnTo>
                  <a:pt x="149506" y="136466"/>
                </a:lnTo>
                <a:lnTo>
                  <a:pt x="152135" y="134476"/>
                </a:lnTo>
                <a:lnTo>
                  <a:pt x="153318" y="133138"/>
                </a:lnTo>
                <a:lnTo>
                  <a:pt x="154273" y="132734"/>
                </a:lnTo>
                <a:lnTo>
                  <a:pt x="156102" y="131941"/>
                </a:lnTo>
                <a:lnTo>
                  <a:pt x="157534" y="129641"/>
                </a:lnTo>
                <a:lnTo>
                  <a:pt x="158401" y="128128"/>
                </a:lnTo>
                <a:lnTo>
                  <a:pt x="160620" y="126387"/>
                </a:lnTo>
                <a:lnTo>
                  <a:pt x="161581" y="123920"/>
                </a:lnTo>
                <a:lnTo>
                  <a:pt x="162287" y="122017"/>
                </a:lnTo>
                <a:lnTo>
                  <a:pt x="163007" y="121136"/>
                </a:lnTo>
                <a:lnTo>
                  <a:pt x="163329" y="120504"/>
                </a:lnTo>
                <a:lnTo>
                  <a:pt x="162691" y="119946"/>
                </a:lnTo>
                <a:lnTo>
                  <a:pt x="161023" y="119704"/>
                </a:lnTo>
                <a:lnTo>
                  <a:pt x="160391" y="119395"/>
                </a:lnTo>
                <a:lnTo>
                  <a:pt x="160068" y="118521"/>
                </a:lnTo>
                <a:lnTo>
                  <a:pt x="160943" y="117573"/>
                </a:lnTo>
                <a:lnTo>
                  <a:pt x="161575" y="117008"/>
                </a:lnTo>
                <a:lnTo>
                  <a:pt x="161897" y="115898"/>
                </a:lnTo>
                <a:lnTo>
                  <a:pt x="162610" y="115341"/>
                </a:lnTo>
                <a:lnTo>
                  <a:pt x="164197" y="115576"/>
                </a:lnTo>
                <a:lnTo>
                  <a:pt x="165313" y="115905"/>
                </a:lnTo>
                <a:lnTo>
                  <a:pt x="166025" y="115583"/>
                </a:lnTo>
                <a:lnTo>
                  <a:pt x="166577" y="114473"/>
                </a:lnTo>
                <a:lnTo>
                  <a:pt x="166819" y="113761"/>
                </a:lnTo>
                <a:lnTo>
                  <a:pt x="167619" y="113122"/>
                </a:lnTo>
                <a:lnTo>
                  <a:pt x="167935" y="112086"/>
                </a:lnTo>
                <a:lnTo>
                  <a:pt x="167303" y="111051"/>
                </a:lnTo>
                <a:lnTo>
                  <a:pt x="166342" y="110977"/>
                </a:lnTo>
                <a:lnTo>
                  <a:pt x="164600" y="111132"/>
                </a:lnTo>
                <a:lnTo>
                  <a:pt x="163881" y="110426"/>
                </a:lnTo>
                <a:lnTo>
                  <a:pt x="163007" y="110419"/>
                </a:lnTo>
                <a:lnTo>
                  <a:pt x="162529" y="110103"/>
                </a:lnTo>
                <a:lnTo>
                  <a:pt x="162852" y="109229"/>
                </a:lnTo>
                <a:lnTo>
                  <a:pt x="164042" y="108597"/>
                </a:lnTo>
                <a:lnTo>
                  <a:pt x="164829" y="107642"/>
                </a:lnTo>
                <a:lnTo>
                  <a:pt x="165622" y="105107"/>
                </a:lnTo>
                <a:lnTo>
                  <a:pt x="165306" y="104072"/>
                </a:lnTo>
                <a:lnTo>
                  <a:pt x="164197" y="103991"/>
                </a:lnTo>
                <a:lnTo>
                  <a:pt x="161339" y="102317"/>
                </a:lnTo>
                <a:lnTo>
                  <a:pt x="158643" y="101920"/>
                </a:lnTo>
                <a:lnTo>
                  <a:pt x="157527" y="101450"/>
                </a:lnTo>
                <a:lnTo>
                  <a:pt x="157050" y="100488"/>
                </a:lnTo>
                <a:lnTo>
                  <a:pt x="157056" y="99217"/>
                </a:lnTo>
                <a:lnTo>
                  <a:pt x="158085" y="99070"/>
                </a:lnTo>
                <a:lnTo>
                  <a:pt x="158401" y="98189"/>
                </a:lnTo>
                <a:lnTo>
                  <a:pt x="159033" y="98350"/>
                </a:lnTo>
                <a:lnTo>
                  <a:pt x="159356" y="96763"/>
                </a:lnTo>
                <a:lnTo>
                  <a:pt x="159826" y="95815"/>
                </a:lnTo>
                <a:lnTo>
                  <a:pt x="160546" y="92474"/>
                </a:lnTo>
                <a:lnTo>
                  <a:pt x="162059" y="88103"/>
                </a:lnTo>
                <a:lnTo>
                  <a:pt x="162852" y="86759"/>
                </a:lnTo>
                <a:lnTo>
                  <a:pt x="165151" y="85165"/>
                </a:lnTo>
                <a:lnTo>
                  <a:pt x="168648" y="84056"/>
                </a:lnTo>
                <a:lnTo>
                  <a:pt x="169999" y="83343"/>
                </a:lnTo>
                <a:lnTo>
                  <a:pt x="170234" y="82630"/>
                </a:lnTo>
                <a:lnTo>
                  <a:pt x="169992" y="79928"/>
                </a:lnTo>
                <a:lnTo>
                  <a:pt x="169280" y="78731"/>
                </a:lnTo>
                <a:lnTo>
                  <a:pt x="168883" y="77232"/>
                </a:lnTo>
                <a:lnTo>
                  <a:pt x="169441" y="75396"/>
                </a:lnTo>
                <a:lnTo>
                  <a:pt x="169515" y="74206"/>
                </a:lnTo>
                <a:lnTo>
                  <a:pt x="167612" y="70717"/>
                </a:lnTo>
                <a:lnTo>
                  <a:pt x="168251" y="70158"/>
                </a:lnTo>
                <a:lnTo>
                  <a:pt x="168332" y="69284"/>
                </a:lnTo>
                <a:lnTo>
                  <a:pt x="167686" y="68417"/>
                </a:lnTo>
                <a:lnTo>
                  <a:pt x="165864" y="68101"/>
                </a:lnTo>
                <a:lnTo>
                  <a:pt x="163881" y="68572"/>
                </a:lnTo>
                <a:lnTo>
                  <a:pt x="162852" y="68256"/>
                </a:lnTo>
                <a:lnTo>
                  <a:pt x="162375" y="67536"/>
                </a:lnTo>
                <a:lnTo>
                  <a:pt x="162368" y="66030"/>
                </a:lnTo>
                <a:lnTo>
                  <a:pt x="164358" y="65237"/>
                </a:lnTo>
                <a:lnTo>
                  <a:pt x="165548" y="64282"/>
                </a:lnTo>
                <a:lnTo>
                  <a:pt x="166577" y="63885"/>
                </a:lnTo>
                <a:lnTo>
                  <a:pt x="167215" y="63092"/>
                </a:lnTo>
                <a:lnTo>
                  <a:pt x="166980" y="61660"/>
                </a:lnTo>
                <a:lnTo>
                  <a:pt x="166342" y="57458"/>
                </a:lnTo>
                <a:lnTo>
                  <a:pt x="164997" y="54842"/>
                </a:lnTo>
                <a:lnTo>
                  <a:pt x="164674" y="52933"/>
                </a:lnTo>
                <a:lnTo>
                  <a:pt x="165864" y="49517"/>
                </a:lnTo>
                <a:lnTo>
                  <a:pt x="168251" y="45463"/>
                </a:lnTo>
                <a:lnTo>
                  <a:pt x="168009" y="43957"/>
                </a:lnTo>
                <a:lnTo>
                  <a:pt x="168170" y="42518"/>
                </a:lnTo>
                <a:lnTo>
                  <a:pt x="169125" y="42605"/>
                </a:lnTo>
                <a:lnTo>
                  <a:pt x="170154" y="42525"/>
                </a:lnTo>
                <a:lnTo>
                  <a:pt x="171418" y="40776"/>
                </a:lnTo>
                <a:lnTo>
                  <a:pt x="173885" y="39035"/>
                </a:lnTo>
                <a:lnTo>
                  <a:pt x="175156" y="37522"/>
                </a:lnTo>
                <a:lnTo>
                  <a:pt x="174598" y="36090"/>
                </a:lnTo>
                <a:lnTo>
                  <a:pt x="175311" y="34826"/>
                </a:lnTo>
                <a:lnTo>
                  <a:pt x="175714" y="33865"/>
                </a:lnTo>
                <a:lnTo>
                  <a:pt x="176823" y="32843"/>
                </a:lnTo>
                <a:lnTo>
                  <a:pt x="178572" y="32762"/>
                </a:lnTo>
                <a:lnTo>
                  <a:pt x="180158" y="32049"/>
                </a:lnTo>
                <a:lnTo>
                  <a:pt x="181671" y="31888"/>
                </a:lnTo>
                <a:lnTo>
                  <a:pt x="182855" y="30853"/>
                </a:lnTo>
                <a:lnTo>
                  <a:pt x="183258" y="29508"/>
                </a:lnTo>
                <a:lnTo>
                  <a:pt x="182700" y="28708"/>
                </a:lnTo>
                <a:lnTo>
                  <a:pt x="180710" y="28311"/>
                </a:lnTo>
                <a:lnTo>
                  <a:pt x="180158" y="27679"/>
                </a:lnTo>
                <a:lnTo>
                  <a:pt x="180394" y="26644"/>
                </a:lnTo>
                <a:lnTo>
                  <a:pt x="182458" y="24499"/>
                </a:lnTo>
                <a:lnTo>
                  <a:pt x="182861" y="26166"/>
                </a:lnTo>
                <a:lnTo>
                  <a:pt x="183258" y="26489"/>
                </a:lnTo>
                <a:lnTo>
                  <a:pt x="183332" y="26012"/>
                </a:lnTo>
                <a:lnTo>
                  <a:pt x="183332" y="24109"/>
                </a:lnTo>
                <a:lnTo>
                  <a:pt x="184522" y="22993"/>
                </a:lnTo>
                <a:lnTo>
                  <a:pt x="187144" y="21957"/>
                </a:lnTo>
                <a:lnTo>
                  <a:pt x="188415" y="21877"/>
                </a:lnTo>
                <a:lnTo>
                  <a:pt x="188496" y="23067"/>
                </a:lnTo>
                <a:lnTo>
                  <a:pt x="189208" y="23463"/>
                </a:lnTo>
                <a:lnTo>
                  <a:pt x="190802" y="23067"/>
                </a:lnTo>
                <a:lnTo>
                  <a:pt x="191199" y="22831"/>
                </a:lnTo>
                <a:lnTo>
                  <a:pt x="191831" y="20680"/>
                </a:lnTo>
                <a:lnTo>
                  <a:pt x="192153" y="20532"/>
                </a:lnTo>
                <a:lnTo>
                  <a:pt x="193498" y="19974"/>
                </a:lnTo>
                <a:lnTo>
                  <a:pt x="194372" y="18461"/>
                </a:lnTo>
                <a:lnTo>
                  <a:pt x="195085" y="16242"/>
                </a:lnTo>
                <a:lnTo>
                  <a:pt x="197229" y="15045"/>
                </a:lnTo>
                <a:lnTo>
                  <a:pt x="200322" y="15059"/>
                </a:lnTo>
                <a:lnTo>
                  <a:pt x="202393" y="15846"/>
                </a:lnTo>
                <a:lnTo>
                  <a:pt x="204061" y="15052"/>
                </a:lnTo>
                <a:lnTo>
                  <a:pt x="205963" y="13385"/>
                </a:lnTo>
                <a:lnTo>
                  <a:pt x="206521" y="10601"/>
                </a:lnTo>
                <a:lnTo>
                  <a:pt x="206044" y="8221"/>
                </a:lnTo>
                <a:lnTo>
                  <a:pt x="206044" y="8147"/>
                </a:lnTo>
                <a:lnTo>
                  <a:pt x="204693" y="6554"/>
                </a:lnTo>
                <a:lnTo>
                  <a:pt x="203980" y="5444"/>
                </a:lnTo>
                <a:lnTo>
                  <a:pt x="203960" y="5371"/>
                </a:lnTo>
                <a:lnTo>
                  <a:pt x="215733" y="5216"/>
                </a:lnTo>
                <a:lnTo>
                  <a:pt x="216828" y="5155"/>
                </a:lnTo>
                <a:lnTo>
                  <a:pt x="217487" y="5101"/>
                </a:lnTo>
                <a:lnTo>
                  <a:pt x="218140" y="5027"/>
                </a:lnTo>
                <a:lnTo>
                  <a:pt x="218798" y="4960"/>
                </a:lnTo>
                <a:lnTo>
                  <a:pt x="219444" y="4880"/>
                </a:lnTo>
                <a:lnTo>
                  <a:pt x="220103" y="4772"/>
                </a:lnTo>
                <a:lnTo>
                  <a:pt x="220748" y="4664"/>
                </a:lnTo>
                <a:lnTo>
                  <a:pt x="221394" y="4537"/>
                </a:lnTo>
                <a:lnTo>
                  <a:pt x="222039" y="4409"/>
                </a:lnTo>
                <a:lnTo>
                  <a:pt x="222685" y="4261"/>
                </a:lnTo>
                <a:lnTo>
                  <a:pt x="223323" y="4106"/>
                </a:lnTo>
                <a:lnTo>
                  <a:pt x="223962" y="3945"/>
                </a:lnTo>
                <a:lnTo>
                  <a:pt x="224594" y="3757"/>
                </a:lnTo>
                <a:lnTo>
                  <a:pt x="225233" y="3569"/>
                </a:lnTo>
                <a:lnTo>
                  <a:pt x="225858" y="3380"/>
                </a:lnTo>
                <a:lnTo>
                  <a:pt x="226073" y="3212"/>
                </a:lnTo>
                <a:lnTo>
                  <a:pt x="226214" y="3118"/>
                </a:lnTo>
                <a:lnTo>
                  <a:pt x="226356" y="3017"/>
                </a:lnTo>
                <a:lnTo>
                  <a:pt x="226497" y="2923"/>
                </a:lnTo>
                <a:lnTo>
                  <a:pt x="226638" y="2836"/>
                </a:lnTo>
                <a:lnTo>
                  <a:pt x="226793" y="2748"/>
                </a:lnTo>
                <a:lnTo>
                  <a:pt x="226941" y="2668"/>
                </a:lnTo>
                <a:lnTo>
                  <a:pt x="227082" y="2580"/>
                </a:lnTo>
                <a:lnTo>
                  <a:pt x="227236" y="2506"/>
                </a:lnTo>
                <a:lnTo>
                  <a:pt x="227391" y="2432"/>
                </a:lnTo>
                <a:lnTo>
                  <a:pt x="227539" y="2358"/>
                </a:lnTo>
                <a:lnTo>
                  <a:pt x="227694" y="2284"/>
                </a:lnTo>
                <a:lnTo>
                  <a:pt x="227855" y="2217"/>
                </a:lnTo>
                <a:lnTo>
                  <a:pt x="228010" y="2150"/>
                </a:lnTo>
                <a:lnTo>
                  <a:pt x="228171" y="2089"/>
                </a:lnTo>
                <a:lnTo>
                  <a:pt x="228326" y="2029"/>
                </a:lnTo>
                <a:lnTo>
                  <a:pt x="228487" y="1962"/>
                </a:lnTo>
                <a:lnTo>
                  <a:pt x="228648" y="1915"/>
                </a:lnTo>
                <a:lnTo>
                  <a:pt x="228810" y="1854"/>
                </a:lnTo>
                <a:lnTo>
                  <a:pt x="228971" y="1807"/>
                </a:lnTo>
                <a:lnTo>
                  <a:pt x="229139" y="1767"/>
                </a:lnTo>
                <a:lnTo>
                  <a:pt x="229301" y="1720"/>
                </a:lnTo>
                <a:lnTo>
                  <a:pt x="229469" y="1679"/>
                </a:lnTo>
                <a:lnTo>
                  <a:pt x="229630" y="1639"/>
                </a:lnTo>
                <a:lnTo>
                  <a:pt x="229805" y="1612"/>
                </a:lnTo>
                <a:lnTo>
                  <a:pt x="229966" y="1578"/>
                </a:lnTo>
                <a:lnTo>
                  <a:pt x="230134" y="1551"/>
                </a:lnTo>
                <a:lnTo>
                  <a:pt x="230309" y="1518"/>
                </a:lnTo>
                <a:lnTo>
                  <a:pt x="230477" y="1498"/>
                </a:lnTo>
                <a:lnTo>
                  <a:pt x="230639" y="1484"/>
                </a:lnTo>
                <a:lnTo>
                  <a:pt x="230814" y="1457"/>
                </a:lnTo>
                <a:lnTo>
                  <a:pt x="249491" y="456"/>
                </a:lnTo>
                <a:lnTo>
                  <a:pt x="249586" y="435"/>
                </a:lnTo>
                <a:lnTo>
                  <a:pt x="249646" y="422"/>
                </a:lnTo>
                <a:lnTo>
                  <a:pt x="249700" y="408"/>
                </a:lnTo>
                <a:lnTo>
                  <a:pt x="249747" y="408"/>
                </a:lnTo>
                <a:lnTo>
                  <a:pt x="249801" y="402"/>
                </a:lnTo>
                <a:lnTo>
                  <a:pt x="249854" y="381"/>
                </a:lnTo>
                <a:lnTo>
                  <a:pt x="249901" y="381"/>
                </a:lnTo>
                <a:lnTo>
                  <a:pt x="249962" y="375"/>
                </a:lnTo>
                <a:lnTo>
                  <a:pt x="250016" y="375"/>
                </a:lnTo>
                <a:lnTo>
                  <a:pt x="250069" y="368"/>
                </a:lnTo>
                <a:lnTo>
                  <a:pt x="250117" y="368"/>
                </a:lnTo>
                <a:lnTo>
                  <a:pt x="250171" y="368"/>
                </a:lnTo>
                <a:lnTo>
                  <a:pt x="250224" y="368"/>
                </a:lnTo>
                <a:lnTo>
                  <a:pt x="250278" y="368"/>
                </a:lnTo>
                <a:lnTo>
                  <a:pt x="250332" y="368"/>
                </a:lnTo>
                <a:lnTo>
                  <a:pt x="250386" y="368"/>
                </a:lnTo>
                <a:lnTo>
                  <a:pt x="250439" y="381"/>
                </a:lnTo>
                <a:lnTo>
                  <a:pt x="250493" y="381"/>
                </a:lnTo>
                <a:lnTo>
                  <a:pt x="250547" y="388"/>
                </a:lnTo>
                <a:lnTo>
                  <a:pt x="250601" y="388"/>
                </a:lnTo>
                <a:lnTo>
                  <a:pt x="250654" y="395"/>
                </a:lnTo>
                <a:lnTo>
                  <a:pt x="250708" y="408"/>
                </a:lnTo>
                <a:lnTo>
                  <a:pt x="250755" y="415"/>
                </a:lnTo>
                <a:lnTo>
                  <a:pt x="250809" y="422"/>
                </a:lnTo>
                <a:lnTo>
                  <a:pt x="250856" y="435"/>
                </a:lnTo>
                <a:lnTo>
                  <a:pt x="250910" y="442"/>
                </a:lnTo>
                <a:lnTo>
                  <a:pt x="250964" y="462"/>
                </a:lnTo>
                <a:lnTo>
                  <a:pt x="251018" y="483"/>
                </a:lnTo>
                <a:lnTo>
                  <a:pt x="251065" y="489"/>
                </a:lnTo>
                <a:lnTo>
                  <a:pt x="251118" y="509"/>
                </a:lnTo>
                <a:lnTo>
                  <a:pt x="251166" y="516"/>
                </a:lnTo>
                <a:lnTo>
                  <a:pt x="251219" y="536"/>
                </a:lnTo>
                <a:lnTo>
                  <a:pt x="251273" y="556"/>
                </a:lnTo>
                <a:lnTo>
                  <a:pt x="251320" y="576"/>
                </a:lnTo>
                <a:lnTo>
                  <a:pt x="251367" y="597"/>
                </a:lnTo>
                <a:lnTo>
                  <a:pt x="251414" y="610"/>
                </a:lnTo>
                <a:lnTo>
                  <a:pt x="251475" y="630"/>
                </a:lnTo>
                <a:lnTo>
                  <a:pt x="251515" y="657"/>
                </a:lnTo>
                <a:lnTo>
                  <a:pt x="251562" y="678"/>
                </a:lnTo>
                <a:lnTo>
                  <a:pt x="251609" y="704"/>
                </a:lnTo>
                <a:lnTo>
                  <a:pt x="251656" y="731"/>
                </a:lnTo>
                <a:lnTo>
                  <a:pt x="251710" y="758"/>
                </a:lnTo>
                <a:lnTo>
                  <a:pt x="251750" y="785"/>
                </a:lnTo>
                <a:lnTo>
                  <a:pt x="251798" y="798"/>
                </a:lnTo>
                <a:lnTo>
                  <a:pt x="251838" y="839"/>
                </a:lnTo>
                <a:lnTo>
                  <a:pt x="251892" y="866"/>
                </a:lnTo>
                <a:lnTo>
                  <a:pt x="251932" y="893"/>
                </a:lnTo>
                <a:lnTo>
                  <a:pt x="251972" y="926"/>
                </a:lnTo>
                <a:lnTo>
                  <a:pt x="252020" y="953"/>
                </a:lnTo>
                <a:lnTo>
                  <a:pt x="252067" y="987"/>
                </a:lnTo>
                <a:lnTo>
                  <a:pt x="252107" y="1020"/>
                </a:lnTo>
                <a:lnTo>
                  <a:pt x="252147" y="1047"/>
                </a:lnTo>
                <a:lnTo>
                  <a:pt x="252188" y="1088"/>
                </a:lnTo>
                <a:lnTo>
                  <a:pt x="252228" y="1121"/>
                </a:lnTo>
                <a:lnTo>
                  <a:pt x="252262" y="1168"/>
                </a:lnTo>
                <a:lnTo>
                  <a:pt x="252308" y="1195"/>
                </a:lnTo>
                <a:lnTo>
                  <a:pt x="252349" y="1229"/>
                </a:lnTo>
                <a:lnTo>
                  <a:pt x="252389" y="1269"/>
                </a:lnTo>
                <a:lnTo>
                  <a:pt x="252423" y="1296"/>
                </a:lnTo>
                <a:lnTo>
                  <a:pt x="252457" y="1343"/>
                </a:lnTo>
                <a:lnTo>
                  <a:pt x="252497" y="1377"/>
                </a:lnTo>
                <a:lnTo>
                  <a:pt x="252530" y="1424"/>
                </a:lnTo>
                <a:lnTo>
                  <a:pt x="252564" y="1457"/>
                </a:lnTo>
                <a:lnTo>
                  <a:pt x="252598" y="1511"/>
                </a:lnTo>
                <a:lnTo>
                  <a:pt x="252625" y="1545"/>
                </a:lnTo>
                <a:lnTo>
                  <a:pt x="252665" y="1592"/>
                </a:lnTo>
                <a:lnTo>
                  <a:pt x="252692" y="1625"/>
                </a:lnTo>
                <a:lnTo>
                  <a:pt x="252725" y="1679"/>
                </a:lnTo>
                <a:lnTo>
                  <a:pt x="252752" y="1713"/>
                </a:lnTo>
                <a:lnTo>
                  <a:pt x="252786" y="1767"/>
                </a:lnTo>
                <a:lnTo>
                  <a:pt x="252813" y="1807"/>
                </a:lnTo>
                <a:lnTo>
                  <a:pt x="252840" y="1854"/>
                </a:lnTo>
                <a:lnTo>
                  <a:pt x="252867" y="1908"/>
                </a:lnTo>
                <a:lnTo>
                  <a:pt x="252893" y="1948"/>
                </a:lnTo>
                <a:lnTo>
                  <a:pt x="252920" y="2002"/>
                </a:lnTo>
                <a:lnTo>
                  <a:pt x="252947" y="2042"/>
                </a:lnTo>
                <a:lnTo>
                  <a:pt x="252967" y="2096"/>
                </a:lnTo>
                <a:lnTo>
                  <a:pt x="252994" y="2130"/>
                </a:lnTo>
                <a:lnTo>
                  <a:pt x="253015" y="2183"/>
                </a:lnTo>
                <a:lnTo>
                  <a:pt x="253035" y="2237"/>
                </a:lnTo>
                <a:lnTo>
                  <a:pt x="253055" y="2284"/>
                </a:lnTo>
                <a:lnTo>
                  <a:pt x="253075" y="2338"/>
                </a:lnTo>
                <a:lnTo>
                  <a:pt x="253088" y="2378"/>
                </a:lnTo>
                <a:lnTo>
                  <a:pt x="253109" y="2432"/>
                </a:lnTo>
                <a:lnTo>
                  <a:pt x="253129" y="2486"/>
                </a:lnTo>
                <a:lnTo>
                  <a:pt x="253142" y="2540"/>
                </a:lnTo>
                <a:lnTo>
                  <a:pt x="253156" y="2593"/>
                </a:lnTo>
                <a:lnTo>
                  <a:pt x="253169" y="2647"/>
                </a:lnTo>
                <a:lnTo>
                  <a:pt x="253189" y="2688"/>
                </a:lnTo>
                <a:lnTo>
                  <a:pt x="253196" y="2742"/>
                </a:lnTo>
                <a:lnTo>
                  <a:pt x="253210" y="2802"/>
                </a:lnTo>
                <a:lnTo>
                  <a:pt x="253223" y="2849"/>
                </a:lnTo>
                <a:lnTo>
                  <a:pt x="253230" y="2903"/>
                </a:lnTo>
                <a:lnTo>
                  <a:pt x="253237" y="2943"/>
                </a:lnTo>
                <a:lnTo>
                  <a:pt x="253243" y="3004"/>
                </a:lnTo>
                <a:lnTo>
                  <a:pt x="253250" y="3058"/>
                </a:lnTo>
                <a:lnTo>
                  <a:pt x="253257" y="3105"/>
                </a:lnTo>
                <a:lnTo>
                  <a:pt x="253263" y="3165"/>
                </a:lnTo>
                <a:lnTo>
                  <a:pt x="253270" y="3219"/>
                </a:lnTo>
                <a:lnTo>
                  <a:pt x="253270" y="3266"/>
                </a:lnTo>
                <a:lnTo>
                  <a:pt x="253277" y="3327"/>
                </a:lnTo>
                <a:lnTo>
                  <a:pt x="253277" y="3380"/>
                </a:lnTo>
                <a:lnTo>
                  <a:pt x="253277" y="3441"/>
                </a:lnTo>
                <a:lnTo>
                  <a:pt x="253270" y="3481"/>
                </a:lnTo>
                <a:lnTo>
                  <a:pt x="253270" y="3535"/>
                </a:lnTo>
                <a:lnTo>
                  <a:pt x="253270" y="3595"/>
                </a:lnTo>
                <a:lnTo>
                  <a:pt x="253263" y="3642"/>
                </a:lnTo>
                <a:lnTo>
                  <a:pt x="254070" y="5122"/>
                </a:lnTo>
                <a:lnTo>
                  <a:pt x="254097" y="5202"/>
                </a:lnTo>
                <a:lnTo>
                  <a:pt x="254117" y="5276"/>
                </a:lnTo>
                <a:lnTo>
                  <a:pt x="254151" y="5357"/>
                </a:lnTo>
                <a:lnTo>
                  <a:pt x="254171" y="5438"/>
                </a:lnTo>
                <a:lnTo>
                  <a:pt x="254211" y="5518"/>
                </a:lnTo>
                <a:lnTo>
                  <a:pt x="254238" y="5599"/>
                </a:lnTo>
                <a:lnTo>
                  <a:pt x="254272" y="5680"/>
                </a:lnTo>
                <a:lnTo>
                  <a:pt x="254305" y="5747"/>
                </a:lnTo>
                <a:lnTo>
                  <a:pt x="254346" y="5828"/>
                </a:lnTo>
                <a:lnTo>
                  <a:pt x="254379" y="5908"/>
                </a:lnTo>
                <a:lnTo>
                  <a:pt x="254413" y="5976"/>
                </a:lnTo>
                <a:lnTo>
                  <a:pt x="254453" y="6056"/>
                </a:lnTo>
                <a:lnTo>
                  <a:pt x="254494" y="6130"/>
                </a:lnTo>
                <a:lnTo>
                  <a:pt x="254534" y="6191"/>
                </a:lnTo>
                <a:lnTo>
                  <a:pt x="254574" y="6271"/>
                </a:lnTo>
                <a:lnTo>
                  <a:pt x="254628" y="6339"/>
                </a:lnTo>
                <a:lnTo>
                  <a:pt x="254669" y="6413"/>
                </a:lnTo>
                <a:lnTo>
                  <a:pt x="254716" y="6480"/>
                </a:lnTo>
                <a:lnTo>
                  <a:pt x="254763" y="6554"/>
                </a:lnTo>
                <a:lnTo>
                  <a:pt x="254810" y="6628"/>
                </a:lnTo>
                <a:lnTo>
                  <a:pt x="254864" y="6675"/>
                </a:lnTo>
                <a:lnTo>
                  <a:pt x="254917" y="6749"/>
                </a:lnTo>
                <a:lnTo>
                  <a:pt x="254971" y="6809"/>
                </a:lnTo>
                <a:lnTo>
                  <a:pt x="255025" y="6883"/>
                </a:lnTo>
                <a:lnTo>
                  <a:pt x="255079" y="6944"/>
                </a:lnTo>
                <a:lnTo>
                  <a:pt x="255132" y="7004"/>
                </a:lnTo>
                <a:lnTo>
                  <a:pt x="255186" y="7071"/>
                </a:lnTo>
                <a:lnTo>
                  <a:pt x="255247" y="7132"/>
                </a:lnTo>
                <a:lnTo>
                  <a:pt x="255307" y="7186"/>
                </a:lnTo>
                <a:lnTo>
                  <a:pt x="255368" y="7246"/>
                </a:lnTo>
                <a:lnTo>
                  <a:pt x="255428" y="7300"/>
                </a:lnTo>
                <a:lnTo>
                  <a:pt x="255489" y="7354"/>
                </a:lnTo>
                <a:lnTo>
                  <a:pt x="255556" y="7415"/>
                </a:lnTo>
                <a:lnTo>
                  <a:pt x="255616" y="7468"/>
                </a:lnTo>
                <a:lnTo>
                  <a:pt x="255684" y="7515"/>
                </a:lnTo>
                <a:lnTo>
                  <a:pt x="255751" y="7562"/>
                </a:lnTo>
                <a:lnTo>
                  <a:pt x="255818" y="7630"/>
                </a:lnTo>
                <a:lnTo>
                  <a:pt x="255879" y="7670"/>
                </a:lnTo>
                <a:lnTo>
                  <a:pt x="255953" y="7717"/>
                </a:lnTo>
                <a:lnTo>
                  <a:pt x="256020" y="7764"/>
                </a:lnTo>
                <a:lnTo>
                  <a:pt x="256094" y="7818"/>
                </a:lnTo>
                <a:lnTo>
                  <a:pt x="256161" y="7852"/>
                </a:lnTo>
                <a:lnTo>
                  <a:pt x="256235" y="7905"/>
                </a:lnTo>
                <a:lnTo>
                  <a:pt x="256309" y="7939"/>
                </a:lnTo>
                <a:lnTo>
                  <a:pt x="256376" y="7986"/>
                </a:lnTo>
                <a:lnTo>
                  <a:pt x="256450" y="8020"/>
                </a:lnTo>
                <a:lnTo>
                  <a:pt x="256531" y="8067"/>
                </a:lnTo>
                <a:lnTo>
                  <a:pt x="256605" y="8093"/>
                </a:lnTo>
                <a:lnTo>
                  <a:pt x="256679" y="8127"/>
                </a:lnTo>
                <a:lnTo>
                  <a:pt x="256753" y="8161"/>
                </a:lnTo>
                <a:lnTo>
                  <a:pt x="256833" y="8194"/>
                </a:lnTo>
                <a:lnTo>
                  <a:pt x="256914" y="8235"/>
                </a:lnTo>
                <a:lnTo>
                  <a:pt x="256988" y="8262"/>
                </a:lnTo>
                <a:lnTo>
                  <a:pt x="257062" y="8288"/>
                </a:lnTo>
                <a:lnTo>
                  <a:pt x="257150" y="8308"/>
                </a:lnTo>
                <a:lnTo>
                  <a:pt x="257230" y="8342"/>
                </a:lnTo>
                <a:lnTo>
                  <a:pt x="257311" y="8369"/>
                </a:lnTo>
                <a:lnTo>
                  <a:pt x="257385" y="8383"/>
                </a:lnTo>
                <a:lnTo>
                  <a:pt x="257465" y="8403"/>
                </a:lnTo>
                <a:lnTo>
                  <a:pt x="257553" y="8430"/>
                </a:lnTo>
                <a:lnTo>
                  <a:pt x="257627" y="8450"/>
                </a:lnTo>
                <a:lnTo>
                  <a:pt x="257714" y="8470"/>
                </a:lnTo>
                <a:lnTo>
                  <a:pt x="257795" y="8477"/>
                </a:lnTo>
                <a:lnTo>
                  <a:pt x="257876" y="8497"/>
                </a:lnTo>
                <a:lnTo>
                  <a:pt x="257956" y="8504"/>
                </a:lnTo>
                <a:lnTo>
                  <a:pt x="258044" y="8510"/>
                </a:lnTo>
                <a:lnTo>
                  <a:pt x="258125" y="8524"/>
                </a:lnTo>
                <a:lnTo>
                  <a:pt x="260437" y="9694"/>
                </a:lnTo>
                <a:lnTo>
                  <a:pt x="260699" y="9835"/>
                </a:lnTo>
                <a:lnTo>
                  <a:pt x="260841" y="9916"/>
                </a:lnTo>
                <a:lnTo>
                  <a:pt x="260989" y="10003"/>
                </a:lnTo>
                <a:lnTo>
                  <a:pt x="261130" y="10090"/>
                </a:lnTo>
                <a:lnTo>
                  <a:pt x="261271" y="10184"/>
                </a:lnTo>
                <a:lnTo>
                  <a:pt x="261412" y="10279"/>
                </a:lnTo>
                <a:lnTo>
                  <a:pt x="261547" y="10373"/>
                </a:lnTo>
                <a:lnTo>
                  <a:pt x="261688" y="10474"/>
                </a:lnTo>
                <a:lnTo>
                  <a:pt x="261816" y="10581"/>
                </a:lnTo>
                <a:lnTo>
                  <a:pt x="261943" y="10682"/>
                </a:lnTo>
                <a:lnTo>
                  <a:pt x="262078" y="10790"/>
                </a:lnTo>
                <a:lnTo>
                  <a:pt x="262206" y="10891"/>
                </a:lnTo>
                <a:lnTo>
                  <a:pt x="262333" y="10998"/>
                </a:lnTo>
                <a:lnTo>
                  <a:pt x="262454" y="11119"/>
                </a:lnTo>
                <a:lnTo>
                  <a:pt x="262582" y="11233"/>
                </a:lnTo>
                <a:lnTo>
                  <a:pt x="262703" y="11348"/>
                </a:lnTo>
                <a:lnTo>
                  <a:pt x="262818" y="11462"/>
                </a:lnTo>
                <a:lnTo>
                  <a:pt x="262938" y="11583"/>
                </a:lnTo>
                <a:lnTo>
                  <a:pt x="263053" y="11704"/>
                </a:lnTo>
                <a:lnTo>
                  <a:pt x="263160" y="11832"/>
                </a:lnTo>
                <a:lnTo>
                  <a:pt x="263268" y="11959"/>
                </a:lnTo>
                <a:lnTo>
                  <a:pt x="263375" y="12074"/>
                </a:lnTo>
                <a:lnTo>
                  <a:pt x="263483" y="12181"/>
                </a:lnTo>
                <a:lnTo>
                  <a:pt x="263591" y="12289"/>
                </a:lnTo>
                <a:lnTo>
                  <a:pt x="263698" y="12403"/>
                </a:lnTo>
                <a:lnTo>
                  <a:pt x="263813" y="12511"/>
                </a:lnTo>
                <a:lnTo>
                  <a:pt x="263920" y="12605"/>
                </a:lnTo>
                <a:lnTo>
                  <a:pt x="264034" y="12706"/>
                </a:lnTo>
                <a:lnTo>
                  <a:pt x="264162" y="12800"/>
                </a:lnTo>
                <a:lnTo>
                  <a:pt x="264283" y="12908"/>
                </a:lnTo>
                <a:lnTo>
                  <a:pt x="264397" y="13008"/>
                </a:lnTo>
                <a:lnTo>
                  <a:pt x="264519" y="13096"/>
                </a:lnTo>
                <a:lnTo>
                  <a:pt x="264646" y="13183"/>
                </a:lnTo>
                <a:lnTo>
                  <a:pt x="264774" y="13271"/>
                </a:lnTo>
                <a:lnTo>
                  <a:pt x="264895" y="13365"/>
                </a:lnTo>
                <a:lnTo>
                  <a:pt x="265023" y="13439"/>
                </a:lnTo>
                <a:lnTo>
                  <a:pt x="265150" y="13533"/>
                </a:lnTo>
                <a:lnTo>
                  <a:pt x="265285" y="13613"/>
                </a:lnTo>
                <a:lnTo>
                  <a:pt x="265419" y="13681"/>
                </a:lnTo>
                <a:lnTo>
                  <a:pt x="265554" y="13762"/>
                </a:lnTo>
                <a:lnTo>
                  <a:pt x="265689" y="13822"/>
                </a:lnTo>
                <a:lnTo>
                  <a:pt x="265769" y="13869"/>
                </a:lnTo>
                <a:lnTo>
                  <a:pt x="265843" y="13903"/>
                </a:lnTo>
                <a:lnTo>
                  <a:pt x="265924" y="13950"/>
                </a:lnTo>
                <a:lnTo>
                  <a:pt x="265998" y="13977"/>
                </a:lnTo>
                <a:lnTo>
                  <a:pt x="266085" y="14010"/>
                </a:lnTo>
                <a:lnTo>
                  <a:pt x="266166" y="14050"/>
                </a:lnTo>
                <a:lnTo>
                  <a:pt x="266246" y="14077"/>
                </a:lnTo>
                <a:lnTo>
                  <a:pt x="266327" y="14104"/>
                </a:lnTo>
                <a:lnTo>
                  <a:pt x="266408" y="14138"/>
                </a:lnTo>
                <a:lnTo>
                  <a:pt x="266495" y="14165"/>
                </a:lnTo>
                <a:lnTo>
                  <a:pt x="266576" y="14185"/>
                </a:lnTo>
                <a:lnTo>
                  <a:pt x="266663" y="14212"/>
                </a:lnTo>
                <a:lnTo>
                  <a:pt x="266744" y="14239"/>
                </a:lnTo>
                <a:lnTo>
                  <a:pt x="266831" y="14252"/>
                </a:lnTo>
                <a:lnTo>
                  <a:pt x="266912" y="14266"/>
                </a:lnTo>
                <a:lnTo>
                  <a:pt x="266999" y="14286"/>
                </a:lnTo>
                <a:lnTo>
                  <a:pt x="267087" y="14313"/>
                </a:lnTo>
                <a:lnTo>
                  <a:pt x="267174" y="14326"/>
                </a:lnTo>
                <a:lnTo>
                  <a:pt x="267255" y="14346"/>
                </a:lnTo>
                <a:lnTo>
                  <a:pt x="267343" y="14346"/>
                </a:lnTo>
                <a:lnTo>
                  <a:pt x="267430" y="14353"/>
                </a:lnTo>
                <a:lnTo>
                  <a:pt x="267517" y="14373"/>
                </a:lnTo>
                <a:lnTo>
                  <a:pt x="267604" y="14387"/>
                </a:lnTo>
                <a:lnTo>
                  <a:pt x="267692" y="14373"/>
                </a:lnTo>
                <a:lnTo>
                  <a:pt x="267779" y="14393"/>
                </a:lnTo>
                <a:lnTo>
                  <a:pt x="267867" y="14393"/>
                </a:lnTo>
                <a:lnTo>
                  <a:pt x="267954" y="14387"/>
                </a:lnTo>
                <a:lnTo>
                  <a:pt x="268042" y="14393"/>
                </a:lnTo>
                <a:lnTo>
                  <a:pt x="268129" y="14393"/>
                </a:lnTo>
                <a:lnTo>
                  <a:pt x="268210" y="14393"/>
                </a:lnTo>
                <a:lnTo>
                  <a:pt x="268304" y="14387"/>
                </a:lnTo>
                <a:lnTo>
                  <a:pt x="268391" y="14380"/>
                </a:lnTo>
                <a:lnTo>
                  <a:pt x="268479" y="14373"/>
                </a:lnTo>
                <a:lnTo>
                  <a:pt x="268566" y="14353"/>
                </a:lnTo>
                <a:lnTo>
                  <a:pt x="268647" y="14353"/>
                </a:lnTo>
                <a:lnTo>
                  <a:pt x="268734" y="14340"/>
                </a:lnTo>
                <a:lnTo>
                  <a:pt x="269138" y="14286"/>
                </a:lnTo>
                <a:lnTo>
                  <a:pt x="269541" y="14245"/>
                </a:lnTo>
                <a:lnTo>
                  <a:pt x="269938" y="14165"/>
                </a:lnTo>
                <a:lnTo>
                  <a:pt x="270334" y="14118"/>
                </a:lnTo>
                <a:lnTo>
                  <a:pt x="270738" y="14030"/>
                </a:lnTo>
                <a:lnTo>
                  <a:pt x="271134" y="13957"/>
                </a:lnTo>
                <a:lnTo>
                  <a:pt x="271531" y="13869"/>
                </a:lnTo>
                <a:lnTo>
                  <a:pt x="271921" y="13762"/>
                </a:lnTo>
                <a:lnTo>
                  <a:pt x="272311" y="13667"/>
                </a:lnTo>
                <a:lnTo>
                  <a:pt x="272694" y="13553"/>
                </a:lnTo>
                <a:lnTo>
                  <a:pt x="273091" y="13445"/>
                </a:lnTo>
                <a:lnTo>
                  <a:pt x="273421" y="13331"/>
                </a:lnTo>
                <a:lnTo>
                  <a:pt x="273750" y="13217"/>
                </a:lnTo>
                <a:lnTo>
                  <a:pt x="274086" y="13116"/>
                </a:lnTo>
                <a:lnTo>
                  <a:pt x="274416" y="12981"/>
                </a:lnTo>
                <a:lnTo>
                  <a:pt x="274738" y="12854"/>
                </a:lnTo>
                <a:lnTo>
                  <a:pt x="275068" y="12713"/>
                </a:lnTo>
                <a:lnTo>
                  <a:pt x="275384" y="12571"/>
                </a:lnTo>
                <a:lnTo>
                  <a:pt x="275700" y="12417"/>
                </a:lnTo>
                <a:lnTo>
                  <a:pt x="276016" y="12276"/>
                </a:lnTo>
                <a:lnTo>
                  <a:pt x="276339" y="12121"/>
                </a:lnTo>
                <a:lnTo>
                  <a:pt x="276648" y="11966"/>
                </a:lnTo>
                <a:lnTo>
                  <a:pt x="276950" y="11791"/>
                </a:lnTo>
                <a:lnTo>
                  <a:pt x="277260" y="11617"/>
                </a:lnTo>
                <a:lnTo>
                  <a:pt x="277562" y="11442"/>
                </a:lnTo>
                <a:lnTo>
                  <a:pt x="277865" y="11240"/>
                </a:lnTo>
                <a:lnTo>
                  <a:pt x="278161" y="11065"/>
                </a:lnTo>
                <a:lnTo>
                  <a:pt x="278450" y="10870"/>
                </a:lnTo>
                <a:lnTo>
                  <a:pt x="278732" y="10662"/>
                </a:lnTo>
                <a:lnTo>
                  <a:pt x="279028" y="10454"/>
                </a:lnTo>
                <a:lnTo>
                  <a:pt x="279310" y="10259"/>
                </a:lnTo>
                <a:lnTo>
                  <a:pt x="279586" y="10037"/>
                </a:lnTo>
                <a:lnTo>
                  <a:pt x="279855" y="9821"/>
                </a:lnTo>
                <a:lnTo>
                  <a:pt x="280131" y="9593"/>
                </a:lnTo>
                <a:lnTo>
                  <a:pt x="280393" y="9364"/>
                </a:lnTo>
                <a:lnTo>
                  <a:pt x="280648" y="9135"/>
                </a:lnTo>
                <a:lnTo>
                  <a:pt x="280917" y="8880"/>
                </a:lnTo>
                <a:lnTo>
                  <a:pt x="280931" y="8840"/>
                </a:lnTo>
                <a:lnTo>
                  <a:pt x="280951" y="8786"/>
                </a:lnTo>
                <a:lnTo>
                  <a:pt x="280978" y="8759"/>
                </a:lnTo>
                <a:lnTo>
                  <a:pt x="280998" y="8705"/>
                </a:lnTo>
                <a:lnTo>
                  <a:pt x="281011" y="8678"/>
                </a:lnTo>
                <a:lnTo>
                  <a:pt x="281032" y="8638"/>
                </a:lnTo>
                <a:lnTo>
                  <a:pt x="281058" y="8591"/>
                </a:lnTo>
                <a:lnTo>
                  <a:pt x="281072" y="8557"/>
                </a:lnTo>
                <a:lnTo>
                  <a:pt x="281099" y="8524"/>
                </a:lnTo>
                <a:lnTo>
                  <a:pt x="281119" y="8477"/>
                </a:lnTo>
                <a:lnTo>
                  <a:pt x="281146" y="8450"/>
                </a:lnTo>
                <a:lnTo>
                  <a:pt x="281173" y="8410"/>
                </a:lnTo>
                <a:lnTo>
                  <a:pt x="281200" y="8362"/>
                </a:lnTo>
                <a:lnTo>
                  <a:pt x="281220" y="8329"/>
                </a:lnTo>
                <a:lnTo>
                  <a:pt x="281247" y="8302"/>
                </a:lnTo>
                <a:lnTo>
                  <a:pt x="281273" y="8268"/>
                </a:lnTo>
                <a:lnTo>
                  <a:pt x="281300" y="8221"/>
                </a:lnTo>
                <a:lnTo>
                  <a:pt x="281334" y="8194"/>
                </a:lnTo>
                <a:lnTo>
                  <a:pt x="281347" y="8161"/>
                </a:lnTo>
                <a:lnTo>
                  <a:pt x="281388" y="8134"/>
                </a:lnTo>
                <a:lnTo>
                  <a:pt x="281415" y="8087"/>
                </a:lnTo>
                <a:lnTo>
                  <a:pt x="281448" y="8053"/>
                </a:lnTo>
                <a:lnTo>
                  <a:pt x="281475" y="8026"/>
                </a:lnTo>
                <a:lnTo>
                  <a:pt x="281509" y="8006"/>
                </a:lnTo>
                <a:lnTo>
                  <a:pt x="281542" y="7966"/>
                </a:lnTo>
                <a:lnTo>
                  <a:pt x="281576" y="7939"/>
                </a:lnTo>
                <a:lnTo>
                  <a:pt x="281610" y="7905"/>
                </a:lnTo>
                <a:lnTo>
                  <a:pt x="281643" y="7872"/>
                </a:lnTo>
                <a:lnTo>
                  <a:pt x="281677" y="7852"/>
                </a:lnTo>
                <a:lnTo>
                  <a:pt x="281710" y="7825"/>
                </a:lnTo>
                <a:lnTo>
                  <a:pt x="281744" y="7804"/>
                </a:lnTo>
                <a:lnTo>
                  <a:pt x="281778" y="7777"/>
                </a:lnTo>
                <a:lnTo>
                  <a:pt x="281812" y="7737"/>
                </a:lnTo>
                <a:lnTo>
                  <a:pt x="281859" y="7724"/>
                </a:lnTo>
                <a:lnTo>
                  <a:pt x="281885" y="7697"/>
                </a:lnTo>
                <a:lnTo>
                  <a:pt x="281926" y="7677"/>
                </a:lnTo>
                <a:lnTo>
                  <a:pt x="281959" y="7650"/>
                </a:lnTo>
                <a:lnTo>
                  <a:pt x="282000" y="7616"/>
                </a:lnTo>
                <a:lnTo>
                  <a:pt x="282047" y="7589"/>
                </a:lnTo>
                <a:lnTo>
                  <a:pt x="282074" y="7576"/>
                </a:lnTo>
                <a:lnTo>
                  <a:pt x="282121" y="7556"/>
                </a:lnTo>
                <a:lnTo>
                  <a:pt x="282161" y="7549"/>
                </a:lnTo>
                <a:lnTo>
                  <a:pt x="282195" y="7515"/>
                </a:lnTo>
                <a:lnTo>
                  <a:pt x="282242" y="7502"/>
                </a:lnTo>
                <a:lnTo>
                  <a:pt x="282275" y="7488"/>
                </a:lnTo>
                <a:lnTo>
                  <a:pt x="282322" y="7475"/>
                </a:lnTo>
                <a:lnTo>
                  <a:pt x="282363" y="7455"/>
                </a:lnTo>
                <a:lnTo>
                  <a:pt x="282403" y="7435"/>
                </a:lnTo>
                <a:lnTo>
                  <a:pt x="282450" y="7428"/>
                </a:lnTo>
                <a:lnTo>
                  <a:pt x="282490" y="7408"/>
                </a:lnTo>
                <a:lnTo>
                  <a:pt x="282537" y="7394"/>
                </a:lnTo>
                <a:lnTo>
                  <a:pt x="282578" y="7374"/>
                </a:lnTo>
                <a:lnTo>
                  <a:pt x="282618" y="7354"/>
                </a:lnTo>
                <a:lnTo>
                  <a:pt x="282659" y="7354"/>
                </a:lnTo>
                <a:lnTo>
                  <a:pt x="282706" y="7347"/>
                </a:lnTo>
                <a:lnTo>
                  <a:pt x="282746" y="7340"/>
                </a:lnTo>
                <a:lnTo>
                  <a:pt x="282793" y="7320"/>
                </a:lnTo>
                <a:lnTo>
                  <a:pt x="282834" y="7313"/>
                </a:lnTo>
                <a:lnTo>
                  <a:pt x="282874" y="7313"/>
                </a:lnTo>
                <a:lnTo>
                  <a:pt x="282921" y="7307"/>
                </a:lnTo>
                <a:lnTo>
                  <a:pt x="282968" y="7307"/>
                </a:lnTo>
                <a:lnTo>
                  <a:pt x="283002" y="7287"/>
                </a:lnTo>
                <a:lnTo>
                  <a:pt x="283049" y="7293"/>
                </a:lnTo>
                <a:lnTo>
                  <a:pt x="283102" y="7287"/>
                </a:lnTo>
                <a:lnTo>
                  <a:pt x="283143" y="7287"/>
                </a:lnTo>
                <a:lnTo>
                  <a:pt x="283183" y="7280"/>
                </a:lnTo>
                <a:lnTo>
                  <a:pt x="283230" y="7287"/>
                </a:lnTo>
                <a:lnTo>
                  <a:pt x="283277" y="7287"/>
                </a:lnTo>
                <a:lnTo>
                  <a:pt x="283317" y="7280"/>
                </a:lnTo>
                <a:lnTo>
                  <a:pt x="283364" y="7293"/>
                </a:lnTo>
                <a:lnTo>
                  <a:pt x="283412" y="7293"/>
                </a:lnTo>
                <a:lnTo>
                  <a:pt x="283452" y="7280"/>
                </a:lnTo>
                <a:lnTo>
                  <a:pt x="283492" y="7300"/>
                </a:lnTo>
                <a:lnTo>
                  <a:pt x="283539" y="7300"/>
                </a:lnTo>
                <a:lnTo>
                  <a:pt x="283586" y="7293"/>
                </a:lnTo>
                <a:lnTo>
                  <a:pt x="283620" y="7307"/>
                </a:lnTo>
                <a:lnTo>
                  <a:pt x="283667" y="7307"/>
                </a:lnTo>
                <a:lnTo>
                  <a:pt x="283707" y="7307"/>
                </a:lnTo>
                <a:lnTo>
                  <a:pt x="283761" y="7327"/>
                </a:lnTo>
                <a:lnTo>
                  <a:pt x="283802" y="7327"/>
                </a:lnTo>
                <a:lnTo>
                  <a:pt x="283842" y="7347"/>
                </a:lnTo>
                <a:lnTo>
                  <a:pt x="283882" y="7347"/>
                </a:lnTo>
                <a:lnTo>
                  <a:pt x="283929" y="7361"/>
                </a:lnTo>
                <a:lnTo>
                  <a:pt x="283976" y="7374"/>
                </a:lnTo>
                <a:lnTo>
                  <a:pt x="284017" y="7401"/>
                </a:lnTo>
                <a:lnTo>
                  <a:pt x="284064" y="7408"/>
                </a:lnTo>
                <a:lnTo>
                  <a:pt x="285603" y="7798"/>
                </a:lnTo>
                <a:lnTo>
                  <a:pt x="286565" y="8013"/>
                </a:lnTo>
                <a:lnTo>
                  <a:pt x="287540" y="8215"/>
                </a:lnTo>
                <a:lnTo>
                  <a:pt x="288515" y="8396"/>
                </a:lnTo>
                <a:lnTo>
                  <a:pt x="289490" y="8571"/>
                </a:lnTo>
                <a:lnTo>
                  <a:pt x="290464" y="8712"/>
                </a:lnTo>
                <a:lnTo>
                  <a:pt x="290653" y="8779"/>
                </a:lnTo>
                <a:lnTo>
                  <a:pt x="290754" y="8793"/>
                </a:lnTo>
                <a:lnTo>
                  <a:pt x="290855" y="8820"/>
                </a:lnTo>
                <a:lnTo>
                  <a:pt x="290962" y="8840"/>
                </a:lnTo>
                <a:lnTo>
                  <a:pt x="291063" y="8867"/>
                </a:lnTo>
                <a:lnTo>
                  <a:pt x="291164" y="8887"/>
                </a:lnTo>
                <a:lnTo>
                  <a:pt x="291271" y="8907"/>
                </a:lnTo>
                <a:lnTo>
                  <a:pt x="291379" y="8920"/>
                </a:lnTo>
                <a:lnTo>
                  <a:pt x="291480" y="8934"/>
                </a:lnTo>
                <a:lnTo>
                  <a:pt x="291587" y="8947"/>
                </a:lnTo>
                <a:lnTo>
                  <a:pt x="291688" y="8961"/>
                </a:lnTo>
                <a:lnTo>
                  <a:pt x="291796" y="8981"/>
                </a:lnTo>
                <a:lnTo>
                  <a:pt x="291903" y="8967"/>
                </a:lnTo>
                <a:lnTo>
                  <a:pt x="292011" y="8988"/>
                </a:lnTo>
                <a:lnTo>
                  <a:pt x="292112" y="8981"/>
                </a:lnTo>
                <a:lnTo>
                  <a:pt x="292226" y="8981"/>
                </a:lnTo>
                <a:lnTo>
                  <a:pt x="292327" y="8981"/>
                </a:lnTo>
                <a:lnTo>
                  <a:pt x="292428" y="8981"/>
                </a:lnTo>
                <a:lnTo>
                  <a:pt x="292542" y="8981"/>
                </a:lnTo>
                <a:lnTo>
                  <a:pt x="292643" y="8974"/>
                </a:lnTo>
                <a:lnTo>
                  <a:pt x="292744" y="8967"/>
                </a:lnTo>
                <a:lnTo>
                  <a:pt x="292858" y="8961"/>
                </a:lnTo>
                <a:lnTo>
                  <a:pt x="292959" y="8941"/>
                </a:lnTo>
                <a:lnTo>
                  <a:pt x="293060" y="8934"/>
                </a:lnTo>
                <a:lnTo>
                  <a:pt x="293167" y="8914"/>
                </a:lnTo>
                <a:lnTo>
                  <a:pt x="293268" y="8907"/>
                </a:lnTo>
                <a:lnTo>
                  <a:pt x="293376" y="8880"/>
                </a:lnTo>
                <a:lnTo>
                  <a:pt x="293484" y="8867"/>
                </a:lnTo>
                <a:lnTo>
                  <a:pt x="293584" y="8840"/>
                </a:lnTo>
                <a:lnTo>
                  <a:pt x="293685" y="8813"/>
                </a:lnTo>
                <a:lnTo>
                  <a:pt x="293793" y="8786"/>
                </a:lnTo>
                <a:lnTo>
                  <a:pt x="293894" y="8773"/>
                </a:lnTo>
                <a:lnTo>
                  <a:pt x="293994" y="8732"/>
                </a:lnTo>
                <a:lnTo>
                  <a:pt x="294089" y="8699"/>
                </a:lnTo>
                <a:lnTo>
                  <a:pt x="294196" y="8665"/>
                </a:lnTo>
                <a:lnTo>
                  <a:pt x="294290" y="8638"/>
                </a:lnTo>
                <a:lnTo>
                  <a:pt x="294398" y="8598"/>
                </a:lnTo>
                <a:lnTo>
                  <a:pt x="294492" y="8557"/>
                </a:lnTo>
                <a:lnTo>
                  <a:pt x="294593" y="8517"/>
                </a:lnTo>
                <a:lnTo>
                  <a:pt x="294687" y="8470"/>
                </a:lnTo>
                <a:lnTo>
                  <a:pt x="294788" y="8430"/>
                </a:lnTo>
                <a:lnTo>
                  <a:pt x="294875" y="8389"/>
                </a:lnTo>
                <a:lnTo>
                  <a:pt x="294976" y="8335"/>
                </a:lnTo>
                <a:lnTo>
                  <a:pt x="295064" y="8288"/>
                </a:lnTo>
                <a:lnTo>
                  <a:pt x="295164" y="8242"/>
                </a:lnTo>
                <a:lnTo>
                  <a:pt x="295259" y="8188"/>
                </a:lnTo>
                <a:lnTo>
                  <a:pt x="295346" y="8140"/>
                </a:lnTo>
                <a:lnTo>
                  <a:pt x="295433" y="8080"/>
                </a:lnTo>
                <a:lnTo>
                  <a:pt x="295521" y="8026"/>
                </a:lnTo>
                <a:lnTo>
                  <a:pt x="295615" y="7979"/>
                </a:lnTo>
                <a:lnTo>
                  <a:pt x="295702" y="7912"/>
                </a:lnTo>
                <a:lnTo>
                  <a:pt x="295789" y="7852"/>
                </a:lnTo>
                <a:lnTo>
                  <a:pt x="295870" y="7784"/>
                </a:lnTo>
                <a:lnTo>
                  <a:pt x="295958" y="7724"/>
                </a:lnTo>
                <a:lnTo>
                  <a:pt x="296045" y="7650"/>
                </a:lnTo>
                <a:lnTo>
                  <a:pt x="296126" y="7589"/>
                </a:lnTo>
                <a:lnTo>
                  <a:pt x="296200" y="7529"/>
                </a:lnTo>
                <a:lnTo>
                  <a:pt x="296287" y="7461"/>
                </a:lnTo>
                <a:lnTo>
                  <a:pt x="296361" y="7374"/>
                </a:lnTo>
                <a:lnTo>
                  <a:pt x="296442" y="7307"/>
                </a:lnTo>
                <a:lnTo>
                  <a:pt x="296516" y="7240"/>
                </a:lnTo>
                <a:lnTo>
                  <a:pt x="296590" y="7159"/>
                </a:lnTo>
                <a:lnTo>
                  <a:pt x="297894" y="6561"/>
                </a:lnTo>
                <a:lnTo>
                  <a:pt x="298627" y="6191"/>
                </a:lnTo>
                <a:lnTo>
                  <a:pt x="299353" y="5828"/>
                </a:lnTo>
                <a:lnTo>
                  <a:pt x="300072" y="5444"/>
                </a:lnTo>
                <a:lnTo>
                  <a:pt x="300785" y="5041"/>
                </a:lnTo>
                <a:lnTo>
                  <a:pt x="301491" y="4637"/>
                </a:lnTo>
                <a:lnTo>
                  <a:pt x="302190" y="4221"/>
                </a:lnTo>
                <a:lnTo>
                  <a:pt x="302358" y="4120"/>
                </a:lnTo>
                <a:lnTo>
                  <a:pt x="302526" y="4019"/>
                </a:lnTo>
                <a:lnTo>
                  <a:pt x="302701" y="3932"/>
                </a:lnTo>
                <a:lnTo>
                  <a:pt x="302883" y="3837"/>
                </a:lnTo>
                <a:lnTo>
                  <a:pt x="303058" y="3757"/>
                </a:lnTo>
                <a:lnTo>
                  <a:pt x="303233" y="3663"/>
                </a:lnTo>
                <a:lnTo>
                  <a:pt x="303414" y="3582"/>
                </a:lnTo>
                <a:lnTo>
                  <a:pt x="303596" y="3501"/>
                </a:lnTo>
                <a:lnTo>
                  <a:pt x="303777" y="3434"/>
                </a:lnTo>
                <a:lnTo>
                  <a:pt x="303959" y="3354"/>
                </a:lnTo>
                <a:lnTo>
                  <a:pt x="304140" y="3293"/>
                </a:lnTo>
                <a:lnTo>
                  <a:pt x="304328" y="3226"/>
                </a:lnTo>
                <a:lnTo>
                  <a:pt x="304517" y="3165"/>
                </a:lnTo>
                <a:lnTo>
                  <a:pt x="304705" y="3111"/>
                </a:lnTo>
                <a:lnTo>
                  <a:pt x="304900" y="3051"/>
                </a:lnTo>
                <a:lnTo>
                  <a:pt x="305088" y="2997"/>
                </a:lnTo>
                <a:lnTo>
                  <a:pt x="305283" y="2950"/>
                </a:lnTo>
                <a:lnTo>
                  <a:pt x="305472" y="2903"/>
                </a:lnTo>
                <a:lnTo>
                  <a:pt x="305660" y="2863"/>
                </a:lnTo>
                <a:lnTo>
                  <a:pt x="305855" y="2829"/>
                </a:lnTo>
                <a:lnTo>
                  <a:pt x="306050" y="2795"/>
                </a:lnTo>
                <a:lnTo>
                  <a:pt x="306245" y="2762"/>
                </a:lnTo>
                <a:lnTo>
                  <a:pt x="306440" y="2735"/>
                </a:lnTo>
                <a:lnTo>
                  <a:pt x="306635" y="2708"/>
                </a:lnTo>
                <a:lnTo>
                  <a:pt x="306830" y="2681"/>
                </a:lnTo>
                <a:lnTo>
                  <a:pt x="307025" y="2668"/>
                </a:lnTo>
                <a:lnTo>
                  <a:pt x="307219" y="2647"/>
                </a:lnTo>
                <a:lnTo>
                  <a:pt x="307421" y="2641"/>
                </a:lnTo>
                <a:lnTo>
                  <a:pt x="307616" y="2634"/>
                </a:lnTo>
                <a:lnTo>
                  <a:pt x="307811" y="2634"/>
                </a:lnTo>
                <a:lnTo>
                  <a:pt x="308013" y="2627"/>
                </a:lnTo>
                <a:lnTo>
                  <a:pt x="308208" y="2627"/>
                </a:lnTo>
                <a:lnTo>
                  <a:pt x="308410" y="2641"/>
                </a:lnTo>
                <a:lnTo>
                  <a:pt x="308605" y="2641"/>
                </a:lnTo>
                <a:lnTo>
                  <a:pt x="308800" y="2661"/>
                </a:lnTo>
                <a:lnTo>
                  <a:pt x="308995" y="2668"/>
                </a:lnTo>
                <a:lnTo>
                  <a:pt x="309190" y="2688"/>
                </a:lnTo>
                <a:lnTo>
                  <a:pt x="309385" y="2722"/>
                </a:lnTo>
                <a:lnTo>
                  <a:pt x="309580" y="2742"/>
                </a:lnTo>
                <a:lnTo>
                  <a:pt x="309781" y="2768"/>
                </a:lnTo>
                <a:lnTo>
                  <a:pt x="309970" y="2809"/>
                </a:lnTo>
                <a:lnTo>
                  <a:pt x="310440" y="2890"/>
                </a:lnTo>
                <a:lnTo>
                  <a:pt x="310904" y="2977"/>
                </a:lnTo>
                <a:lnTo>
                  <a:pt x="311368" y="3071"/>
                </a:lnTo>
                <a:lnTo>
                  <a:pt x="311825" y="3179"/>
                </a:lnTo>
                <a:lnTo>
                  <a:pt x="312282" y="3286"/>
                </a:lnTo>
                <a:lnTo>
                  <a:pt x="312746" y="3407"/>
                </a:lnTo>
                <a:lnTo>
                  <a:pt x="313204" y="3542"/>
                </a:lnTo>
                <a:lnTo>
                  <a:pt x="313654" y="3663"/>
                </a:lnTo>
                <a:lnTo>
                  <a:pt x="314105" y="3810"/>
                </a:lnTo>
                <a:lnTo>
                  <a:pt x="314555" y="3959"/>
                </a:lnTo>
                <a:lnTo>
                  <a:pt x="314999" y="4120"/>
                </a:lnTo>
                <a:lnTo>
                  <a:pt x="315443" y="4295"/>
                </a:lnTo>
                <a:lnTo>
                  <a:pt x="315880" y="4456"/>
                </a:lnTo>
                <a:lnTo>
                  <a:pt x="316317" y="4644"/>
                </a:lnTo>
                <a:lnTo>
                  <a:pt x="316754" y="4839"/>
                </a:lnTo>
                <a:lnTo>
                  <a:pt x="317184" y="5027"/>
                </a:lnTo>
                <a:lnTo>
                  <a:pt x="317607" y="5229"/>
                </a:lnTo>
                <a:lnTo>
                  <a:pt x="318031" y="5438"/>
                </a:lnTo>
                <a:lnTo>
                  <a:pt x="319470" y="6123"/>
                </a:lnTo>
                <a:lnTo>
                  <a:pt x="320895" y="6830"/>
                </a:lnTo>
                <a:lnTo>
                  <a:pt x="322307" y="7569"/>
                </a:lnTo>
                <a:lnTo>
                  <a:pt x="323699" y="8315"/>
                </a:lnTo>
                <a:lnTo>
                  <a:pt x="325084" y="9102"/>
                </a:lnTo>
                <a:lnTo>
                  <a:pt x="326456" y="9902"/>
                </a:lnTo>
                <a:lnTo>
                  <a:pt x="327814" y="10742"/>
                </a:lnTo>
                <a:lnTo>
                  <a:pt x="331290" y="12867"/>
                </a:lnTo>
                <a:lnTo>
                  <a:pt x="334739" y="15052"/>
                </a:lnTo>
                <a:lnTo>
                  <a:pt x="338148" y="17298"/>
                </a:lnTo>
                <a:lnTo>
                  <a:pt x="339318" y="18132"/>
                </a:lnTo>
                <a:lnTo>
                  <a:pt x="340488" y="18972"/>
                </a:lnTo>
                <a:lnTo>
                  <a:pt x="341638" y="19846"/>
                </a:lnTo>
                <a:lnTo>
                  <a:pt x="342774" y="20727"/>
                </a:lnTo>
                <a:lnTo>
                  <a:pt x="343890" y="21641"/>
                </a:lnTo>
                <a:lnTo>
                  <a:pt x="344992" y="22563"/>
                </a:lnTo>
                <a:lnTo>
                  <a:pt x="346082" y="23511"/>
                </a:lnTo>
                <a:lnTo>
                  <a:pt x="347151" y="24479"/>
                </a:lnTo>
                <a:lnTo>
                  <a:pt x="348200" y="25460"/>
                </a:lnTo>
                <a:lnTo>
                  <a:pt x="349235" y="26462"/>
                </a:lnTo>
                <a:lnTo>
                  <a:pt x="350250" y="27491"/>
                </a:lnTo>
                <a:lnTo>
                  <a:pt x="351252" y="28519"/>
                </a:lnTo>
                <a:lnTo>
                  <a:pt x="352234" y="29575"/>
                </a:lnTo>
                <a:lnTo>
                  <a:pt x="353195" y="30644"/>
                </a:lnTo>
                <a:lnTo>
                  <a:pt x="354136" y="31740"/>
                </a:lnTo>
                <a:lnTo>
                  <a:pt x="355064" y="32836"/>
                </a:lnTo>
                <a:lnTo>
                  <a:pt x="355965" y="33966"/>
                </a:lnTo>
                <a:lnTo>
                  <a:pt x="356853" y="35095"/>
                </a:lnTo>
                <a:lnTo>
                  <a:pt x="362689" y="30900"/>
                </a:lnTo>
                <a:lnTo>
                  <a:pt x="362904" y="30752"/>
                </a:lnTo>
                <a:lnTo>
                  <a:pt x="364471" y="32836"/>
                </a:lnTo>
                <a:lnTo>
                  <a:pt x="366218" y="38080"/>
                </a:lnTo>
                <a:lnTo>
                  <a:pt x="367012" y="41657"/>
                </a:lnTo>
                <a:lnTo>
                  <a:pt x="366851" y="44118"/>
                </a:lnTo>
                <a:lnTo>
                  <a:pt x="364544" y="48643"/>
                </a:lnTo>
                <a:lnTo>
                  <a:pt x="363832" y="52449"/>
                </a:lnTo>
                <a:lnTo>
                  <a:pt x="364067" y="55703"/>
                </a:lnTo>
                <a:lnTo>
                  <a:pt x="366057" y="62614"/>
                </a:lnTo>
                <a:lnTo>
                  <a:pt x="366212" y="64363"/>
                </a:lnTo>
                <a:lnTo>
                  <a:pt x="365815" y="65788"/>
                </a:lnTo>
                <a:lnTo>
                  <a:pt x="364867" y="66030"/>
                </a:lnTo>
                <a:lnTo>
                  <a:pt x="363677" y="65472"/>
                </a:lnTo>
                <a:lnTo>
                  <a:pt x="362884" y="65237"/>
                </a:lnTo>
                <a:lnTo>
                  <a:pt x="361929" y="65714"/>
                </a:lnTo>
                <a:lnTo>
                  <a:pt x="361687" y="67382"/>
                </a:lnTo>
                <a:lnTo>
                  <a:pt x="363751" y="71113"/>
                </a:lnTo>
                <a:lnTo>
                  <a:pt x="364706" y="72700"/>
                </a:lnTo>
                <a:lnTo>
                  <a:pt x="365103" y="73500"/>
                </a:lnTo>
                <a:lnTo>
                  <a:pt x="366212" y="73971"/>
                </a:lnTo>
                <a:lnTo>
                  <a:pt x="366689" y="73735"/>
                </a:lnTo>
                <a:lnTo>
                  <a:pt x="367402" y="74206"/>
                </a:lnTo>
                <a:lnTo>
                  <a:pt x="368679" y="73971"/>
                </a:lnTo>
                <a:lnTo>
                  <a:pt x="369789" y="73897"/>
                </a:lnTo>
                <a:lnTo>
                  <a:pt x="370428" y="74051"/>
                </a:lnTo>
                <a:lnTo>
                  <a:pt x="370663" y="73097"/>
                </a:lnTo>
                <a:lnTo>
                  <a:pt x="371140" y="72229"/>
                </a:lnTo>
                <a:lnTo>
                  <a:pt x="371698" y="72061"/>
                </a:lnTo>
                <a:lnTo>
                  <a:pt x="372411" y="72142"/>
                </a:lnTo>
                <a:lnTo>
                  <a:pt x="373682" y="70952"/>
                </a:lnTo>
                <a:lnTo>
                  <a:pt x="377406" y="67301"/>
                </a:lnTo>
                <a:lnTo>
                  <a:pt x="379874" y="65956"/>
                </a:lnTo>
                <a:lnTo>
                  <a:pt x="382100" y="65869"/>
                </a:lnTo>
                <a:lnTo>
                  <a:pt x="384876" y="67852"/>
                </a:lnTo>
                <a:lnTo>
                  <a:pt x="388689" y="71826"/>
                </a:lnTo>
                <a:lnTo>
                  <a:pt x="392575" y="73735"/>
                </a:lnTo>
                <a:lnTo>
                  <a:pt x="393772" y="74529"/>
                </a:lnTo>
                <a:lnTo>
                  <a:pt x="393852" y="75241"/>
                </a:lnTo>
                <a:lnTo>
                  <a:pt x="391788" y="75954"/>
                </a:lnTo>
                <a:lnTo>
                  <a:pt x="387734" y="75961"/>
                </a:lnTo>
                <a:lnTo>
                  <a:pt x="386147" y="76519"/>
                </a:lnTo>
                <a:lnTo>
                  <a:pt x="385596" y="77702"/>
                </a:lnTo>
                <a:lnTo>
                  <a:pt x="386228" y="79054"/>
                </a:lnTo>
                <a:lnTo>
                  <a:pt x="386705" y="80244"/>
                </a:lnTo>
                <a:lnTo>
                  <a:pt x="386389" y="81353"/>
                </a:lnTo>
                <a:lnTo>
                  <a:pt x="385912" y="82153"/>
                </a:lnTo>
                <a:lnTo>
                  <a:pt x="386228" y="83256"/>
                </a:lnTo>
                <a:lnTo>
                  <a:pt x="386705" y="84614"/>
                </a:lnTo>
                <a:lnTo>
                  <a:pt x="386389" y="86039"/>
                </a:lnTo>
                <a:lnTo>
                  <a:pt x="385751" y="87713"/>
                </a:lnTo>
                <a:lnTo>
                  <a:pt x="385589" y="89139"/>
                </a:lnTo>
                <a:lnTo>
                  <a:pt x="386860" y="94222"/>
                </a:lnTo>
                <a:lnTo>
                  <a:pt x="387021" y="96447"/>
                </a:lnTo>
                <a:lnTo>
                  <a:pt x="386941" y="97873"/>
                </a:lnTo>
                <a:lnTo>
                  <a:pt x="388931" y="100656"/>
                </a:lnTo>
                <a:lnTo>
                  <a:pt x="392104" y="104153"/>
                </a:lnTo>
                <a:lnTo>
                  <a:pt x="394323" y="104704"/>
                </a:lnTo>
                <a:lnTo>
                  <a:pt x="396549" y="104307"/>
                </a:lnTo>
                <a:lnTo>
                  <a:pt x="398223" y="104388"/>
                </a:lnTo>
                <a:lnTo>
                  <a:pt x="401073" y="104858"/>
                </a:lnTo>
                <a:lnTo>
                  <a:pt x="403144" y="106613"/>
                </a:lnTo>
                <a:lnTo>
                  <a:pt x="407030" y="110110"/>
                </a:lnTo>
                <a:lnTo>
                  <a:pt x="412826" y="115502"/>
                </a:lnTo>
                <a:lnTo>
                  <a:pt x="414413" y="117001"/>
                </a:lnTo>
                <a:lnTo>
                  <a:pt x="413942" y="118998"/>
                </a:lnTo>
                <a:lnTo>
                  <a:pt x="412826" y="120108"/>
                </a:lnTo>
                <a:lnTo>
                  <a:pt x="410527" y="120666"/>
                </a:lnTo>
                <a:lnTo>
                  <a:pt x="408220" y="121701"/>
                </a:lnTo>
                <a:lnTo>
                  <a:pt x="407037" y="122884"/>
                </a:lnTo>
                <a:lnTo>
                  <a:pt x="407111" y="125345"/>
                </a:lnTo>
                <a:lnTo>
                  <a:pt x="409653" y="131389"/>
                </a:lnTo>
                <a:lnTo>
                  <a:pt x="410849" y="132418"/>
                </a:lnTo>
                <a:lnTo>
                  <a:pt x="412510" y="132499"/>
                </a:lnTo>
                <a:lnTo>
                  <a:pt x="414023" y="133292"/>
                </a:lnTo>
                <a:lnTo>
                  <a:pt x="416800" y="137098"/>
                </a:lnTo>
                <a:lnTo>
                  <a:pt x="417755" y="139882"/>
                </a:lnTo>
                <a:lnTo>
                  <a:pt x="417835" y="140601"/>
                </a:lnTo>
                <a:lnTo>
                  <a:pt x="417909" y="140910"/>
                </a:lnTo>
                <a:lnTo>
                  <a:pt x="418945" y="142026"/>
                </a:lnTo>
                <a:lnTo>
                  <a:pt x="422044" y="143848"/>
                </a:lnTo>
                <a:lnTo>
                  <a:pt x="427914" y="147976"/>
                </a:lnTo>
                <a:lnTo>
                  <a:pt x="430852" y="149173"/>
                </a:lnTo>
                <a:lnTo>
                  <a:pt x="431887" y="149651"/>
                </a:lnTo>
                <a:lnTo>
                  <a:pt x="432365" y="151318"/>
                </a:lnTo>
                <a:lnTo>
                  <a:pt x="432526" y="153705"/>
                </a:lnTo>
                <a:lnTo>
                  <a:pt x="431961" y="155130"/>
                </a:lnTo>
                <a:lnTo>
                  <a:pt x="429985" y="157349"/>
                </a:lnTo>
                <a:lnTo>
                  <a:pt x="428714" y="160610"/>
                </a:lnTo>
                <a:lnTo>
                  <a:pt x="428391" y="162432"/>
                </a:lnTo>
                <a:lnTo>
                  <a:pt x="427994" y="163857"/>
                </a:lnTo>
                <a:lnTo>
                  <a:pt x="427046" y="165216"/>
                </a:lnTo>
                <a:lnTo>
                  <a:pt x="426885" y="166090"/>
                </a:lnTo>
                <a:lnTo>
                  <a:pt x="427685" y="166560"/>
                </a:lnTo>
                <a:lnTo>
                  <a:pt x="429985" y="166641"/>
                </a:lnTo>
                <a:lnTo>
                  <a:pt x="431020" y="166399"/>
                </a:lnTo>
                <a:lnTo>
                  <a:pt x="431652" y="166883"/>
                </a:lnTo>
                <a:lnTo>
                  <a:pt x="431968" y="167912"/>
                </a:lnTo>
                <a:lnTo>
                  <a:pt x="433003" y="168544"/>
                </a:lnTo>
                <a:lnTo>
                  <a:pt x="434987" y="169028"/>
                </a:lnTo>
                <a:lnTo>
                  <a:pt x="435787" y="170211"/>
                </a:lnTo>
                <a:lnTo>
                  <a:pt x="435861" y="171247"/>
                </a:lnTo>
                <a:lnTo>
                  <a:pt x="435780" y="171717"/>
                </a:lnTo>
                <a:lnTo>
                  <a:pt x="434590" y="171482"/>
                </a:lnTo>
                <a:lnTo>
                  <a:pt x="434274" y="171879"/>
                </a:lnTo>
                <a:lnTo>
                  <a:pt x="434590" y="173075"/>
                </a:lnTo>
                <a:lnTo>
                  <a:pt x="434671" y="173869"/>
                </a:lnTo>
                <a:lnTo>
                  <a:pt x="434032" y="176491"/>
                </a:lnTo>
                <a:lnTo>
                  <a:pt x="432607" y="181171"/>
                </a:lnTo>
                <a:lnTo>
                  <a:pt x="432371" y="184270"/>
                </a:lnTo>
                <a:lnTo>
                  <a:pt x="432365" y="186254"/>
                </a:lnTo>
                <a:lnTo>
                  <a:pt x="433319" y="187531"/>
                </a:lnTo>
                <a:lnTo>
                  <a:pt x="435780" y="188950"/>
                </a:lnTo>
                <a:lnTo>
                  <a:pt x="437999" y="188876"/>
                </a:lnTo>
                <a:lnTo>
                  <a:pt x="443882" y="185857"/>
                </a:lnTo>
                <a:lnTo>
                  <a:pt x="448252" y="184667"/>
                </a:lnTo>
                <a:lnTo>
                  <a:pt x="451419" y="182919"/>
                </a:lnTo>
                <a:lnTo>
                  <a:pt x="454364" y="178629"/>
                </a:lnTo>
                <a:lnTo>
                  <a:pt x="458015" y="175375"/>
                </a:lnTo>
                <a:lnTo>
                  <a:pt x="460402" y="171247"/>
                </a:lnTo>
                <a:lnTo>
                  <a:pt x="461666" y="169741"/>
                </a:lnTo>
                <a:lnTo>
                  <a:pt x="464127" y="169021"/>
                </a:lnTo>
                <a:lnTo>
                  <a:pt x="465162" y="170453"/>
                </a:lnTo>
                <a:lnTo>
                  <a:pt x="465081" y="175697"/>
                </a:lnTo>
                <a:lnTo>
                  <a:pt x="463575" y="181493"/>
                </a:lnTo>
                <a:lnTo>
                  <a:pt x="463730" y="183880"/>
                </a:lnTo>
                <a:lnTo>
                  <a:pt x="465081" y="184593"/>
                </a:lnTo>
                <a:lnTo>
                  <a:pt x="466117" y="184190"/>
                </a:lnTo>
                <a:lnTo>
                  <a:pt x="466984" y="184277"/>
                </a:lnTo>
                <a:lnTo>
                  <a:pt x="467784" y="184431"/>
                </a:lnTo>
                <a:lnTo>
                  <a:pt x="470245" y="183241"/>
                </a:lnTo>
                <a:lnTo>
                  <a:pt x="472074" y="181574"/>
                </a:lnTo>
                <a:lnTo>
                  <a:pt x="473103" y="179503"/>
                </a:lnTo>
                <a:lnTo>
                  <a:pt x="474689" y="178629"/>
                </a:lnTo>
                <a:lnTo>
                  <a:pt x="476834" y="178158"/>
                </a:lnTo>
                <a:lnTo>
                  <a:pt x="477863" y="177520"/>
                </a:lnTo>
                <a:lnTo>
                  <a:pt x="478501" y="175617"/>
                </a:lnTo>
                <a:lnTo>
                  <a:pt x="481366" y="171724"/>
                </a:lnTo>
                <a:lnTo>
                  <a:pt x="484297" y="169102"/>
                </a:lnTo>
                <a:lnTo>
                  <a:pt x="489226" y="168947"/>
                </a:lnTo>
                <a:lnTo>
                  <a:pt x="492157" y="169263"/>
                </a:lnTo>
                <a:lnTo>
                  <a:pt x="493831" y="169741"/>
                </a:lnTo>
                <a:lnTo>
                  <a:pt x="495021" y="171327"/>
                </a:lnTo>
                <a:lnTo>
                  <a:pt x="495418" y="173237"/>
                </a:lnTo>
                <a:lnTo>
                  <a:pt x="496050" y="174192"/>
                </a:lnTo>
                <a:lnTo>
                  <a:pt x="498195" y="174265"/>
                </a:lnTo>
                <a:lnTo>
                  <a:pt x="500340" y="174346"/>
                </a:lnTo>
                <a:lnTo>
                  <a:pt x="501529" y="174501"/>
                </a:lnTo>
                <a:lnTo>
                  <a:pt x="503432" y="173150"/>
                </a:lnTo>
                <a:lnTo>
                  <a:pt x="505342" y="172040"/>
                </a:lnTo>
                <a:lnTo>
                  <a:pt x="506371" y="171879"/>
                </a:lnTo>
                <a:lnTo>
                  <a:pt x="507803" y="172995"/>
                </a:lnTo>
                <a:lnTo>
                  <a:pt x="508677" y="173869"/>
                </a:lnTo>
                <a:lnTo>
                  <a:pt x="510895" y="174185"/>
                </a:lnTo>
                <a:lnTo>
                  <a:pt x="510741" y="175220"/>
                </a:lnTo>
                <a:lnTo>
                  <a:pt x="509470" y="175778"/>
                </a:lnTo>
                <a:lnTo>
                  <a:pt x="507171" y="176646"/>
                </a:lnTo>
                <a:lnTo>
                  <a:pt x="505819" y="177600"/>
                </a:lnTo>
                <a:lnTo>
                  <a:pt x="504945" y="180297"/>
                </a:lnTo>
                <a:lnTo>
                  <a:pt x="504152" y="182999"/>
                </a:lnTo>
                <a:lnTo>
                  <a:pt x="502962" y="187047"/>
                </a:lnTo>
                <a:lnTo>
                  <a:pt x="502962" y="193878"/>
                </a:lnTo>
                <a:lnTo>
                  <a:pt x="502646" y="195545"/>
                </a:lnTo>
                <a:lnTo>
                  <a:pt x="502007" y="196742"/>
                </a:lnTo>
                <a:lnTo>
                  <a:pt x="500178" y="197932"/>
                </a:lnTo>
                <a:lnTo>
                  <a:pt x="498672" y="199122"/>
                </a:lnTo>
                <a:lnTo>
                  <a:pt x="496527" y="200070"/>
                </a:lnTo>
                <a:lnTo>
                  <a:pt x="495095" y="200790"/>
                </a:lnTo>
                <a:lnTo>
                  <a:pt x="492877" y="201341"/>
                </a:lnTo>
                <a:lnTo>
                  <a:pt x="491209" y="201341"/>
                </a:lnTo>
                <a:lnTo>
                  <a:pt x="488984" y="201180"/>
                </a:lnTo>
                <a:lnTo>
                  <a:pt x="487000" y="200709"/>
                </a:lnTo>
                <a:lnTo>
                  <a:pt x="484620" y="199835"/>
                </a:lnTo>
                <a:lnTo>
                  <a:pt x="483269" y="199358"/>
                </a:lnTo>
                <a:lnTo>
                  <a:pt x="481675" y="199122"/>
                </a:lnTo>
                <a:lnTo>
                  <a:pt x="479611" y="199438"/>
                </a:lnTo>
                <a:lnTo>
                  <a:pt x="476364" y="201422"/>
                </a:lnTo>
                <a:lnTo>
                  <a:pt x="474925" y="202296"/>
                </a:lnTo>
                <a:lnTo>
                  <a:pt x="471671" y="204602"/>
                </a:lnTo>
                <a:lnTo>
                  <a:pt x="469532" y="206028"/>
                </a:lnTo>
                <a:lnTo>
                  <a:pt x="468020" y="206828"/>
                </a:lnTo>
                <a:lnTo>
                  <a:pt x="468107" y="207621"/>
                </a:lnTo>
                <a:lnTo>
                  <a:pt x="469371" y="208408"/>
                </a:lnTo>
                <a:lnTo>
                  <a:pt x="470407" y="208724"/>
                </a:lnTo>
                <a:lnTo>
                  <a:pt x="472390" y="208804"/>
                </a:lnTo>
                <a:lnTo>
                  <a:pt x="473735" y="208643"/>
                </a:lnTo>
                <a:lnTo>
                  <a:pt x="475086" y="208576"/>
                </a:lnTo>
                <a:lnTo>
                  <a:pt x="476041" y="208650"/>
                </a:lnTo>
                <a:lnTo>
                  <a:pt x="476679" y="209208"/>
                </a:lnTo>
                <a:lnTo>
                  <a:pt x="476599" y="210162"/>
                </a:lnTo>
                <a:lnTo>
                  <a:pt x="476592" y="211191"/>
                </a:lnTo>
                <a:lnTo>
                  <a:pt x="475247" y="212697"/>
                </a:lnTo>
                <a:lnTo>
                  <a:pt x="472390" y="214445"/>
                </a:lnTo>
                <a:lnTo>
                  <a:pt x="468974" y="216590"/>
                </a:lnTo>
                <a:lnTo>
                  <a:pt x="466668" y="217854"/>
                </a:lnTo>
                <a:lnTo>
                  <a:pt x="465633" y="218016"/>
                </a:lnTo>
                <a:lnTo>
                  <a:pt x="463811" y="218890"/>
                </a:lnTo>
                <a:lnTo>
                  <a:pt x="461504" y="221041"/>
                </a:lnTo>
                <a:lnTo>
                  <a:pt x="459844" y="222547"/>
                </a:lnTo>
                <a:lnTo>
                  <a:pt x="458728" y="224134"/>
                </a:lnTo>
                <a:lnTo>
                  <a:pt x="456825" y="226198"/>
                </a:lnTo>
                <a:lnTo>
                  <a:pt x="455480" y="228262"/>
                </a:lnTo>
                <a:lnTo>
                  <a:pt x="453651" y="231120"/>
                </a:lnTo>
                <a:lnTo>
                  <a:pt x="451581" y="234213"/>
                </a:lnTo>
                <a:lnTo>
                  <a:pt x="450713" y="236445"/>
                </a:lnTo>
                <a:lnTo>
                  <a:pt x="450074" y="237870"/>
                </a:lnTo>
                <a:lnTo>
                  <a:pt x="448562" y="238979"/>
                </a:lnTo>
                <a:lnTo>
                  <a:pt x="446820" y="240250"/>
                </a:lnTo>
                <a:lnTo>
                  <a:pt x="445072" y="241044"/>
                </a:lnTo>
                <a:lnTo>
                  <a:pt x="442766" y="242160"/>
                </a:lnTo>
                <a:lnTo>
                  <a:pt x="440305" y="243908"/>
                </a:lnTo>
                <a:lnTo>
                  <a:pt x="438160" y="245569"/>
                </a:lnTo>
                <a:lnTo>
                  <a:pt x="436977" y="247243"/>
                </a:lnTo>
                <a:lnTo>
                  <a:pt x="435383" y="249468"/>
                </a:lnTo>
                <a:lnTo>
                  <a:pt x="434825" y="251526"/>
                </a:lnTo>
                <a:lnTo>
                  <a:pt x="434348" y="253516"/>
                </a:lnTo>
                <a:lnTo>
                  <a:pt x="433635" y="255022"/>
                </a:lnTo>
                <a:lnTo>
                  <a:pt x="432365" y="256292"/>
                </a:lnTo>
                <a:lnTo>
                  <a:pt x="432365" y="257409"/>
                </a:lnTo>
                <a:lnTo>
                  <a:pt x="432923" y="258283"/>
                </a:lnTo>
                <a:lnTo>
                  <a:pt x="433400" y="259943"/>
                </a:lnTo>
                <a:lnTo>
                  <a:pt x="433561" y="261456"/>
                </a:lnTo>
                <a:lnTo>
                  <a:pt x="433716" y="263043"/>
                </a:lnTo>
                <a:lnTo>
                  <a:pt x="434510" y="264865"/>
                </a:lnTo>
                <a:lnTo>
                  <a:pt x="434987" y="267332"/>
                </a:lnTo>
                <a:lnTo>
                  <a:pt x="432365" y="267810"/>
                </a:lnTo>
                <a:lnTo>
                  <a:pt x="429830" y="268758"/>
                </a:lnTo>
                <a:lnTo>
                  <a:pt x="428075" y="269551"/>
                </a:lnTo>
                <a:lnTo>
                  <a:pt x="425621" y="271057"/>
                </a:lnTo>
                <a:lnTo>
                  <a:pt x="423476" y="272564"/>
                </a:lnTo>
                <a:lnTo>
                  <a:pt x="421567" y="274083"/>
                </a:lnTo>
                <a:lnTo>
                  <a:pt x="419980" y="275428"/>
                </a:lnTo>
                <a:lnTo>
                  <a:pt x="419106" y="276625"/>
                </a:lnTo>
                <a:lnTo>
                  <a:pt x="417519" y="278057"/>
                </a:lnTo>
                <a:lnTo>
                  <a:pt x="416403" y="278447"/>
                </a:lnTo>
                <a:lnTo>
                  <a:pt x="414742" y="279005"/>
                </a:lnTo>
                <a:lnTo>
                  <a:pt x="412759" y="279092"/>
                </a:lnTo>
                <a:lnTo>
                  <a:pt x="410527" y="279247"/>
                </a:lnTo>
                <a:lnTo>
                  <a:pt x="408698" y="278924"/>
                </a:lnTo>
                <a:lnTo>
                  <a:pt x="405370" y="278769"/>
                </a:lnTo>
                <a:lnTo>
                  <a:pt x="403864" y="279085"/>
                </a:lnTo>
                <a:lnTo>
                  <a:pt x="401954" y="279959"/>
                </a:lnTo>
                <a:lnTo>
                  <a:pt x="400045" y="281627"/>
                </a:lnTo>
                <a:lnTo>
                  <a:pt x="398539" y="283375"/>
                </a:lnTo>
                <a:lnTo>
                  <a:pt x="396878" y="285439"/>
                </a:lnTo>
                <a:lnTo>
                  <a:pt x="395836" y="287268"/>
                </a:lnTo>
                <a:lnTo>
                  <a:pt x="394652" y="288223"/>
                </a:lnTo>
                <a:lnTo>
                  <a:pt x="393462" y="289090"/>
                </a:lnTo>
                <a:lnTo>
                  <a:pt x="392898" y="289332"/>
                </a:lnTo>
                <a:lnTo>
                  <a:pt x="392824" y="288142"/>
                </a:lnTo>
                <a:lnTo>
                  <a:pt x="393301" y="285910"/>
                </a:lnTo>
                <a:lnTo>
                  <a:pt x="393301" y="284007"/>
                </a:lnTo>
                <a:lnTo>
                  <a:pt x="393456" y="282097"/>
                </a:lnTo>
                <a:lnTo>
                  <a:pt x="393301" y="280114"/>
                </a:lnTo>
                <a:lnTo>
                  <a:pt x="392824" y="278453"/>
                </a:lnTo>
                <a:lnTo>
                  <a:pt x="391788" y="277337"/>
                </a:lnTo>
                <a:lnTo>
                  <a:pt x="390282" y="276940"/>
                </a:lnTo>
                <a:lnTo>
                  <a:pt x="388695" y="276940"/>
                </a:lnTo>
                <a:lnTo>
                  <a:pt x="387344" y="276940"/>
                </a:lnTo>
                <a:lnTo>
                  <a:pt x="386705" y="276786"/>
                </a:lnTo>
                <a:lnTo>
                  <a:pt x="384406" y="277183"/>
                </a:lnTo>
                <a:lnTo>
                  <a:pt x="382738" y="277021"/>
                </a:lnTo>
                <a:lnTo>
                  <a:pt x="380277" y="276779"/>
                </a:lnTo>
                <a:lnTo>
                  <a:pt x="378765" y="277095"/>
                </a:lnTo>
                <a:lnTo>
                  <a:pt x="378052" y="276867"/>
                </a:lnTo>
                <a:lnTo>
                  <a:pt x="377810" y="275670"/>
                </a:lnTo>
                <a:lnTo>
                  <a:pt x="377097" y="274157"/>
                </a:lnTo>
                <a:lnTo>
                  <a:pt x="376143" y="273357"/>
                </a:lnTo>
                <a:lnTo>
                  <a:pt x="375746" y="272886"/>
                </a:lnTo>
                <a:lnTo>
                  <a:pt x="375430" y="271857"/>
                </a:lnTo>
                <a:lnTo>
                  <a:pt x="375826" y="271064"/>
                </a:lnTo>
                <a:lnTo>
                  <a:pt x="376465" y="270264"/>
                </a:lnTo>
                <a:lnTo>
                  <a:pt x="377575" y="269316"/>
                </a:lnTo>
                <a:lnTo>
                  <a:pt x="378449" y="269235"/>
                </a:lnTo>
                <a:lnTo>
                  <a:pt x="379558" y="268832"/>
                </a:lnTo>
                <a:lnTo>
                  <a:pt x="380277" y="267722"/>
                </a:lnTo>
                <a:lnTo>
                  <a:pt x="380990" y="267017"/>
                </a:lnTo>
                <a:lnTo>
                  <a:pt x="381945" y="266532"/>
                </a:lnTo>
                <a:lnTo>
                  <a:pt x="385912" y="265020"/>
                </a:lnTo>
                <a:lnTo>
                  <a:pt x="388850" y="263520"/>
                </a:lnTo>
                <a:lnTo>
                  <a:pt x="390202" y="262882"/>
                </a:lnTo>
                <a:lnTo>
                  <a:pt x="390840" y="261934"/>
                </a:lnTo>
                <a:lnTo>
                  <a:pt x="391553" y="260421"/>
                </a:lnTo>
                <a:lnTo>
                  <a:pt x="392824" y="259305"/>
                </a:lnTo>
                <a:lnTo>
                  <a:pt x="394330" y="257644"/>
                </a:lnTo>
                <a:lnTo>
                  <a:pt x="395285" y="256373"/>
                </a:lnTo>
                <a:lnTo>
                  <a:pt x="395520" y="255022"/>
                </a:lnTo>
                <a:lnTo>
                  <a:pt x="395285" y="253590"/>
                </a:lnTo>
                <a:lnTo>
                  <a:pt x="395285" y="252238"/>
                </a:lnTo>
                <a:lnTo>
                  <a:pt x="395285" y="251371"/>
                </a:lnTo>
                <a:lnTo>
                  <a:pt x="395997" y="249704"/>
                </a:lnTo>
                <a:lnTo>
                  <a:pt x="396629" y="248117"/>
                </a:lnTo>
                <a:lnTo>
                  <a:pt x="396952" y="247162"/>
                </a:lnTo>
                <a:lnTo>
                  <a:pt x="397107" y="246523"/>
                </a:lnTo>
                <a:lnTo>
                  <a:pt x="397268" y="246046"/>
                </a:lnTo>
                <a:lnTo>
                  <a:pt x="398142" y="245494"/>
                </a:lnTo>
                <a:lnTo>
                  <a:pt x="398935" y="245098"/>
                </a:lnTo>
                <a:lnTo>
                  <a:pt x="399890" y="244547"/>
                </a:lnTo>
                <a:lnTo>
                  <a:pt x="400919" y="243430"/>
                </a:lnTo>
                <a:lnTo>
                  <a:pt x="402432" y="241998"/>
                </a:lnTo>
                <a:lnTo>
                  <a:pt x="402909" y="241447"/>
                </a:lnTo>
                <a:lnTo>
                  <a:pt x="403386" y="240896"/>
                </a:lnTo>
                <a:lnTo>
                  <a:pt x="403622" y="240492"/>
                </a:lnTo>
                <a:lnTo>
                  <a:pt x="404260" y="240176"/>
                </a:lnTo>
                <a:lnTo>
                  <a:pt x="404892" y="240257"/>
                </a:lnTo>
                <a:lnTo>
                  <a:pt x="405370" y="240728"/>
                </a:lnTo>
                <a:lnTo>
                  <a:pt x="405928" y="241528"/>
                </a:lnTo>
                <a:lnTo>
                  <a:pt x="406237" y="242160"/>
                </a:lnTo>
                <a:lnTo>
                  <a:pt x="406244" y="242879"/>
                </a:lnTo>
                <a:lnTo>
                  <a:pt x="405921" y="243511"/>
                </a:lnTo>
                <a:lnTo>
                  <a:pt x="405760" y="244621"/>
                </a:lnTo>
                <a:lnTo>
                  <a:pt x="405921" y="245494"/>
                </a:lnTo>
                <a:lnTo>
                  <a:pt x="406008" y="245891"/>
                </a:lnTo>
                <a:lnTo>
                  <a:pt x="407030" y="245891"/>
                </a:lnTo>
                <a:lnTo>
                  <a:pt x="407985" y="245972"/>
                </a:lnTo>
                <a:lnTo>
                  <a:pt x="408866" y="245891"/>
                </a:lnTo>
                <a:lnTo>
                  <a:pt x="409572" y="246369"/>
                </a:lnTo>
                <a:lnTo>
                  <a:pt x="409814" y="247646"/>
                </a:lnTo>
                <a:lnTo>
                  <a:pt x="411165" y="247007"/>
                </a:lnTo>
                <a:lnTo>
                  <a:pt x="412040" y="246920"/>
                </a:lnTo>
                <a:lnTo>
                  <a:pt x="413075" y="247169"/>
                </a:lnTo>
                <a:lnTo>
                  <a:pt x="413545" y="247081"/>
                </a:lnTo>
                <a:lnTo>
                  <a:pt x="414500" y="246369"/>
                </a:lnTo>
                <a:lnTo>
                  <a:pt x="415610" y="244856"/>
                </a:lnTo>
                <a:lnTo>
                  <a:pt x="416484" y="243592"/>
                </a:lnTo>
                <a:lnTo>
                  <a:pt x="417123" y="242953"/>
                </a:lnTo>
                <a:lnTo>
                  <a:pt x="417519" y="242395"/>
                </a:lnTo>
                <a:lnTo>
                  <a:pt x="419106" y="241602"/>
                </a:lnTo>
                <a:lnTo>
                  <a:pt x="419745" y="241050"/>
                </a:lnTo>
                <a:lnTo>
                  <a:pt x="420135" y="240096"/>
                </a:lnTo>
                <a:lnTo>
                  <a:pt x="420451" y="239060"/>
                </a:lnTo>
                <a:lnTo>
                  <a:pt x="420619" y="238347"/>
                </a:lnTo>
                <a:lnTo>
                  <a:pt x="421009" y="237157"/>
                </a:lnTo>
                <a:lnTo>
                  <a:pt x="421728" y="236203"/>
                </a:lnTo>
                <a:lnTo>
                  <a:pt x="421809" y="235086"/>
                </a:lnTo>
                <a:lnTo>
                  <a:pt x="421728" y="234609"/>
                </a:lnTo>
                <a:lnTo>
                  <a:pt x="422448" y="234219"/>
                </a:lnTo>
                <a:lnTo>
                  <a:pt x="422757" y="233823"/>
                </a:lnTo>
                <a:lnTo>
                  <a:pt x="423073" y="233110"/>
                </a:lnTo>
                <a:lnTo>
                  <a:pt x="423712" y="232787"/>
                </a:lnTo>
                <a:lnTo>
                  <a:pt x="424108" y="231994"/>
                </a:lnTo>
                <a:lnTo>
                  <a:pt x="424424" y="231046"/>
                </a:lnTo>
                <a:lnTo>
                  <a:pt x="425863" y="229136"/>
                </a:lnTo>
                <a:lnTo>
                  <a:pt x="426098" y="228262"/>
                </a:lnTo>
                <a:lnTo>
                  <a:pt x="425534" y="226911"/>
                </a:lnTo>
                <a:lnTo>
                  <a:pt x="425614" y="226117"/>
                </a:lnTo>
                <a:lnTo>
                  <a:pt x="426334" y="225089"/>
                </a:lnTo>
                <a:lnTo>
                  <a:pt x="427208" y="224215"/>
                </a:lnTo>
                <a:lnTo>
                  <a:pt x="427766" y="223502"/>
                </a:lnTo>
                <a:lnTo>
                  <a:pt x="428559" y="222621"/>
                </a:lnTo>
                <a:lnTo>
                  <a:pt x="429507" y="221438"/>
                </a:lnTo>
                <a:lnTo>
                  <a:pt x="430939" y="219764"/>
                </a:lnTo>
                <a:lnTo>
                  <a:pt x="431733" y="218016"/>
                </a:lnTo>
                <a:lnTo>
                  <a:pt x="432365" y="217068"/>
                </a:lnTo>
                <a:lnTo>
                  <a:pt x="432687" y="216194"/>
                </a:lnTo>
                <a:lnTo>
                  <a:pt x="432526" y="215077"/>
                </a:lnTo>
                <a:lnTo>
                  <a:pt x="431175" y="214526"/>
                </a:lnTo>
                <a:lnTo>
                  <a:pt x="429743" y="213975"/>
                </a:lnTo>
                <a:lnTo>
                  <a:pt x="428075" y="213733"/>
                </a:lnTo>
                <a:lnTo>
                  <a:pt x="426650" y="213578"/>
                </a:lnTo>
                <a:lnTo>
                  <a:pt x="424585" y="213652"/>
                </a:lnTo>
                <a:lnTo>
                  <a:pt x="422683" y="213733"/>
                </a:lnTo>
                <a:lnTo>
                  <a:pt x="421089" y="214210"/>
                </a:lnTo>
                <a:lnTo>
                  <a:pt x="419745" y="215004"/>
                </a:lnTo>
                <a:lnTo>
                  <a:pt x="418467" y="216436"/>
                </a:lnTo>
                <a:lnTo>
                  <a:pt x="417680" y="217626"/>
                </a:lnTo>
                <a:lnTo>
                  <a:pt x="416484" y="219132"/>
                </a:lnTo>
                <a:lnTo>
                  <a:pt x="415771" y="220880"/>
                </a:lnTo>
                <a:lnTo>
                  <a:pt x="415132" y="222393"/>
                </a:lnTo>
                <a:lnTo>
                  <a:pt x="413942" y="224369"/>
                </a:lnTo>
                <a:lnTo>
                  <a:pt x="413391" y="225412"/>
                </a:lnTo>
                <a:lnTo>
                  <a:pt x="412517" y="227072"/>
                </a:lnTo>
                <a:lnTo>
                  <a:pt x="410849" y="228027"/>
                </a:lnTo>
                <a:lnTo>
                  <a:pt x="409579" y="229056"/>
                </a:lnTo>
                <a:lnTo>
                  <a:pt x="407911" y="229136"/>
                </a:lnTo>
                <a:lnTo>
                  <a:pt x="406795" y="229224"/>
                </a:lnTo>
                <a:lnTo>
                  <a:pt x="406715" y="229129"/>
                </a:lnTo>
                <a:lnTo>
                  <a:pt x="406398" y="228739"/>
                </a:lnTo>
                <a:lnTo>
                  <a:pt x="405686" y="227785"/>
                </a:lnTo>
                <a:lnTo>
                  <a:pt x="404812" y="227711"/>
                </a:lnTo>
                <a:lnTo>
                  <a:pt x="404180" y="228027"/>
                </a:lnTo>
                <a:lnTo>
                  <a:pt x="404018" y="228578"/>
                </a:lnTo>
                <a:lnTo>
                  <a:pt x="402270" y="229136"/>
                </a:lnTo>
                <a:lnTo>
                  <a:pt x="400206" y="229856"/>
                </a:lnTo>
                <a:lnTo>
                  <a:pt x="397664" y="230884"/>
                </a:lnTo>
                <a:lnTo>
                  <a:pt x="394881" y="232552"/>
                </a:lnTo>
                <a:lnTo>
                  <a:pt x="392346" y="233816"/>
                </a:lnTo>
                <a:lnTo>
                  <a:pt x="390356" y="234777"/>
                </a:lnTo>
                <a:lnTo>
                  <a:pt x="389247" y="235645"/>
                </a:lnTo>
                <a:lnTo>
                  <a:pt x="388137" y="236842"/>
                </a:lnTo>
                <a:lnTo>
                  <a:pt x="386705" y="238193"/>
                </a:lnTo>
                <a:lnTo>
                  <a:pt x="385751" y="239618"/>
                </a:lnTo>
                <a:lnTo>
                  <a:pt x="385038" y="240734"/>
                </a:lnTo>
                <a:lnTo>
                  <a:pt x="383767" y="242005"/>
                </a:lnTo>
                <a:lnTo>
                  <a:pt x="381064" y="243114"/>
                </a:lnTo>
                <a:lnTo>
                  <a:pt x="380197" y="243511"/>
                </a:lnTo>
                <a:lnTo>
                  <a:pt x="379565" y="244701"/>
                </a:lnTo>
                <a:lnTo>
                  <a:pt x="378449" y="245817"/>
                </a:lnTo>
                <a:lnTo>
                  <a:pt x="377655" y="247162"/>
                </a:lnTo>
                <a:lnTo>
                  <a:pt x="376465" y="248278"/>
                </a:lnTo>
                <a:lnTo>
                  <a:pt x="375040" y="248910"/>
                </a:lnTo>
                <a:lnTo>
                  <a:pt x="374321" y="249542"/>
                </a:lnTo>
                <a:lnTo>
                  <a:pt x="372808" y="251055"/>
                </a:lnTo>
                <a:lnTo>
                  <a:pt x="371933" y="252090"/>
                </a:lnTo>
                <a:lnTo>
                  <a:pt x="370670" y="252722"/>
                </a:lnTo>
                <a:lnTo>
                  <a:pt x="369479" y="252084"/>
                </a:lnTo>
                <a:lnTo>
                  <a:pt x="368283" y="250974"/>
                </a:lnTo>
                <a:lnTo>
                  <a:pt x="366138" y="249300"/>
                </a:lnTo>
                <a:lnTo>
                  <a:pt x="364154" y="247646"/>
                </a:lnTo>
                <a:lnTo>
                  <a:pt x="362164" y="246133"/>
                </a:lnTo>
                <a:lnTo>
                  <a:pt x="360188" y="244937"/>
                </a:lnTo>
                <a:lnTo>
                  <a:pt x="358910" y="244862"/>
                </a:lnTo>
                <a:lnTo>
                  <a:pt x="357169" y="244937"/>
                </a:lnTo>
                <a:lnTo>
                  <a:pt x="355898" y="245891"/>
                </a:lnTo>
                <a:lnTo>
                  <a:pt x="355259" y="247162"/>
                </a:lnTo>
                <a:lnTo>
                  <a:pt x="354305" y="248513"/>
                </a:lnTo>
                <a:lnTo>
                  <a:pt x="353276" y="249462"/>
                </a:lnTo>
                <a:lnTo>
                  <a:pt x="352321" y="250416"/>
                </a:lnTo>
                <a:lnTo>
                  <a:pt x="351138" y="251297"/>
                </a:lnTo>
                <a:lnTo>
                  <a:pt x="350654" y="253597"/>
                </a:lnTo>
                <a:lnTo>
                  <a:pt x="350654" y="256292"/>
                </a:lnTo>
                <a:lnTo>
                  <a:pt x="350970" y="259157"/>
                </a:lnTo>
                <a:lnTo>
                  <a:pt x="351286" y="259870"/>
                </a:lnTo>
                <a:lnTo>
                  <a:pt x="352241" y="261060"/>
                </a:lnTo>
                <a:lnTo>
                  <a:pt x="353195" y="262088"/>
                </a:lnTo>
                <a:lnTo>
                  <a:pt x="353511" y="262727"/>
                </a:lnTo>
                <a:lnTo>
                  <a:pt x="353437" y="263836"/>
                </a:lnTo>
                <a:lnTo>
                  <a:pt x="352005" y="265504"/>
                </a:lnTo>
                <a:lnTo>
                  <a:pt x="351292" y="266855"/>
                </a:lnTo>
                <a:lnTo>
                  <a:pt x="350896" y="267655"/>
                </a:lnTo>
                <a:lnTo>
                  <a:pt x="349948" y="267487"/>
                </a:lnTo>
                <a:lnTo>
                  <a:pt x="348663" y="267494"/>
                </a:lnTo>
                <a:lnTo>
                  <a:pt x="347951" y="267736"/>
                </a:lnTo>
                <a:lnTo>
                  <a:pt x="347326" y="268523"/>
                </a:lnTo>
                <a:lnTo>
                  <a:pt x="347158" y="269558"/>
                </a:lnTo>
                <a:lnTo>
                  <a:pt x="346848" y="270190"/>
                </a:lnTo>
                <a:lnTo>
                  <a:pt x="345651" y="270432"/>
                </a:lnTo>
                <a:lnTo>
                  <a:pt x="343668" y="270190"/>
                </a:lnTo>
                <a:lnTo>
                  <a:pt x="342001" y="270190"/>
                </a:lnTo>
                <a:lnTo>
                  <a:pt x="340649" y="270352"/>
                </a:lnTo>
                <a:lnTo>
                  <a:pt x="338908" y="270432"/>
                </a:lnTo>
                <a:lnTo>
                  <a:pt x="338033" y="269800"/>
                </a:lnTo>
                <a:lnTo>
                  <a:pt x="335963" y="268839"/>
                </a:lnTo>
                <a:lnTo>
                  <a:pt x="334376" y="268684"/>
                </a:lnTo>
                <a:lnTo>
                  <a:pt x="332708" y="268603"/>
                </a:lnTo>
                <a:lnTo>
                  <a:pt x="330409" y="268993"/>
                </a:lnTo>
                <a:lnTo>
                  <a:pt x="327787" y="270029"/>
                </a:lnTo>
                <a:lnTo>
                  <a:pt x="325400" y="270742"/>
                </a:lnTo>
                <a:lnTo>
                  <a:pt x="323497" y="271696"/>
                </a:lnTo>
                <a:lnTo>
                  <a:pt x="321198" y="272732"/>
                </a:lnTo>
                <a:lnTo>
                  <a:pt x="319530" y="273606"/>
                </a:lnTo>
                <a:lnTo>
                  <a:pt x="318737" y="274399"/>
                </a:lnTo>
                <a:lnTo>
                  <a:pt x="317863" y="274876"/>
                </a:lnTo>
                <a:lnTo>
                  <a:pt x="316270" y="275670"/>
                </a:lnTo>
                <a:lnTo>
                  <a:pt x="311906" y="276940"/>
                </a:lnTo>
                <a:lnTo>
                  <a:pt x="308968" y="277976"/>
                </a:lnTo>
                <a:lnTo>
                  <a:pt x="305229" y="279159"/>
                </a:lnTo>
                <a:lnTo>
                  <a:pt x="302607" y="280195"/>
                </a:lnTo>
                <a:lnTo>
                  <a:pt x="297215" y="281076"/>
                </a:lnTo>
                <a:lnTo>
                  <a:pt x="294035" y="280827"/>
                </a:lnTo>
                <a:lnTo>
                  <a:pt x="290464" y="280518"/>
                </a:lnTo>
                <a:lnTo>
                  <a:pt x="288084" y="279959"/>
                </a:lnTo>
                <a:lnTo>
                  <a:pt x="286894" y="279482"/>
                </a:lnTo>
                <a:lnTo>
                  <a:pt x="286101" y="278850"/>
                </a:lnTo>
                <a:lnTo>
                  <a:pt x="285704" y="278292"/>
                </a:lnTo>
                <a:lnTo>
                  <a:pt x="285698" y="277660"/>
                </a:lnTo>
                <a:lnTo>
                  <a:pt x="285778" y="276625"/>
                </a:lnTo>
                <a:lnTo>
                  <a:pt x="286101" y="275757"/>
                </a:lnTo>
                <a:lnTo>
                  <a:pt x="286094" y="274964"/>
                </a:lnTo>
                <a:lnTo>
                  <a:pt x="286336" y="273760"/>
                </a:lnTo>
                <a:lnTo>
                  <a:pt x="286578" y="273209"/>
                </a:lnTo>
                <a:lnTo>
                  <a:pt x="286498" y="272490"/>
                </a:lnTo>
                <a:lnTo>
                  <a:pt x="285059" y="272019"/>
                </a:lnTo>
                <a:lnTo>
                  <a:pt x="283472" y="271857"/>
                </a:lnTo>
                <a:lnTo>
                  <a:pt x="281731" y="272490"/>
                </a:lnTo>
                <a:lnTo>
                  <a:pt x="279821" y="273135"/>
                </a:lnTo>
                <a:lnTo>
                  <a:pt x="277522" y="273686"/>
                </a:lnTo>
                <a:lnTo>
                  <a:pt x="277044" y="273686"/>
                </a:lnTo>
                <a:lnTo>
                  <a:pt x="275061" y="273928"/>
                </a:lnTo>
                <a:lnTo>
                  <a:pt x="272674" y="274318"/>
                </a:lnTo>
                <a:lnTo>
                  <a:pt x="271087" y="275193"/>
                </a:lnTo>
                <a:lnTo>
                  <a:pt x="270771" y="276302"/>
                </a:lnTo>
                <a:lnTo>
                  <a:pt x="271007" y="277337"/>
                </a:lnTo>
                <a:lnTo>
                  <a:pt x="272358" y="277815"/>
                </a:lnTo>
                <a:lnTo>
                  <a:pt x="273158" y="278373"/>
                </a:lnTo>
                <a:lnTo>
                  <a:pt x="274106" y="278843"/>
                </a:lnTo>
                <a:lnTo>
                  <a:pt x="274738" y="279085"/>
                </a:lnTo>
                <a:lnTo>
                  <a:pt x="274187" y="279798"/>
                </a:lnTo>
                <a:lnTo>
                  <a:pt x="272042" y="281150"/>
                </a:lnTo>
                <a:lnTo>
                  <a:pt x="270449" y="282427"/>
                </a:lnTo>
                <a:lnTo>
                  <a:pt x="268391" y="283375"/>
                </a:lnTo>
                <a:lnTo>
                  <a:pt x="266966" y="283852"/>
                </a:lnTo>
                <a:lnTo>
                  <a:pt x="266562" y="283772"/>
                </a:lnTo>
                <a:lnTo>
                  <a:pt x="264734" y="283926"/>
                </a:lnTo>
                <a:lnTo>
                  <a:pt x="263147" y="283926"/>
                </a:lnTo>
                <a:lnTo>
                  <a:pt x="260841" y="284726"/>
                </a:lnTo>
                <a:lnTo>
                  <a:pt x="259657" y="286152"/>
                </a:lnTo>
                <a:lnTo>
                  <a:pt x="258145" y="287423"/>
                </a:lnTo>
                <a:lnTo>
                  <a:pt x="257109" y="289648"/>
                </a:lnTo>
                <a:lnTo>
                  <a:pt x="255368" y="291073"/>
                </a:lnTo>
                <a:lnTo>
                  <a:pt x="253855" y="292586"/>
                </a:lnTo>
                <a:lnTo>
                  <a:pt x="252268" y="293541"/>
                </a:lnTo>
                <a:lnTo>
                  <a:pt x="250917" y="293857"/>
                </a:lnTo>
                <a:lnTo>
                  <a:pt x="249411" y="293695"/>
                </a:lnTo>
                <a:lnTo>
                  <a:pt x="247589" y="294173"/>
                </a:lnTo>
                <a:lnTo>
                  <a:pt x="247105" y="295208"/>
                </a:lnTo>
                <a:lnTo>
                  <a:pt x="246392" y="296398"/>
                </a:lnTo>
                <a:lnTo>
                  <a:pt x="245437" y="295450"/>
                </a:lnTo>
                <a:lnTo>
                  <a:pt x="244805" y="293622"/>
                </a:lnTo>
                <a:lnTo>
                  <a:pt x="244408" y="292425"/>
                </a:lnTo>
                <a:lnTo>
                  <a:pt x="244328" y="291235"/>
                </a:lnTo>
                <a:lnTo>
                  <a:pt x="244247" y="289964"/>
                </a:lnTo>
                <a:lnTo>
                  <a:pt x="244092" y="287591"/>
                </a:lnTo>
                <a:lnTo>
                  <a:pt x="243931" y="286952"/>
                </a:lnTo>
                <a:lnTo>
                  <a:pt x="243461" y="285358"/>
                </a:lnTo>
                <a:lnTo>
                  <a:pt x="242580" y="283455"/>
                </a:lnTo>
                <a:lnTo>
                  <a:pt x="242580" y="283375"/>
                </a:lnTo>
                <a:lnTo>
                  <a:pt x="241705" y="281869"/>
                </a:lnTo>
                <a:lnTo>
                  <a:pt x="241470" y="280988"/>
                </a:lnTo>
                <a:lnTo>
                  <a:pt x="241632" y="280511"/>
                </a:lnTo>
                <a:lnTo>
                  <a:pt x="242022" y="279879"/>
                </a:lnTo>
                <a:lnTo>
                  <a:pt x="242425" y="279886"/>
                </a:lnTo>
                <a:lnTo>
                  <a:pt x="244012" y="279408"/>
                </a:lnTo>
                <a:lnTo>
                  <a:pt x="244798" y="278211"/>
                </a:lnTo>
                <a:lnTo>
                  <a:pt x="245995" y="276698"/>
                </a:lnTo>
                <a:lnTo>
                  <a:pt x="247347" y="274883"/>
                </a:lnTo>
                <a:lnTo>
                  <a:pt x="248382" y="273451"/>
                </a:lnTo>
                <a:lnTo>
                  <a:pt x="249888" y="272812"/>
                </a:lnTo>
                <a:lnTo>
                  <a:pt x="252033" y="272093"/>
                </a:lnTo>
                <a:lnTo>
                  <a:pt x="253142" y="271306"/>
                </a:lnTo>
                <a:lnTo>
                  <a:pt x="253539" y="270110"/>
                </a:lnTo>
                <a:lnTo>
                  <a:pt x="254339" y="269316"/>
                </a:lnTo>
                <a:lnTo>
                  <a:pt x="255287" y="268126"/>
                </a:lnTo>
                <a:lnTo>
                  <a:pt x="255684" y="267017"/>
                </a:lnTo>
                <a:lnTo>
                  <a:pt x="256323" y="264952"/>
                </a:lnTo>
                <a:lnTo>
                  <a:pt x="256477" y="263924"/>
                </a:lnTo>
                <a:lnTo>
                  <a:pt x="257116" y="263359"/>
                </a:lnTo>
                <a:lnTo>
                  <a:pt x="257667" y="262808"/>
                </a:lnTo>
                <a:lnTo>
                  <a:pt x="257351" y="262330"/>
                </a:lnTo>
                <a:lnTo>
                  <a:pt x="256242" y="262014"/>
                </a:lnTo>
                <a:lnTo>
                  <a:pt x="253539" y="260744"/>
                </a:lnTo>
                <a:lnTo>
                  <a:pt x="251240" y="259870"/>
                </a:lnTo>
                <a:lnTo>
                  <a:pt x="248853" y="258760"/>
                </a:lnTo>
                <a:lnTo>
                  <a:pt x="246634" y="257725"/>
                </a:lnTo>
                <a:lnTo>
                  <a:pt x="245202" y="257328"/>
                </a:lnTo>
                <a:lnTo>
                  <a:pt x="243689" y="257489"/>
                </a:lnTo>
                <a:lnTo>
                  <a:pt x="241948" y="258357"/>
                </a:lnTo>
                <a:lnTo>
                  <a:pt x="240435" y="259473"/>
                </a:lnTo>
                <a:lnTo>
                  <a:pt x="238451" y="260898"/>
                </a:lnTo>
                <a:lnTo>
                  <a:pt x="233368" y="265275"/>
                </a:lnTo>
                <a:lnTo>
                  <a:pt x="228763" y="268684"/>
                </a:lnTo>
                <a:lnTo>
                  <a:pt x="226147" y="271219"/>
                </a:lnTo>
                <a:lnTo>
                  <a:pt x="224715" y="273047"/>
                </a:lnTo>
                <a:lnTo>
                  <a:pt x="224480" y="274648"/>
                </a:lnTo>
                <a:lnTo>
                  <a:pt x="224392" y="275993"/>
                </a:lnTo>
                <a:lnTo>
                  <a:pt x="225589" y="279092"/>
                </a:lnTo>
                <a:lnTo>
                  <a:pt x="226463" y="282265"/>
                </a:lnTo>
                <a:lnTo>
                  <a:pt x="227257" y="284491"/>
                </a:lnTo>
                <a:lnTo>
                  <a:pt x="226941" y="285439"/>
                </a:lnTo>
                <a:lnTo>
                  <a:pt x="224957" y="286710"/>
                </a:lnTo>
                <a:lnTo>
                  <a:pt x="221623" y="287819"/>
                </a:lnTo>
                <a:lnTo>
                  <a:pt x="216620" y="288384"/>
                </a:lnTo>
                <a:lnTo>
                  <a:pt x="213998" y="289090"/>
                </a:lnTo>
                <a:lnTo>
                  <a:pt x="210259" y="290126"/>
                </a:lnTo>
                <a:lnTo>
                  <a:pt x="206690" y="290683"/>
                </a:lnTo>
                <a:lnTo>
                  <a:pt x="203671" y="290919"/>
                </a:lnTo>
                <a:lnTo>
                  <a:pt x="199939" y="291403"/>
                </a:lnTo>
                <a:lnTo>
                  <a:pt x="197001" y="292358"/>
                </a:lnTo>
                <a:lnTo>
                  <a:pt x="192799" y="293776"/>
                </a:lnTo>
                <a:lnTo>
                  <a:pt x="189060" y="295531"/>
                </a:lnTo>
                <a:lnTo>
                  <a:pt x="184851" y="297588"/>
                </a:lnTo>
                <a:lnTo>
                  <a:pt x="183500" y="298698"/>
                </a:lnTo>
                <a:lnTo>
                  <a:pt x="181443" y="299814"/>
                </a:lnTo>
                <a:lnTo>
                  <a:pt x="176911" y="302039"/>
                </a:lnTo>
                <a:lnTo>
                  <a:pt x="173341" y="303707"/>
                </a:lnTo>
                <a:lnTo>
                  <a:pt x="170644" y="305690"/>
                </a:lnTo>
                <a:lnTo>
                  <a:pt x="167303" y="307277"/>
                </a:lnTo>
                <a:lnTo>
                  <a:pt x="164284" y="308629"/>
                </a:lnTo>
                <a:lnTo>
                  <a:pt x="162227" y="310296"/>
                </a:lnTo>
                <a:lnTo>
                  <a:pt x="160391" y="312286"/>
                </a:lnTo>
                <a:lnTo>
                  <a:pt x="159363" y="314108"/>
                </a:lnTo>
                <a:lnTo>
                  <a:pt x="158966" y="316179"/>
                </a:lnTo>
                <a:lnTo>
                  <a:pt x="158092" y="317920"/>
                </a:lnTo>
                <a:lnTo>
                  <a:pt x="157298" y="319117"/>
                </a:lnTo>
                <a:lnTo>
                  <a:pt x="156344" y="320381"/>
                </a:lnTo>
                <a:lnTo>
                  <a:pt x="154118" y="321813"/>
                </a:lnTo>
                <a:lnTo>
                  <a:pt x="152135" y="323158"/>
                </a:lnTo>
                <a:lnTo>
                  <a:pt x="149835" y="324832"/>
                </a:lnTo>
                <a:lnTo>
                  <a:pt x="147455" y="326735"/>
                </a:lnTo>
                <a:lnTo>
                  <a:pt x="145465" y="328557"/>
                </a:lnTo>
                <a:lnTo>
                  <a:pt x="143562" y="330312"/>
                </a:lnTo>
                <a:lnTo>
                  <a:pt x="141653" y="333008"/>
                </a:lnTo>
                <a:lnTo>
                  <a:pt x="140469" y="335234"/>
                </a:lnTo>
                <a:lnTo>
                  <a:pt x="139985" y="337298"/>
                </a:lnTo>
                <a:lnTo>
                  <a:pt x="139905" y="339200"/>
                </a:lnTo>
                <a:lnTo>
                  <a:pt x="140463" y="341191"/>
                </a:lnTo>
                <a:lnTo>
                  <a:pt x="141182" y="342139"/>
                </a:lnTo>
                <a:lnTo>
                  <a:pt x="142130" y="342858"/>
                </a:lnTo>
                <a:lnTo>
                  <a:pt x="143165" y="343651"/>
                </a:lnTo>
                <a:lnTo>
                  <a:pt x="144194" y="344438"/>
                </a:lnTo>
                <a:lnTo>
                  <a:pt x="144833" y="345003"/>
                </a:lnTo>
                <a:lnTo>
                  <a:pt x="144672" y="345951"/>
                </a:lnTo>
                <a:lnTo>
                  <a:pt x="144120" y="347141"/>
                </a:lnTo>
                <a:lnTo>
                  <a:pt x="143878" y="347854"/>
                </a:lnTo>
                <a:lnTo>
                  <a:pt x="143401" y="348418"/>
                </a:lnTo>
                <a:lnTo>
                  <a:pt x="142211" y="348734"/>
                </a:lnTo>
                <a:lnTo>
                  <a:pt x="141814" y="348970"/>
                </a:lnTo>
                <a:lnTo>
                  <a:pt x="141498" y="349447"/>
                </a:lnTo>
                <a:lnTo>
                  <a:pt x="140779" y="350166"/>
                </a:lnTo>
                <a:lnTo>
                  <a:pt x="140227" y="350160"/>
                </a:lnTo>
                <a:lnTo>
                  <a:pt x="139111" y="349844"/>
                </a:lnTo>
                <a:lnTo>
                  <a:pt x="138002" y="349366"/>
                </a:lnTo>
                <a:lnTo>
                  <a:pt x="136893" y="348889"/>
                </a:lnTo>
                <a:lnTo>
                  <a:pt x="135622" y="348970"/>
                </a:lnTo>
                <a:lnTo>
                  <a:pt x="134190" y="349212"/>
                </a:lnTo>
                <a:lnTo>
                  <a:pt x="132287" y="349763"/>
                </a:lnTo>
                <a:lnTo>
                  <a:pt x="129907" y="350402"/>
                </a:lnTo>
                <a:lnTo>
                  <a:pt x="127762" y="350872"/>
                </a:lnTo>
                <a:lnTo>
                  <a:pt x="125140" y="351827"/>
                </a:lnTo>
                <a:lnTo>
                  <a:pt x="123318" y="352621"/>
                </a:lnTo>
                <a:lnTo>
                  <a:pt x="121489" y="353817"/>
                </a:lnTo>
                <a:lnTo>
                  <a:pt x="119183" y="355801"/>
                </a:lnTo>
                <a:lnTo>
                  <a:pt x="117199" y="357777"/>
                </a:lnTo>
                <a:lnTo>
                  <a:pt x="115055" y="359929"/>
                </a:lnTo>
                <a:lnTo>
                  <a:pt x="113784" y="361993"/>
                </a:lnTo>
                <a:lnTo>
                  <a:pt x="112432" y="364219"/>
                </a:lnTo>
                <a:lnTo>
                  <a:pt x="111639" y="366202"/>
                </a:lnTo>
                <a:lnTo>
                  <a:pt x="110213" y="368266"/>
                </a:lnTo>
                <a:lnTo>
                  <a:pt x="109333" y="370176"/>
                </a:lnTo>
                <a:lnTo>
                  <a:pt x="108465" y="371998"/>
                </a:lnTo>
                <a:lnTo>
                  <a:pt x="107430" y="373511"/>
                </a:lnTo>
                <a:lnTo>
                  <a:pt x="106482" y="374775"/>
                </a:lnTo>
                <a:lnTo>
                  <a:pt x="104257" y="375649"/>
                </a:lnTo>
                <a:lnTo>
                  <a:pt x="101869" y="375971"/>
                </a:lnTo>
                <a:lnTo>
                  <a:pt x="99489" y="376523"/>
                </a:lnTo>
                <a:lnTo>
                  <a:pt x="97183" y="377074"/>
                </a:lnTo>
                <a:lnTo>
                  <a:pt x="95207" y="377632"/>
                </a:lnTo>
                <a:lnTo>
                  <a:pt x="93136" y="378674"/>
                </a:lnTo>
                <a:lnTo>
                  <a:pt x="92820" y="379071"/>
                </a:lnTo>
                <a:lnTo>
                  <a:pt x="90917" y="381686"/>
                </a:lnTo>
                <a:lnTo>
                  <a:pt x="90278" y="383118"/>
                </a:lnTo>
                <a:lnTo>
                  <a:pt x="88853" y="384867"/>
                </a:lnTo>
                <a:lnTo>
                  <a:pt x="87421" y="386608"/>
                </a:lnTo>
                <a:lnTo>
                  <a:pt x="86076" y="387321"/>
                </a:lnTo>
                <a:lnTo>
                  <a:pt x="84953" y="387879"/>
                </a:lnTo>
                <a:lnTo>
                  <a:pt x="84005" y="387724"/>
                </a:lnTo>
                <a:lnTo>
                  <a:pt x="82970" y="386931"/>
                </a:lnTo>
                <a:lnTo>
                  <a:pt x="82815" y="385895"/>
                </a:lnTo>
                <a:lnTo>
                  <a:pt x="82492" y="384308"/>
                </a:lnTo>
                <a:lnTo>
                  <a:pt x="82419" y="383199"/>
                </a:lnTo>
                <a:lnTo>
                  <a:pt x="82896" y="381370"/>
                </a:lnTo>
                <a:lnTo>
                  <a:pt x="83770" y="380100"/>
                </a:lnTo>
                <a:lnTo>
                  <a:pt x="85195" y="378432"/>
                </a:lnTo>
                <a:lnTo>
                  <a:pt x="86392" y="377235"/>
                </a:lnTo>
                <a:lnTo>
                  <a:pt x="88530" y="375413"/>
                </a:lnTo>
                <a:lnTo>
                  <a:pt x="89881" y="373907"/>
                </a:lnTo>
                <a:lnTo>
                  <a:pt x="90601" y="372630"/>
                </a:lnTo>
                <a:lnTo>
                  <a:pt x="91549" y="372159"/>
                </a:lnTo>
                <a:lnTo>
                  <a:pt x="93062" y="371204"/>
                </a:lnTo>
                <a:lnTo>
                  <a:pt x="94332" y="369853"/>
                </a:lnTo>
                <a:lnTo>
                  <a:pt x="95045" y="368898"/>
                </a:lnTo>
                <a:lnTo>
                  <a:pt x="94884" y="368192"/>
                </a:lnTo>
                <a:lnTo>
                  <a:pt x="94017" y="368105"/>
                </a:lnTo>
                <a:lnTo>
                  <a:pt x="91946" y="368750"/>
                </a:lnTo>
                <a:lnTo>
                  <a:pt x="90756" y="369140"/>
                </a:lnTo>
                <a:lnTo>
                  <a:pt x="89566" y="369060"/>
                </a:lnTo>
                <a:lnTo>
                  <a:pt x="88772" y="368905"/>
                </a:lnTo>
                <a:lnTo>
                  <a:pt x="88214" y="368663"/>
                </a:lnTo>
                <a:lnTo>
                  <a:pt x="87582" y="368421"/>
                </a:lnTo>
                <a:lnTo>
                  <a:pt x="87421" y="367796"/>
                </a:lnTo>
                <a:lnTo>
                  <a:pt x="87502" y="367157"/>
                </a:lnTo>
                <a:lnTo>
                  <a:pt x="87582" y="366606"/>
                </a:lnTo>
                <a:lnTo>
                  <a:pt x="88295" y="365960"/>
                </a:lnTo>
                <a:lnTo>
                  <a:pt x="89081" y="365254"/>
                </a:lnTo>
                <a:lnTo>
                  <a:pt x="90124" y="365012"/>
                </a:lnTo>
                <a:lnTo>
                  <a:pt x="91475" y="364851"/>
                </a:lnTo>
                <a:lnTo>
                  <a:pt x="93136" y="365173"/>
                </a:lnTo>
                <a:lnTo>
                  <a:pt x="94729" y="364696"/>
                </a:lnTo>
                <a:lnTo>
                  <a:pt x="95200" y="364057"/>
                </a:lnTo>
                <a:lnTo>
                  <a:pt x="96786" y="363103"/>
                </a:lnTo>
                <a:lnTo>
                  <a:pt x="98542" y="362148"/>
                </a:lnTo>
                <a:lnTo>
                  <a:pt x="99886" y="361119"/>
                </a:lnTo>
                <a:lnTo>
                  <a:pt x="99805" y="360003"/>
                </a:lnTo>
                <a:lnTo>
                  <a:pt x="99725" y="358974"/>
                </a:lnTo>
                <a:lnTo>
                  <a:pt x="99886" y="357784"/>
                </a:lnTo>
                <a:lnTo>
                  <a:pt x="100047" y="356581"/>
                </a:lnTo>
                <a:lnTo>
                  <a:pt x="100128" y="355323"/>
                </a:lnTo>
                <a:lnTo>
                  <a:pt x="99812" y="354523"/>
                </a:lnTo>
                <a:lnTo>
                  <a:pt x="100525" y="352943"/>
                </a:lnTo>
                <a:lnTo>
                  <a:pt x="101157" y="351908"/>
                </a:lnTo>
                <a:lnTo>
                  <a:pt x="101479" y="350395"/>
                </a:lnTo>
                <a:lnTo>
                  <a:pt x="101634" y="349360"/>
                </a:lnTo>
                <a:lnTo>
                  <a:pt x="101634" y="348096"/>
                </a:lnTo>
                <a:lnTo>
                  <a:pt x="102428" y="346744"/>
                </a:lnTo>
                <a:lnTo>
                  <a:pt x="103463" y="345232"/>
                </a:lnTo>
                <a:lnTo>
                  <a:pt x="104411" y="344122"/>
                </a:lnTo>
                <a:lnTo>
                  <a:pt x="104808" y="343483"/>
                </a:lnTo>
                <a:lnTo>
                  <a:pt x="105447" y="342454"/>
                </a:lnTo>
                <a:lnTo>
                  <a:pt x="104815" y="341258"/>
                </a:lnTo>
                <a:lnTo>
                  <a:pt x="104808" y="340626"/>
                </a:lnTo>
                <a:lnTo>
                  <a:pt x="105130" y="339832"/>
                </a:lnTo>
                <a:lnTo>
                  <a:pt x="105843" y="338958"/>
                </a:lnTo>
                <a:lnTo>
                  <a:pt x="106166" y="338010"/>
                </a:lnTo>
                <a:lnTo>
                  <a:pt x="105682" y="336814"/>
                </a:lnTo>
                <a:lnTo>
                  <a:pt x="104653" y="336182"/>
                </a:lnTo>
                <a:lnTo>
                  <a:pt x="102428" y="332773"/>
                </a:lnTo>
                <a:lnTo>
                  <a:pt x="101157" y="331663"/>
                </a:lnTo>
                <a:lnTo>
                  <a:pt x="100047" y="329989"/>
                </a:lnTo>
                <a:lnTo>
                  <a:pt x="99732" y="328012"/>
                </a:lnTo>
                <a:lnTo>
                  <a:pt x="99886" y="326184"/>
                </a:lnTo>
                <a:lnTo>
                  <a:pt x="100364" y="324113"/>
                </a:lnTo>
                <a:lnTo>
                  <a:pt x="100444" y="323004"/>
                </a:lnTo>
                <a:lnTo>
                  <a:pt x="100047" y="321726"/>
                </a:lnTo>
                <a:lnTo>
                  <a:pt x="98461" y="320307"/>
                </a:lnTo>
                <a:lnTo>
                  <a:pt x="97109" y="319662"/>
                </a:lnTo>
                <a:lnTo>
                  <a:pt x="95516" y="319433"/>
                </a:lnTo>
                <a:lnTo>
                  <a:pt x="93849" y="319272"/>
                </a:lnTo>
                <a:lnTo>
                  <a:pt x="92181" y="319272"/>
                </a:lnTo>
                <a:lnTo>
                  <a:pt x="91388" y="319111"/>
                </a:lnTo>
                <a:lnTo>
                  <a:pt x="90601" y="318956"/>
                </a:lnTo>
                <a:lnTo>
                  <a:pt x="89566" y="317685"/>
                </a:lnTo>
                <a:lnTo>
                  <a:pt x="88611" y="316730"/>
                </a:lnTo>
                <a:lnTo>
                  <a:pt x="87817" y="315782"/>
                </a:lnTo>
                <a:lnTo>
                  <a:pt x="86943" y="314350"/>
                </a:lnTo>
                <a:lnTo>
                  <a:pt x="86231" y="312999"/>
                </a:lnTo>
                <a:lnTo>
                  <a:pt x="85518" y="311964"/>
                </a:lnTo>
                <a:lnTo>
                  <a:pt x="84321" y="311170"/>
                </a:lnTo>
                <a:lnTo>
                  <a:pt x="83212" y="310854"/>
                </a:lnTo>
                <a:lnTo>
                  <a:pt x="82015" y="310141"/>
                </a:lnTo>
                <a:lnTo>
                  <a:pt x="80677" y="309032"/>
                </a:lnTo>
                <a:lnTo>
                  <a:pt x="80038" y="307835"/>
                </a:lnTo>
                <a:lnTo>
                  <a:pt x="79319" y="306887"/>
                </a:lnTo>
                <a:lnTo>
                  <a:pt x="78680" y="305374"/>
                </a:lnTo>
                <a:lnTo>
                  <a:pt x="78445" y="303310"/>
                </a:lnTo>
                <a:lnTo>
                  <a:pt x="78371" y="301959"/>
                </a:lnTo>
                <a:lnTo>
                  <a:pt x="78209" y="300056"/>
                </a:lnTo>
                <a:lnTo>
                  <a:pt x="77571" y="298866"/>
                </a:lnTo>
                <a:lnTo>
                  <a:pt x="77019" y="297831"/>
                </a:lnTo>
                <a:lnTo>
                  <a:pt x="75668" y="296560"/>
                </a:lnTo>
                <a:lnTo>
                  <a:pt x="74875" y="295928"/>
                </a:lnTo>
                <a:lnTo>
                  <a:pt x="73685" y="294738"/>
                </a:lnTo>
                <a:lnTo>
                  <a:pt x="72649" y="294012"/>
                </a:lnTo>
                <a:lnTo>
                  <a:pt x="71379" y="292983"/>
                </a:lnTo>
                <a:lnTo>
                  <a:pt x="70504" y="291954"/>
                </a:lnTo>
                <a:lnTo>
                  <a:pt x="69395" y="290448"/>
                </a:lnTo>
                <a:lnTo>
                  <a:pt x="68682" y="289170"/>
                </a:lnTo>
                <a:lnTo>
                  <a:pt x="68124" y="287752"/>
                </a:lnTo>
                <a:lnTo>
                  <a:pt x="67647" y="286320"/>
                </a:lnTo>
                <a:lnTo>
                  <a:pt x="67331" y="285439"/>
                </a:lnTo>
                <a:lnTo>
                  <a:pt x="67411" y="284726"/>
                </a:lnTo>
                <a:lnTo>
                  <a:pt x="68205" y="283778"/>
                </a:lnTo>
                <a:lnTo>
                  <a:pt x="69395" y="282427"/>
                </a:lnTo>
                <a:lnTo>
                  <a:pt x="70740" y="281318"/>
                </a:lnTo>
                <a:lnTo>
                  <a:pt x="71614" y="280679"/>
                </a:lnTo>
                <a:lnTo>
                  <a:pt x="72649" y="280605"/>
                </a:lnTo>
                <a:lnTo>
                  <a:pt x="73678" y="280363"/>
                </a:lnTo>
                <a:lnTo>
                  <a:pt x="74713" y="280040"/>
                </a:lnTo>
                <a:lnTo>
                  <a:pt x="75661" y="279334"/>
                </a:lnTo>
                <a:lnTo>
                  <a:pt x="76461" y="277902"/>
                </a:lnTo>
                <a:lnTo>
                  <a:pt x="76542" y="277028"/>
                </a:lnTo>
                <a:lnTo>
                  <a:pt x="76065" y="276073"/>
                </a:lnTo>
                <a:lnTo>
                  <a:pt x="75823" y="274957"/>
                </a:lnTo>
                <a:lnTo>
                  <a:pt x="75823" y="274083"/>
                </a:lnTo>
                <a:lnTo>
                  <a:pt x="75910" y="273209"/>
                </a:lnTo>
                <a:lnTo>
                  <a:pt x="75507" y="272268"/>
                </a:lnTo>
                <a:lnTo>
                  <a:pt x="74397" y="272496"/>
                </a:lnTo>
                <a:lnTo>
                  <a:pt x="72649" y="272187"/>
                </a:lnTo>
                <a:lnTo>
                  <a:pt x="71379" y="272106"/>
                </a:lnTo>
                <a:lnTo>
                  <a:pt x="70504" y="271945"/>
                </a:lnTo>
                <a:lnTo>
                  <a:pt x="69711" y="271071"/>
                </a:lnTo>
                <a:lnTo>
                  <a:pt x="68998" y="270674"/>
                </a:lnTo>
                <a:lnTo>
                  <a:pt x="67331" y="270432"/>
                </a:lnTo>
                <a:lnTo>
                  <a:pt x="66215" y="271152"/>
                </a:lnTo>
                <a:lnTo>
                  <a:pt x="64789" y="271945"/>
                </a:lnTo>
                <a:lnTo>
                  <a:pt x="63438" y="272658"/>
                </a:lnTo>
                <a:lnTo>
                  <a:pt x="62806" y="272812"/>
                </a:lnTo>
                <a:lnTo>
                  <a:pt x="61771" y="272819"/>
                </a:lnTo>
                <a:lnTo>
                  <a:pt x="60654" y="273054"/>
                </a:lnTo>
                <a:lnTo>
                  <a:pt x="59464" y="273612"/>
                </a:lnTo>
                <a:lnTo>
                  <a:pt x="58200" y="274090"/>
                </a:lnTo>
                <a:lnTo>
                  <a:pt x="56768" y="275441"/>
                </a:lnTo>
                <a:lnTo>
                  <a:pt x="56533" y="276235"/>
                </a:lnTo>
                <a:lnTo>
                  <a:pt x="55813" y="276947"/>
                </a:lnTo>
                <a:lnTo>
                  <a:pt x="55336" y="277189"/>
                </a:lnTo>
                <a:lnTo>
                  <a:pt x="53830" y="276793"/>
                </a:lnTo>
                <a:lnTo>
                  <a:pt x="52714" y="276389"/>
                </a:lnTo>
                <a:lnTo>
                  <a:pt x="51524" y="275993"/>
                </a:lnTo>
                <a:lnTo>
                  <a:pt x="50730" y="275441"/>
                </a:lnTo>
                <a:lnTo>
                  <a:pt x="49224" y="275118"/>
                </a:lnTo>
                <a:lnTo>
                  <a:pt x="48189" y="275125"/>
                </a:lnTo>
                <a:lnTo>
                  <a:pt x="46522" y="275125"/>
                </a:lnTo>
                <a:lnTo>
                  <a:pt x="44699" y="275199"/>
                </a:lnTo>
                <a:lnTo>
                  <a:pt x="43429" y="275361"/>
                </a:lnTo>
                <a:lnTo>
                  <a:pt x="42548" y="275118"/>
                </a:lnTo>
                <a:lnTo>
                  <a:pt x="42077" y="274567"/>
                </a:lnTo>
                <a:lnTo>
                  <a:pt x="41600" y="273928"/>
                </a:lnTo>
                <a:lnTo>
                  <a:pt x="41519" y="273532"/>
                </a:lnTo>
                <a:lnTo>
                  <a:pt x="41519" y="273290"/>
                </a:lnTo>
                <a:lnTo>
                  <a:pt x="41842" y="272974"/>
                </a:lnTo>
                <a:lnTo>
                  <a:pt x="42319" y="272503"/>
                </a:lnTo>
                <a:lnTo>
                  <a:pt x="42635" y="272577"/>
                </a:lnTo>
                <a:lnTo>
                  <a:pt x="43113" y="272819"/>
                </a:lnTo>
                <a:lnTo>
                  <a:pt x="43509" y="272658"/>
                </a:lnTo>
                <a:lnTo>
                  <a:pt x="43899" y="272025"/>
                </a:lnTo>
                <a:lnTo>
                  <a:pt x="43825" y="271071"/>
                </a:lnTo>
                <a:lnTo>
                  <a:pt x="43113" y="269961"/>
                </a:lnTo>
                <a:lnTo>
                  <a:pt x="42474" y="268684"/>
                </a:lnTo>
                <a:lnTo>
                  <a:pt x="41438" y="267494"/>
                </a:lnTo>
                <a:lnTo>
                  <a:pt x="40329" y="266862"/>
                </a:lnTo>
                <a:lnTo>
                  <a:pt x="39616" y="265356"/>
                </a:lnTo>
                <a:lnTo>
                  <a:pt x="39294" y="264563"/>
                </a:lnTo>
                <a:lnTo>
                  <a:pt x="38978" y="263682"/>
                </a:lnTo>
                <a:lnTo>
                  <a:pt x="38500" y="262808"/>
                </a:lnTo>
                <a:lnTo>
                  <a:pt x="37317" y="262734"/>
                </a:lnTo>
                <a:lnTo>
                  <a:pt x="35885" y="262095"/>
                </a:lnTo>
                <a:lnTo>
                  <a:pt x="35011" y="261698"/>
                </a:lnTo>
                <a:lnTo>
                  <a:pt x="34453" y="261302"/>
                </a:lnTo>
                <a:lnTo>
                  <a:pt x="33975" y="260831"/>
                </a:lnTo>
                <a:lnTo>
                  <a:pt x="33895" y="260112"/>
                </a:lnTo>
                <a:lnTo>
                  <a:pt x="33505" y="259312"/>
                </a:lnTo>
                <a:lnTo>
                  <a:pt x="32308" y="258599"/>
                </a:lnTo>
                <a:lnTo>
                  <a:pt x="30244" y="257012"/>
                </a:lnTo>
                <a:lnTo>
                  <a:pt x="28576" y="255902"/>
                </a:lnTo>
                <a:lnTo>
                  <a:pt x="27306" y="255190"/>
                </a:lnTo>
                <a:lnTo>
                  <a:pt x="25242" y="254477"/>
                </a:lnTo>
                <a:lnTo>
                  <a:pt x="22774" y="253677"/>
                </a:lnTo>
                <a:lnTo>
                  <a:pt x="20555" y="252884"/>
                </a:lnTo>
                <a:lnTo>
                  <a:pt x="18410" y="252245"/>
                </a:lnTo>
                <a:lnTo>
                  <a:pt x="16588" y="251855"/>
                </a:lnTo>
                <a:lnTo>
                  <a:pt x="14759" y="251378"/>
                </a:lnTo>
                <a:lnTo>
                  <a:pt x="13092" y="250504"/>
                </a:lnTo>
                <a:lnTo>
                  <a:pt x="11660" y="249704"/>
                </a:lnTo>
                <a:lnTo>
                  <a:pt x="10624" y="248755"/>
                </a:lnTo>
                <a:lnTo>
                  <a:pt x="9515" y="247250"/>
                </a:lnTo>
                <a:lnTo>
                  <a:pt x="8957" y="246053"/>
                </a:lnTo>
                <a:lnTo>
                  <a:pt x="8164" y="244627"/>
                </a:lnTo>
                <a:lnTo>
                  <a:pt x="7135" y="243672"/>
                </a:lnTo>
                <a:lnTo>
                  <a:pt x="5548" y="242247"/>
                </a:lnTo>
                <a:lnTo>
                  <a:pt x="4190" y="240660"/>
                </a:lnTo>
                <a:lnTo>
                  <a:pt x="3800" y="240183"/>
                </a:lnTo>
                <a:lnTo>
                  <a:pt x="2133" y="238751"/>
                </a:lnTo>
                <a:lnTo>
                  <a:pt x="1097" y="237561"/>
                </a:lnTo>
                <a:lnTo>
                  <a:pt x="385" y="236687"/>
                </a:lnTo>
                <a:lnTo>
                  <a:pt x="465" y="235571"/>
                </a:lnTo>
                <a:lnTo>
                  <a:pt x="1259" y="235416"/>
                </a:lnTo>
                <a:lnTo>
                  <a:pt x="2214" y="235255"/>
                </a:lnTo>
                <a:lnTo>
                  <a:pt x="3800" y="235255"/>
                </a:lnTo>
                <a:lnTo>
                  <a:pt x="5468" y="235893"/>
                </a:lnTo>
                <a:lnTo>
                  <a:pt x="7054" y="237325"/>
                </a:lnTo>
                <a:lnTo>
                  <a:pt x="8883" y="238906"/>
                </a:lnTo>
                <a:lnTo>
                  <a:pt x="10551" y="239941"/>
                </a:lnTo>
                <a:lnTo>
                  <a:pt x="12373" y="240660"/>
                </a:lnTo>
                <a:lnTo>
                  <a:pt x="14759" y="240734"/>
                </a:lnTo>
                <a:lnTo>
                  <a:pt x="16588" y="241373"/>
                </a:lnTo>
                <a:lnTo>
                  <a:pt x="18572" y="242557"/>
                </a:lnTo>
                <a:lnTo>
                  <a:pt x="21429" y="243350"/>
                </a:lnTo>
                <a:lnTo>
                  <a:pt x="23097" y="244150"/>
                </a:lnTo>
                <a:lnTo>
                  <a:pt x="24529" y="244782"/>
                </a:lnTo>
                <a:lnTo>
                  <a:pt x="25087" y="245421"/>
                </a:lnTo>
                <a:lnTo>
                  <a:pt x="25719" y="246530"/>
                </a:lnTo>
                <a:lnTo>
                  <a:pt x="26351" y="247882"/>
                </a:lnTo>
                <a:lnTo>
                  <a:pt x="27386" y="248359"/>
                </a:lnTo>
                <a:lnTo>
                  <a:pt x="28576" y="248433"/>
                </a:lnTo>
                <a:lnTo>
                  <a:pt x="28650" y="247639"/>
                </a:lnTo>
                <a:lnTo>
                  <a:pt x="29686" y="247250"/>
                </a:lnTo>
                <a:lnTo>
                  <a:pt x="30244" y="247007"/>
                </a:lnTo>
                <a:lnTo>
                  <a:pt x="31037" y="246853"/>
                </a:lnTo>
                <a:lnTo>
                  <a:pt x="32227" y="247727"/>
                </a:lnTo>
                <a:lnTo>
                  <a:pt x="33659" y="248278"/>
                </a:lnTo>
                <a:lnTo>
                  <a:pt x="35165" y="248836"/>
                </a:lnTo>
                <a:lnTo>
                  <a:pt x="36355" y="249314"/>
                </a:lnTo>
                <a:lnTo>
                  <a:pt x="36994" y="249872"/>
                </a:lnTo>
                <a:lnTo>
                  <a:pt x="37787" y="251142"/>
                </a:lnTo>
                <a:lnTo>
                  <a:pt x="38500" y="253038"/>
                </a:lnTo>
                <a:lnTo>
                  <a:pt x="38816" y="254551"/>
                </a:lnTo>
                <a:lnTo>
                  <a:pt x="39455" y="255829"/>
                </a:lnTo>
                <a:lnTo>
                  <a:pt x="39933" y="256615"/>
                </a:lnTo>
                <a:lnTo>
                  <a:pt x="41123" y="257086"/>
                </a:lnTo>
                <a:lnTo>
                  <a:pt x="42474" y="257651"/>
                </a:lnTo>
                <a:lnTo>
                  <a:pt x="42951" y="258518"/>
                </a:lnTo>
                <a:lnTo>
                  <a:pt x="43819" y="259244"/>
                </a:lnTo>
                <a:lnTo>
                  <a:pt x="45567" y="259473"/>
                </a:lnTo>
                <a:lnTo>
                  <a:pt x="47241" y="259789"/>
                </a:lnTo>
                <a:lnTo>
                  <a:pt x="48431" y="260024"/>
                </a:lnTo>
                <a:lnTo>
                  <a:pt x="50018" y="260105"/>
                </a:lnTo>
                <a:lnTo>
                  <a:pt x="50656" y="260031"/>
                </a:lnTo>
                <a:lnTo>
                  <a:pt x="51369" y="260979"/>
                </a:lnTo>
                <a:lnTo>
                  <a:pt x="51846" y="261140"/>
                </a:lnTo>
                <a:lnTo>
                  <a:pt x="52317" y="260750"/>
                </a:lnTo>
                <a:lnTo>
                  <a:pt x="52714" y="260266"/>
                </a:lnTo>
                <a:lnTo>
                  <a:pt x="53353" y="259795"/>
                </a:lnTo>
                <a:lnTo>
                  <a:pt x="53749" y="260273"/>
                </a:lnTo>
                <a:lnTo>
                  <a:pt x="54704" y="260347"/>
                </a:lnTo>
                <a:lnTo>
                  <a:pt x="56129" y="259795"/>
                </a:lnTo>
                <a:lnTo>
                  <a:pt x="56694" y="259876"/>
                </a:lnTo>
                <a:lnTo>
                  <a:pt x="57084" y="260347"/>
                </a:lnTo>
                <a:lnTo>
                  <a:pt x="58355" y="260038"/>
                </a:lnTo>
                <a:lnTo>
                  <a:pt x="59310" y="259795"/>
                </a:lnTo>
                <a:lnTo>
                  <a:pt x="59942" y="259708"/>
                </a:lnTo>
                <a:lnTo>
                  <a:pt x="59390" y="260589"/>
                </a:lnTo>
                <a:lnTo>
                  <a:pt x="58752" y="261382"/>
                </a:lnTo>
                <a:lnTo>
                  <a:pt x="58671" y="261853"/>
                </a:lnTo>
                <a:lnTo>
                  <a:pt x="59390" y="262498"/>
                </a:lnTo>
                <a:lnTo>
                  <a:pt x="61132" y="261786"/>
                </a:lnTo>
                <a:lnTo>
                  <a:pt x="63438" y="261221"/>
                </a:lnTo>
                <a:lnTo>
                  <a:pt x="65340" y="261624"/>
                </a:lnTo>
                <a:lnTo>
                  <a:pt x="67411" y="261853"/>
                </a:lnTo>
                <a:lnTo>
                  <a:pt x="68682" y="263124"/>
                </a:lnTo>
                <a:lnTo>
                  <a:pt x="69946" y="264872"/>
                </a:lnTo>
                <a:lnTo>
                  <a:pt x="71379" y="265833"/>
                </a:lnTo>
                <a:lnTo>
                  <a:pt x="72494" y="266781"/>
                </a:lnTo>
                <a:lnTo>
                  <a:pt x="73685" y="267803"/>
                </a:lnTo>
                <a:lnTo>
                  <a:pt x="75587" y="268919"/>
                </a:lnTo>
                <a:lnTo>
                  <a:pt x="76697" y="269948"/>
                </a:lnTo>
                <a:lnTo>
                  <a:pt x="77335" y="269720"/>
                </a:lnTo>
                <a:lnTo>
                  <a:pt x="77651" y="268603"/>
                </a:lnTo>
                <a:lnTo>
                  <a:pt x="77174" y="268126"/>
                </a:lnTo>
                <a:lnTo>
                  <a:pt x="77894" y="267891"/>
                </a:lnTo>
                <a:lnTo>
                  <a:pt x="78364" y="267978"/>
                </a:lnTo>
                <a:lnTo>
                  <a:pt x="78680" y="267178"/>
                </a:lnTo>
                <a:lnTo>
                  <a:pt x="78841" y="266620"/>
                </a:lnTo>
                <a:lnTo>
                  <a:pt x="78129" y="266069"/>
                </a:lnTo>
                <a:lnTo>
                  <a:pt x="77651" y="265591"/>
                </a:lnTo>
                <a:lnTo>
                  <a:pt x="78364" y="265275"/>
                </a:lnTo>
                <a:lnTo>
                  <a:pt x="79003" y="264556"/>
                </a:lnTo>
                <a:lnTo>
                  <a:pt x="78680" y="263836"/>
                </a:lnTo>
                <a:lnTo>
                  <a:pt x="78687" y="263285"/>
                </a:lnTo>
                <a:lnTo>
                  <a:pt x="79238" y="262888"/>
                </a:lnTo>
                <a:lnTo>
                  <a:pt x="79003" y="262176"/>
                </a:lnTo>
                <a:lnTo>
                  <a:pt x="78922" y="260185"/>
                </a:lnTo>
                <a:lnTo>
                  <a:pt x="78364" y="258921"/>
                </a:lnTo>
                <a:lnTo>
                  <a:pt x="78364" y="258209"/>
                </a:lnTo>
                <a:lnTo>
                  <a:pt x="79319" y="257254"/>
                </a:lnTo>
                <a:lnTo>
                  <a:pt x="79877" y="256938"/>
                </a:lnTo>
                <a:lnTo>
                  <a:pt x="79319" y="256380"/>
                </a:lnTo>
                <a:lnTo>
                  <a:pt x="78283" y="256461"/>
                </a:lnTo>
                <a:lnTo>
                  <a:pt x="77813" y="256057"/>
                </a:lnTo>
                <a:lnTo>
                  <a:pt x="77329" y="254955"/>
                </a:lnTo>
                <a:lnTo>
                  <a:pt x="77894" y="253838"/>
                </a:lnTo>
                <a:lnTo>
                  <a:pt x="78841" y="252561"/>
                </a:lnTo>
                <a:lnTo>
                  <a:pt x="79635" y="251216"/>
                </a:lnTo>
                <a:lnTo>
                  <a:pt x="80590" y="250497"/>
                </a:lnTo>
                <a:lnTo>
                  <a:pt x="80428" y="249468"/>
                </a:lnTo>
                <a:lnTo>
                  <a:pt x="79635" y="248917"/>
                </a:lnTo>
                <a:lnTo>
                  <a:pt x="78922" y="247955"/>
                </a:lnTo>
                <a:lnTo>
                  <a:pt x="77887" y="246369"/>
                </a:lnTo>
                <a:lnTo>
                  <a:pt x="77329" y="245266"/>
                </a:lnTo>
                <a:lnTo>
                  <a:pt x="77013" y="244311"/>
                </a:lnTo>
                <a:lnTo>
                  <a:pt x="77174" y="243679"/>
                </a:lnTo>
                <a:lnTo>
                  <a:pt x="77019" y="242563"/>
                </a:lnTo>
                <a:lnTo>
                  <a:pt x="77019" y="241454"/>
                </a:lnTo>
                <a:lnTo>
                  <a:pt x="77974" y="240734"/>
                </a:lnTo>
                <a:lnTo>
                  <a:pt x="78680" y="240183"/>
                </a:lnTo>
                <a:lnTo>
                  <a:pt x="79319" y="240492"/>
                </a:lnTo>
                <a:lnTo>
                  <a:pt x="80031" y="240338"/>
                </a:lnTo>
                <a:lnTo>
                  <a:pt x="80825" y="239222"/>
                </a:lnTo>
                <a:lnTo>
                  <a:pt x="82970" y="238193"/>
                </a:lnTo>
                <a:lnTo>
                  <a:pt x="83924" y="238032"/>
                </a:lnTo>
                <a:lnTo>
                  <a:pt x="85753" y="238589"/>
                </a:lnTo>
                <a:lnTo>
                  <a:pt x="85834" y="237642"/>
                </a:lnTo>
                <a:lnTo>
                  <a:pt x="85592" y="237003"/>
                </a:lnTo>
                <a:lnTo>
                  <a:pt x="85276" y="235967"/>
                </a:lnTo>
                <a:lnTo>
                  <a:pt x="84873" y="235806"/>
                </a:lnTo>
                <a:lnTo>
                  <a:pt x="84879" y="235174"/>
                </a:lnTo>
                <a:lnTo>
                  <a:pt x="84556" y="233991"/>
                </a:lnTo>
                <a:lnTo>
                  <a:pt x="84160" y="232955"/>
                </a:lnTo>
                <a:lnTo>
                  <a:pt x="83844" y="232000"/>
                </a:lnTo>
                <a:lnTo>
                  <a:pt x="83763" y="231200"/>
                </a:lnTo>
                <a:lnTo>
                  <a:pt x="83763" y="230488"/>
                </a:lnTo>
                <a:lnTo>
                  <a:pt x="83770" y="229930"/>
                </a:lnTo>
                <a:lnTo>
                  <a:pt x="83286" y="229540"/>
                </a:lnTo>
                <a:lnTo>
                  <a:pt x="82809" y="229224"/>
                </a:lnTo>
                <a:lnTo>
                  <a:pt x="82492" y="228424"/>
                </a:lnTo>
                <a:lnTo>
                  <a:pt x="83286" y="228034"/>
                </a:lnTo>
                <a:lnTo>
                  <a:pt x="84402" y="228349"/>
                </a:lnTo>
                <a:lnTo>
                  <a:pt x="86231" y="228114"/>
                </a:lnTo>
                <a:lnTo>
                  <a:pt x="87179" y="228034"/>
                </a:lnTo>
                <a:lnTo>
                  <a:pt x="88449" y="227630"/>
                </a:lnTo>
                <a:lnTo>
                  <a:pt x="89243" y="226924"/>
                </a:lnTo>
                <a:lnTo>
                  <a:pt x="89801" y="226124"/>
                </a:lnTo>
                <a:lnTo>
                  <a:pt x="90910" y="225169"/>
                </a:lnTo>
                <a:lnTo>
                  <a:pt x="91468" y="222709"/>
                </a:lnTo>
                <a:lnTo>
                  <a:pt x="92181" y="221283"/>
                </a:lnTo>
                <a:lnTo>
                  <a:pt x="92900" y="219851"/>
                </a:lnTo>
                <a:lnTo>
                  <a:pt x="93532" y="218977"/>
                </a:lnTo>
                <a:lnTo>
                  <a:pt x="95523" y="217780"/>
                </a:lnTo>
                <a:lnTo>
                  <a:pt x="97103" y="216590"/>
                </a:lnTo>
                <a:lnTo>
                  <a:pt x="98299" y="216032"/>
                </a:lnTo>
                <a:lnTo>
                  <a:pt x="99167" y="214929"/>
                </a:lnTo>
                <a:lnTo>
                  <a:pt x="99805" y="213968"/>
                </a:lnTo>
                <a:lnTo>
                  <a:pt x="101069" y="212946"/>
                </a:lnTo>
                <a:lnTo>
                  <a:pt x="102979" y="212065"/>
                </a:lnTo>
                <a:lnTo>
                  <a:pt x="104404" y="211749"/>
                </a:lnTo>
                <a:lnTo>
                  <a:pt x="105917" y="211433"/>
                </a:lnTo>
                <a:lnTo>
                  <a:pt x="106791" y="211594"/>
                </a:lnTo>
                <a:lnTo>
                  <a:pt x="107430" y="212065"/>
                </a:lnTo>
                <a:lnTo>
                  <a:pt x="107907" y="212469"/>
                </a:lnTo>
                <a:lnTo>
                  <a:pt x="108304" y="213181"/>
                </a:lnTo>
                <a:moveTo>
                  <a:pt x="489219" y="189192"/>
                </a:moveTo>
                <a:lnTo>
                  <a:pt x="490416" y="188008"/>
                </a:lnTo>
                <a:lnTo>
                  <a:pt x="492950" y="184270"/>
                </a:lnTo>
                <a:lnTo>
                  <a:pt x="496057" y="181816"/>
                </a:lnTo>
                <a:lnTo>
                  <a:pt x="496689" y="181729"/>
                </a:lnTo>
                <a:lnTo>
                  <a:pt x="496682" y="182361"/>
                </a:lnTo>
                <a:lnTo>
                  <a:pt x="496689" y="182919"/>
                </a:lnTo>
                <a:lnTo>
                  <a:pt x="497159" y="182845"/>
                </a:lnTo>
                <a:lnTo>
                  <a:pt x="498672" y="181729"/>
                </a:lnTo>
                <a:lnTo>
                  <a:pt x="499150" y="180861"/>
                </a:lnTo>
                <a:lnTo>
                  <a:pt x="498753" y="180303"/>
                </a:lnTo>
                <a:lnTo>
                  <a:pt x="498121" y="180061"/>
                </a:lnTo>
                <a:lnTo>
                  <a:pt x="497563" y="179907"/>
                </a:lnTo>
                <a:lnTo>
                  <a:pt x="497556" y="179429"/>
                </a:lnTo>
                <a:lnTo>
                  <a:pt x="498121" y="178945"/>
                </a:lnTo>
                <a:lnTo>
                  <a:pt x="498195" y="178071"/>
                </a:lnTo>
                <a:lnTo>
                  <a:pt x="497879" y="177674"/>
                </a:lnTo>
                <a:lnTo>
                  <a:pt x="496527" y="177520"/>
                </a:lnTo>
                <a:lnTo>
                  <a:pt x="494389" y="178629"/>
                </a:lnTo>
                <a:lnTo>
                  <a:pt x="491444" y="181567"/>
                </a:lnTo>
                <a:lnTo>
                  <a:pt x="487477" y="187605"/>
                </a:lnTo>
                <a:lnTo>
                  <a:pt x="487955" y="188876"/>
                </a:lnTo>
                <a:lnTo>
                  <a:pt x="489219" y="189192"/>
                </a:lnTo>
                <a:moveTo>
                  <a:pt x="90117" y="239786"/>
                </a:moveTo>
                <a:lnTo>
                  <a:pt x="90439" y="239625"/>
                </a:lnTo>
                <a:lnTo>
                  <a:pt x="90756" y="239141"/>
                </a:lnTo>
                <a:lnTo>
                  <a:pt x="91146" y="238589"/>
                </a:lnTo>
                <a:lnTo>
                  <a:pt x="91233" y="238112"/>
                </a:lnTo>
                <a:lnTo>
                  <a:pt x="91233" y="237715"/>
                </a:lnTo>
                <a:lnTo>
                  <a:pt x="91468" y="237003"/>
                </a:lnTo>
                <a:lnTo>
                  <a:pt x="90910" y="236445"/>
                </a:lnTo>
                <a:lnTo>
                  <a:pt x="90439" y="236452"/>
                </a:lnTo>
                <a:lnTo>
                  <a:pt x="89962" y="236842"/>
                </a:lnTo>
                <a:lnTo>
                  <a:pt x="89801" y="237480"/>
                </a:lnTo>
                <a:lnTo>
                  <a:pt x="89566" y="239302"/>
                </a:lnTo>
                <a:lnTo>
                  <a:pt x="89801" y="239625"/>
                </a:lnTo>
                <a:lnTo>
                  <a:pt x="90117" y="239786"/>
                </a:lnTo>
                <a:moveTo>
                  <a:pt x="431013" y="221673"/>
                </a:moveTo>
                <a:lnTo>
                  <a:pt x="431652" y="221599"/>
                </a:lnTo>
                <a:lnTo>
                  <a:pt x="431968" y="221431"/>
                </a:lnTo>
                <a:lnTo>
                  <a:pt x="432371" y="221115"/>
                </a:lnTo>
                <a:lnTo>
                  <a:pt x="432687" y="220719"/>
                </a:lnTo>
                <a:lnTo>
                  <a:pt x="433158" y="219925"/>
                </a:lnTo>
                <a:lnTo>
                  <a:pt x="433003" y="218896"/>
                </a:lnTo>
                <a:lnTo>
                  <a:pt x="432600" y="219367"/>
                </a:lnTo>
                <a:lnTo>
                  <a:pt x="432049" y="219764"/>
                </a:lnTo>
                <a:lnTo>
                  <a:pt x="431652" y="220167"/>
                </a:lnTo>
                <a:lnTo>
                  <a:pt x="431417" y="220483"/>
                </a:lnTo>
                <a:lnTo>
                  <a:pt x="431175" y="221115"/>
                </a:lnTo>
                <a:lnTo>
                  <a:pt x="431013" y="221673"/>
                </a:lnTo>
                <a:moveTo>
                  <a:pt x="125536" y="318552"/>
                </a:moveTo>
                <a:lnTo>
                  <a:pt x="127123" y="318317"/>
                </a:lnTo>
                <a:lnTo>
                  <a:pt x="128629" y="317920"/>
                </a:lnTo>
                <a:lnTo>
                  <a:pt x="129584" y="316724"/>
                </a:lnTo>
                <a:lnTo>
                  <a:pt x="130303" y="315379"/>
                </a:lnTo>
                <a:lnTo>
                  <a:pt x="130619" y="314666"/>
                </a:lnTo>
                <a:lnTo>
                  <a:pt x="130458" y="312044"/>
                </a:lnTo>
                <a:lnTo>
                  <a:pt x="129826" y="311883"/>
                </a:lnTo>
                <a:lnTo>
                  <a:pt x="129187" y="311177"/>
                </a:lnTo>
                <a:lnTo>
                  <a:pt x="127600" y="310141"/>
                </a:lnTo>
                <a:lnTo>
                  <a:pt x="126095" y="309106"/>
                </a:lnTo>
                <a:lnTo>
                  <a:pt x="124663" y="308635"/>
                </a:lnTo>
                <a:lnTo>
                  <a:pt x="124104" y="308313"/>
                </a:lnTo>
                <a:lnTo>
                  <a:pt x="124111" y="306961"/>
                </a:lnTo>
                <a:lnTo>
                  <a:pt x="123150" y="306094"/>
                </a:lnTo>
                <a:lnTo>
                  <a:pt x="122363" y="305294"/>
                </a:lnTo>
                <a:lnTo>
                  <a:pt x="121805" y="304581"/>
                </a:lnTo>
                <a:lnTo>
                  <a:pt x="121724" y="303707"/>
                </a:lnTo>
                <a:lnTo>
                  <a:pt x="122040" y="302517"/>
                </a:lnTo>
                <a:lnTo>
                  <a:pt x="121805" y="300930"/>
                </a:lnTo>
                <a:lnTo>
                  <a:pt x="120615" y="301011"/>
                </a:lnTo>
                <a:lnTo>
                  <a:pt x="120057" y="302201"/>
                </a:lnTo>
                <a:lnTo>
                  <a:pt x="119021" y="303868"/>
                </a:lnTo>
                <a:lnTo>
                  <a:pt x="118154" y="305052"/>
                </a:lnTo>
                <a:lnTo>
                  <a:pt x="118154" y="306961"/>
                </a:lnTo>
                <a:lnTo>
                  <a:pt x="118309" y="308944"/>
                </a:lnTo>
                <a:lnTo>
                  <a:pt x="119021" y="311009"/>
                </a:lnTo>
                <a:lnTo>
                  <a:pt x="120057" y="313315"/>
                </a:lnTo>
                <a:lnTo>
                  <a:pt x="121327" y="314828"/>
                </a:lnTo>
                <a:lnTo>
                  <a:pt x="122356" y="316172"/>
                </a:lnTo>
                <a:lnTo>
                  <a:pt x="124024" y="317840"/>
                </a:lnTo>
                <a:lnTo>
                  <a:pt x="125536" y="318552"/>
                </a:lnTo>
                <a:moveTo>
                  <a:pt x="406156" y="121856"/>
                </a:moveTo>
                <a:lnTo>
                  <a:pt x="407192" y="121136"/>
                </a:lnTo>
                <a:lnTo>
                  <a:pt x="408543" y="119946"/>
                </a:lnTo>
                <a:lnTo>
                  <a:pt x="408543" y="119549"/>
                </a:lnTo>
                <a:lnTo>
                  <a:pt x="408147" y="119469"/>
                </a:lnTo>
                <a:lnTo>
                  <a:pt x="407904" y="119623"/>
                </a:lnTo>
                <a:lnTo>
                  <a:pt x="406795" y="120740"/>
                </a:lnTo>
                <a:lnTo>
                  <a:pt x="406156" y="121856"/>
                </a:lnTo>
                <a:moveTo>
                  <a:pt x="149519" y="311809"/>
                </a:moveTo>
                <a:lnTo>
                  <a:pt x="151106" y="311251"/>
                </a:lnTo>
                <a:lnTo>
                  <a:pt x="152773" y="310457"/>
                </a:lnTo>
                <a:lnTo>
                  <a:pt x="153809" y="309980"/>
                </a:lnTo>
                <a:lnTo>
                  <a:pt x="154360" y="309503"/>
                </a:lnTo>
                <a:lnTo>
                  <a:pt x="154757" y="308629"/>
                </a:lnTo>
                <a:lnTo>
                  <a:pt x="154918" y="307593"/>
                </a:lnTo>
                <a:lnTo>
                  <a:pt x="155080" y="306961"/>
                </a:lnTo>
                <a:lnTo>
                  <a:pt x="155631" y="306645"/>
                </a:lnTo>
                <a:lnTo>
                  <a:pt x="156740" y="306484"/>
                </a:lnTo>
                <a:lnTo>
                  <a:pt x="157695" y="306571"/>
                </a:lnTo>
                <a:lnTo>
                  <a:pt x="158576" y="306410"/>
                </a:lnTo>
                <a:lnTo>
                  <a:pt x="159040" y="305220"/>
                </a:lnTo>
                <a:lnTo>
                  <a:pt x="159605" y="304104"/>
                </a:lnTo>
                <a:lnTo>
                  <a:pt x="159759" y="303068"/>
                </a:lnTo>
                <a:lnTo>
                  <a:pt x="160633" y="302362"/>
                </a:lnTo>
                <a:lnTo>
                  <a:pt x="160714" y="301239"/>
                </a:lnTo>
                <a:lnTo>
                  <a:pt x="160949" y="300688"/>
                </a:lnTo>
                <a:lnTo>
                  <a:pt x="160956" y="299814"/>
                </a:lnTo>
                <a:lnTo>
                  <a:pt x="160082" y="299579"/>
                </a:lnTo>
                <a:lnTo>
                  <a:pt x="159524" y="299256"/>
                </a:lnTo>
                <a:lnTo>
                  <a:pt x="159759" y="298301"/>
                </a:lnTo>
                <a:lnTo>
                  <a:pt x="161191" y="297192"/>
                </a:lnTo>
                <a:lnTo>
                  <a:pt x="161985" y="296560"/>
                </a:lnTo>
                <a:lnTo>
                  <a:pt x="162617" y="296318"/>
                </a:lnTo>
                <a:lnTo>
                  <a:pt x="163013" y="295921"/>
                </a:lnTo>
                <a:lnTo>
                  <a:pt x="162939" y="295524"/>
                </a:lnTo>
                <a:lnTo>
                  <a:pt x="162381" y="295128"/>
                </a:lnTo>
                <a:lnTo>
                  <a:pt x="161353" y="295444"/>
                </a:lnTo>
                <a:lnTo>
                  <a:pt x="158966" y="296324"/>
                </a:lnTo>
                <a:lnTo>
                  <a:pt x="156431" y="296714"/>
                </a:lnTo>
                <a:lnTo>
                  <a:pt x="154441" y="297595"/>
                </a:lnTo>
                <a:lnTo>
                  <a:pt x="151899" y="298221"/>
                </a:lnTo>
                <a:lnTo>
                  <a:pt x="150306" y="298469"/>
                </a:lnTo>
                <a:lnTo>
                  <a:pt x="149123" y="299572"/>
                </a:lnTo>
                <a:lnTo>
                  <a:pt x="147691" y="301239"/>
                </a:lnTo>
                <a:lnTo>
                  <a:pt x="146420" y="302591"/>
                </a:lnTo>
                <a:lnTo>
                  <a:pt x="145868" y="304097"/>
                </a:lnTo>
                <a:lnTo>
                  <a:pt x="146184" y="306087"/>
                </a:lnTo>
                <a:lnTo>
                  <a:pt x="146816" y="307600"/>
                </a:lnTo>
                <a:lnTo>
                  <a:pt x="147455" y="309106"/>
                </a:lnTo>
                <a:lnTo>
                  <a:pt x="148161" y="310377"/>
                </a:lnTo>
                <a:lnTo>
                  <a:pt x="148806" y="311405"/>
                </a:lnTo>
                <a:lnTo>
                  <a:pt x="149519" y="311809"/>
                </a:lnTo>
                <a:moveTo>
                  <a:pt x="392339" y="189353"/>
                </a:moveTo>
                <a:lnTo>
                  <a:pt x="392662" y="188950"/>
                </a:lnTo>
                <a:lnTo>
                  <a:pt x="393294" y="188634"/>
                </a:lnTo>
                <a:lnTo>
                  <a:pt x="393852" y="188721"/>
                </a:lnTo>
                <a:lnTo>
                  <a:pt x="394646" y="188876"/>
                </a:lnTo>
                <a:lnTo>
                  <a:pt x="395278" y="188244"/>
                </a:lnTo>
                <a:lnTo>
                  <a:pt x="397981" y="183631"/>
                </a:lnTo>
                <a:lnTo>
                  <a:pt x="398142" y="182522"/>
                </a:lnTo>
                <a:lnTo>
                  <a:pt x="398223" y="181567"/>
                </a:lnTo>
                <a:lnTo>
                  <a:pt x="397584" y="181339"/>
                </a:lnTo>
                <a:lnTo>
                  <a:pt x="396629" y="181171"/>
                </a:lnTo>
                <a:lnTo>
                  <a:pt x="396078" y="180377"/>
                </a:lnTo>
                <a:lnTo>
                  <a:pt x="395278" y="179187"/>
                </a:lnTo>
                <a:lnTo>
                  <a:pt x="394646" y="179026"/>
                </a:lnTo>
                <a:lnTo>
                  <a:pt x="394168" y="179665"/>
                </a:lnTo>
                <a:lnTo>
                  <a:pt x="393294" y="180539"/>
                </a:lnTo>
                <a:lnTo>
                  <a:pt x="390995" y="181655"/>
                </a:lnTo>
                <a:lnTo>
                  <a:pt x="389717" y="182677"/>
                </a:lnTo>
                <a:lnTo>
                  <a:pt x="389643" y="183793"/>
                </a:lnTo>
                <a:lnTo>
                  <a:pt x="390517" y="185144"/>
                </a:lnTo>
                <a:lnTo>
                  <a:pt x="390995" y="186738"/>
                </a:lnTo>
                <a:lnTo>
                  <a:pt x="391311" y="188634"/>
                </a:lnTo>
                <a:lnTo>
                  <a:pt x="391627" y="189111"/>
                </a:lnTo>
                <a:lnTo>
                  <a:pt x="392339" y="189353"/>
                </a:lnTo>
                <a:moveTo>
                  <a:pt x="163410" y="294657"/>
                </a:moveTo>
                <a:lnTo>
                  <a:pt x="163968" y="294489"/>
                </a:lnTo>
                <a:lnTo>
                  <a:pt x="164688" y="294180"/>
                </a:lnTo>
                <a:lnTo>
                  <a:pt x="165320" y="293548"/>
                </a:lnTo>
                <a:lnTo>
                  <a:pt x="165400" y="293232"/>
                </a:lnTo>
                <a:lnTo>
                  <a:pt x="165561" y="292821"/>
                </a:lnTo>
                <a:lnTo>
                  <a:pt x="165320" y="292512"/>
                </a:lnTo>
                <a:lnTo>
                  <a:pt x="164284" y="292902"/>
                </a:lnTo>
                <a:lnTo>
                  <a:pt x="163807" y="293306"/>
                </a:lnTo>
                <a:lnTo>
                  <a:pt x="162617" y="293938"/>
                </a:lnTo>
                <a:lnTo>
                  <a:pt x="163410" y="294657"/>
                </a:lnTo>
                <a:moveTo>
                  <a:pt x="368518" y="160052"/>
                </a:moveTo>
                <a:lnTo>
                  <a:pt x="370105" y="159897"/>
                </a:lnTo>
                <a:lnTo>
                  <a:pt x="373440" y="158230"/>
                </a:lnTo>
                <a:lnTo>
                  <a:pt x="374394" y="158936"/>
                </a:lnTo>
                <a:lnTo>
                  <a:pt x="376781" y="158459"/>
                </a:lnTo>
                <a:lnTo>
                  <a:pt x="379397" y="157275"/>
                </a:lnTo>
                <a:lnTo>
                  <a:pt x="379955" y="156320"/>
                </a:lnTo>
                <a:lnTo>
                  <a:pt x="380587" y="155043"/>
                </a:lnTo>
                <a:lnTo>
                  <a:pt x="385986" y="151157"/>
                </a:lnTo>
                <a:lnTo>
                  <a:pt x="386389" y="149893"/>
                </a:lnTo>
                <a:lnTo>
                  <a:pt x="386228" y="148938"/>
                </a:lnTo>
                <a:lnTo>
                  <a:pt x="386544" y="148144"/>
                </a:lnTo>
                <a:lnTo>
                  <a:pt x="387263" y="147183"/>
                </a:lnTo>
                <a:lnTo>
                  <a:pt x="387021" y="146786"/>
                </a:lnTo>
                <a:lnTo>
                  <a:pt x="386228" y="146632"/>
                </a:lnTo>
                <a:lnTo>
                  <a:pt x="385589" y="146470"/>
                </a:lnTo>
                <a:lnTo>
                  <a:pt x="383532" y="144561"/>
                </a:lnTo>
                <a:lnTo>
                  <a:pt x="382577" y="143774"/>
                </a:lnTo>
                <a:lnTo>
                  <a:pt x="381071" y="143929"/>
                </a:lnTo>
                <a:lnTo>
                  <a:pt x="379955" y="143774"/>
                </a:lnTo>
                <a:lnTo>
                  <a:pt x="379000" y="142739"/>
                </a:lnTo>
                <a:lnTo>
                  <a:pt x="377413" y="140594"/>
                </a:lnTo>
                <a:lnTo>
                  <a:pt x="376143" y="139882"/>
                </a:lnTo>
                <a:lnTo>
                  <a:pt x="374791" y="140594"/>
                </a:lnTo>
                <a:lnTo>
                  <a:pt x="370663" y="142019"/>
                </a:lnTo>
                <a:lnTo>
                  <a:pt x="368673" y="143613"/>
                </a:lnTo>
                <a:lnTo>
                  <a:pt x="367725" y="145758"/>
                </a:lnTo>
                <a:lnTo>
                  <a:pt x="368283" y="146632"/>
                </a:lnTo>
                <a:lnTo>
                  <a:pt x="367489" y="146867"/>
                </a:lnTo>
                <a:lnTo>
                  <a:pt x="366454" y="147183"/>
                </a:lnTo>
                <a:lnTo>
                  <a:pt x="366373" y="148454"/>
                </a:lnTo>
                <a:lnTo>
                  <a:pt x="366454" y="149805"/>
                </a:lnTo>
                <a:lnTo>
                  <a:pt x="365976" y="150915"/>
                </a:lnTo>
                <a:lnTo>
                  <a:pt x="365103" y="151399"/>
                </a:lnTo>
                <a:lnTo>
                  <a:pt x="364706" y="152031"/>
                </a:lnTo>
                <a:lnTo>
                  <a:pt x="365022" y="152744"/>
                </a:lnTo>
                <a:lnTo>
                  <a:pt x="364706" y="153934"/>
                </a:lnTo>
                <a:lnTo>
                  <a:pt x="363200" y="156320"/>
                </a:lnTo>
                <a:lnTo>
                  <a:pt x="363200" y="157430"/>
                </a:lnTo>
                <a:lnTo>
                  <a:pt x="364228" y="158620"/>
                </a:lnTo>
                <a:lnTo>
                  <a:pt x="365741" y="158701"/>
                </a:lnTo>
                <a:lnTo>
                  <a:pt x="366535" y="158781"/>
                </a:lnTo>
                <a:lnTo>
                  <a:pt x="367328" y="159332"/>
                </a:lnTo>
                <a:lnTo>
                  <a:pt x="368518" y="160052"/>
                </a:lnTo>
                <a:moveTo>
                  <a:pt x="173173" y="165848"/>
                </a:moveTo>
                <a:lnTo>
                  <a:pt x="174289" y="165142"/>
                </a:lnTo>
                <a:lnTo>
                  <a:pt x="175633" y="163232"/>
                </a:lnTo>
                <a:lnTo>
                  <a:pt x="176266" y="162197"/>
                </a:lnTo>
                <a:lnTo>
                  <a:pt x="177778" y="161867"/>
                </a:lnTo>
                <a:lnTo>
                  <a:pt x="180401" y="162035"/>
                </a:lnTo>
                <a:lnTo>
                  <a:pt x="180562" y="161558"/>
                </a:lnTo>
                <a:lnTo>
                  <a:pt x="180239" y="161081"/>
                </a:lnTo>
                <a:lnTo>
                  <a:pt x="179923" y="159817"/>
                </a:lnTo>
                <a:lnTo>
                  <a:pt x="180562" y="158459"/>
                </a:lnTo>
                <a:lnTo>
                  <a:pt x="181274" y="157195"/>
                </a:lnTo>
                <a:lnTo>
                  <a:pt x="181194" y="156482"/>
                </a:lnTo>
                <a:lnTo>
                  <a:pt x="180562" y="156475"/>
                </a:lnTo>
                <a:lnTo>
                  <a:pt x="179210" y="157430"/>
                </a:lnTo>
                <a:lnTo>
                  <a:pt x="178256" y="157833"/>
                </a:lnTo>
                <a:lnTo>
                  <a:pt x="178094" y="157033"/>
                </a:lnTo>
                <a:lnTo>
                  <a:pt x="177778" y="154014"/>
                </a:lnTo>
                <a:lnTo>
                  <a:pt x="173805" y="150444"/>
                </a:lnTo>
                <a:lnTo>
                  <a:pt x="172776" y="149563"/>
                </a:lnTo>
                <a:lnTo>
                  <a:pt x="171666" y="149886"/>
                </a:lnTo>
                <a:lnTo>
                  <a:pt x="164365" y="155601"/>
                </a:lnTo>
                <a:lnTo>
                  <a:pt x="163565" y="156630"/>
                </a:lnTo>
                <a:lnTo>
                  <a:pt x="163807" y="158459"/>
                </a:lnTo>
                <a:lnTo>
                  <a:pt x="164358" y="160610"/>
                </a:lnTo>
                <a:lnTo>
                  <a:pt x="165945" y="162035"/>
                </a:lnTo>
                <a:lnTo>
                  <a:pt x="168251" y="163225"/>
                </a:lnTo>
                <a:lnTo>
                  <a:pt x="169206" y="164980"/>
                </a:lnTo>
                <a:lnTo>
                  <a:pt x="170947" y="165774"/>
                </a:lnTo>
                <a:lnTo>
                  <a:pt x="173173" y="165848"/>
                </a:lnTo>
                <a:moveTo>
                  <a:pt x="325481" y="251055"/>
                </a:moveTo>
                <a:lnTo>
                  <a:pt x="327074" y="250423"/>
                </a:lnTo>
                <a:lnTo>
                  <a:pt x="328580" y="249630"/>
                </a:lnTo>
                <a:lnTo>
                  <a:pt x="330086" y="248433"/>
                </a:lnTo>
                <a:lnTo>
                  <a:pt x="331364" y="247243"/>
                </a:lnTo>
                <a:lnTo>
                  <a:pt x="332312" y="245414"/>
                </a:lnTo>
                <a:lnTo>
                  <a:pt x="332628" y="243982"/>
                </a:lnTo>
                <a:lnTo>
                  <a:pt x="332150" y="242563"/>
                </a:lnTo>
                <a:lnTo>
                  <a:pt x="331438" y="241205"/>
                </a:lnTo>
                <a:lnTo>
                  <a:pt x="329454" y="240647"/>
                </a:lnTo>
                <a:lnTo>
                  <a:pt x="327471" y="240338"/>
                </a:lnTo>
                <a:lnTo>
                  <a:pt x="325958" y="240808"/>
                </a:lnTo>
                <a:lnTo>
                  <a:pt x="324849" y="241366"/>
                </a:lnTo>
                <a:lnTo>
                  <a:pt x="324452" y="242792"/>
                </a:lnTo>
                <a:lnTo>
                  <a:pt x="324217" y="243740"/>
                </a:lnTo>
                <a:lnTo>
                  <a:pt x="324371" y="245884"/>
                </a:lnTo>
                <a:lnTo>
                  <a:pt x="324210" y="247962"/>
                </a:lnTo>
                <a:lnTo>
                  <a:pt x="324533" y="250577"/>
                </a:lnTo>
                <a:lnTo>
                  <a:pt x="325481" y="251055"/>
                </a:lnTo>
                <a:moveTo>
                  <a:pt x="177940" y="146154"/>
                </a:moveTo>
                <a:lnTo>
                  <a:pt x="178094" y="145200"/>
                </a:lnTo>
                <a:lnTo>
                  <a:pt x="177698" y="143451"/>
                </a:lnTo>
                <a:lnTo>
                  <a:pt x="176904" y="142900"/>
                </a:lnTo>
                <a:lnTo>
                  <a:pt x="175956" y="143290"/>
                </a:lnTo>
                <a:lnTo>
                  <a:pt x="175553" y="144090"/>
                </a:lnTo>
                <a:lnTo>
                  <a:pt x="175795" y="144642"/>
                </a:lnTo>
                <a:lnTo>
                  <a:pt x="176588" y="146074"/>
                </a:lnTo>
                <a:lnTo>
                  <a:pt x="177940" y="146154"/>
                </a:lnTo>
                <a:moveTo>
                  <a:pt x="196127" y="168867"/>
                </a:moveTo>
                <a:lnTo>
                  <a:pt x="197949" y="167999"/>
                </a:lnTo>
                <a:lnTo>
                  <a:pt x="199065" y="166964"/>
                </a:lnTo>
                <a:lnTo>
                  <a:pt x="199300" y="165928"/>
                </a:lnTo>
                <a:lnTo>
                  <a:pt x="198426" y="165686"/>
                </a:lnTo>
                <a:lnTo>
                  <a:pt x="197155" y="165686"/>
                </a:lnTo>
                <a:lnTo>
                  <a:pt x="195649" y="165135"/>
                </a:lnTo>
                <a:lnTo>
                  <a:pt x="194453" y="163387"/>
                </a:lnTo>
                <a:lnTo>
                  <a:pt x="193108" y="162829"/>
                </a:lnTo>
                <a:lnTo>
                  <a:pt x="191440" y="162432"/>
                </a:lnTo>
                <a:lnTo>
                  <a:pt x="190802" y="162513"/>
                </a:lnTo>
                <a:lnTo>
                  <a:pt x="190486" y="163071"/>
                </a:lnTo>
                <a:lnTo>
                  <a:pt x="190809" y="164254"/>
                </a:lnTo>
                <a:lnTo>
                  <a:pt x="191199" y="165451"/>
                </a:lnTo>
                <a:lnTo>
                  <a:pt x="191837" y="167045"/>
                </a:lnTo>
                <a:lnTo>
                  <a:pt x="194379" y="168537"/>
                </a:lnTo>
                <a:lnTo>
                  <a:pt x="196127" y="168867"/>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sp>
        <p:nvSpPr>
          <p:cNvPr id="358" name="TextBox 357">
            <a:extLst>
              <a:ext uri="{FF2B5EF4-FFF2-40B4-BE49-F238E27FC236}">
                <a16:creationId xmlns:a16="http://schemas.microsoft.com/office/drawing/2014/main" id="{D997EC5F-8739-7FCD-D0B1-0ED90BB3AE06}"/>
              </a:ext>
            </a:extLst>
          </p:cNvPr>
          <p:cNvSpPr txBox="1"/>
          <p:nvPr/>
        </p:nvSpPr>
        <p:spPr>
          <a:xfrm>
            <a:off x="20199856" y="5405160"/>
            <a:ext cx="2815179" cy="738664"/>
          </a:xfrm>
          <a:prstGeom prst="rect">
            <a:avLst/>
          </a:prstGeom>
          <a:solidFill>
            <a:schemeClr val="bg1">
              <a:lumMod val="85000"/>
            </a:schemeClr>
          </a:solidFill>
          <a:ln w="12700">
            <a:solidFill>
              <a:srgbClr val="011E41"/>
            </a:solidFill>
          </a:ln>
        </p:spPr>
        <p:txBody>
          <a:bodyPr wrap="square" lIns="243840" tIns="121920" rIns="243840" bIns="121920" rtlCol="0" anchor="t">
            <a:spAutoFit/>
          </a:bodyPr>
          <a:lstStyle/>
          <a:p>
            <a:pPr algn="ctr"/>
            <a:r>
              <a:rPr lang="en-CA" sz="3200" b="1">
                <a:solidFill>
                  <a:srgbClr val="10253F"/>
                </a:solidFill>
              </a:rPr>
              <a:t>FROST LAKE</a:t>
            </a:r>
            <a:endParaRPr lang="en-CA" sz="3200" b="1">
              <a:solidFill>
                <a:srgbClr val="10253F"/>
              </a:solidFill>
              <a:ea typeface="Calibri"/>
              <a:cs typeface="Calibri"/>
            </a:endParaRPr>
          </a:p>
        </p:txBody>
      </p:sp>
      <p:cxnSp>
        <p:nvCxnSpPr>
          <p:cNvPr id="359" name="Connector: Elbow 358">
            <a:extLst>
              <a:ext uri="{FF2B5EF4-FFF2-40B4-BE49-F238E27FC236}">
                <a16:creationId xmlns:a16="http://schemas.microsoft.com/office/drawing/2014/main" id="{F9C09798-8BDC-4B0C-1C2B-7DEF9DECDEF3}"/>
              </a:ext>
            </a:extLst>
          </p:cNvPr>
          <p:cNvCxnSpPr>
            <a:cxnSpLocks/>
          </p:cNvCxnSpPr>
          <p:nvPr/>
        </p:nvCxnSpPr>
        <p:spPr>
          <a:xfrm rot="10800000" flipV="1">
            <a:off x="12493252" y="4553556"/>
            <a:ext cx="1222451" cy="413475"/>
          </a:xfrm>
          <a:prstGeom prst="bentConnector3">
            <a:avLst>
              <a:gd name="adj1" fmla="val 99867"/>
            </a:avLst>
          </a:prstGeom>
          <a:ln>
            <a:solidFill>
              <a:srgbClr val="011E41"/>
            </a:solidFill>
            <a:tailEnd type="triangle"/>
          </a:ln>
        </p:spPr>
        <p:style>
          <a:lnRef idx="1">
            <a:schemeClr val="accent1"/>
          </a:lnRef>
          <a:fillRef idx="0">
            <a:schemeClr val="accent1"/>
          </a:fillRef>
          <a:effectRef idx="0">
            <a:schemeClr val="accent1"/>
          </a:effectRef>
          <a:fontRef idx="minor">
            <a:schemeClr val="tx1"/>
          </a:fontRef>
        </p:style>
      </p:cxnSp>
      <p:cxnSp>
        <p:nvCxnSpPr>
          <p:cNvPr id="360" name="Straight Arrow Connector 359">
            <a:extLst>
              <a:ext uri="{FF2B5EF4-FFF2-40B4-BE49-F238E27FC236}">
                <a16:creationId xmlns:a16="http://schemas.microsoft.com/office/drawing/2014/main" id="{2C0BEF8A-25E9-E567-269F-133DEC61BF26}"/>
              </a:ext>
            </a:extLst>
          </p:cNvPr>
          <p:cNvCxnSpPr>
            <a:cxnSpLocks/>
          </p:cNvCxnSpPr>
          <p:nvPr/>
        </p:nvCxnSpPr>
        <p:spPr>
          <a:xfrm>
            <a:off x="13715699" y="4302664"/>
            <a:ext cx="0" cy="665621"/>
          </a:xfrm>
          <a:prstGeom prst="straightConnector1">
            <a:avLst/>
          </a:prstGeom>
          <a:ln>
            <a:solidFill>
              <a:srgbClr val="141C44"/>
            </a:solidFill>
            <a:tailEnd type="triangle"/>
          </a:ln>
        </p:spPr>
        <p:style>
          <a:lnRef idx="1">
            <a:schemeClr val="accent1"/>
          </a:lnRef>
          <a:fillRef idx="0">
            <a:schemeClr val="accent1"/>
          </a:fillRef>
          <a:effectRef idx="0">
            <a:schemeClr val="accent1"/>
          </a:effectRef>
          <a:fontRef idx="minor">
            <a:schemeClr val="tx1"/>
          </a:fontRef>
        </p:style>
      </p:cxnSp>
      <p:cxnSp>
        <p:nvCxnSpPr>
          <p:cNvPr id="361" name="Straight Arrow Connector 360">
            <a:extLst>
              <a:ext uri="{FF2B5EF4-FFF2-40B4-BE49-F238E27FC236}">
                <a16:creationId xmlns:a16="http://schemas.microsoft.com/office/drawing/2014/main" id="{1B498E43-359D-2933-6BE3-ABCFF37C2F89}"/>
              </a:ext>
            </a:extLst>
          </p:cNvPr>
          <p:cNvCxnSpPr>
            <a:cxnSpLocks/>
          </p:cNvCxnSpPr>
          <p:nvPr/>
        </p:nvCxnSpPr>
        <p:spPr>
          <a:xfrm flipH="1">
            <a:off x="16917092" y="5750456"/>
            <a:ext cx="3269592" cy="13488"/>
          </a:xfrm>
          <a:prstGeom prst="straightConnector1">
            <a:avLst/>
          </a:prstGeom>
          <a:ln>
            <a:solidFill>
              <a:srgbClr val="011E41"/>
            </a:solidFill>
            <a:tailEnd type="triangle"/>
          </a:ln>
        </p:spPr>
        <p:style>
          <a:lnRef idx="1">
            <a:schemeClr val="accent1"/>
          </a:lnRef>
          <a:fillRef idx="0">
            <a:schemeClr val="accent1"/>
          </a:fillRef>
          <a:effectRef idx="0">
            <a:schemeClr val="accent1"/>
          </a:effectRef>
          <a:fontRef idx="minor">
            <a:schemeClr val="tx1"/>
          </a:fontRef>
        </p:style>
      </p:cxnSp>
      <p:sp>
        <p:nvSpPr>
          <p:cNvPr id="362" name="TextBox 361">
            <a:extLst>
              <a:ext uri="{FF2B5EF4-FFF2-40B4-BE49-F238E27FC236}">
                <a16:creationId xmlns:a16="http://schemas.microsoft.com/office/drawing/2014/main" id="{12621B5B-85EB-32C2-15C4-C6CFA4BACB55}"/>
              </a:ext>
            </a:extLst>
          </p:cNvPr>
          <p:cNvSpPr txBox="1"/>
          <p:nvPr/>
        </p:nvSpPr>
        <p:spPr>
          <a:xfrm>
            <a:off x="2848676" y="8659112"/>
            <a:ext cx="1809480" cy="738664"/>
          </a:xfrm>
          <a:prstGeom prst="rect">
            <a:avLst/>
          </a:prstGeom>
          <a:solidFill>
            <a:schemeClr val="bg1">
              <a:lumMod val="85000"/>
            </a:schemeClr>
          </a:solidFill>
          <a:ln w="12700">
            <a:solidFill>
              <a:srgbClr val="011E41"/>
            </a:solidFill>
          </a:ln>
        </p:spPr>
        <p:txBody>
          <a:bodyPr wrap="square" lIns="243840" tIns="121920" rIns="243840" bIns="121920" rtlCol="0" anchor="t">
            <a:spAutoFit/>
          </a:bodyPr>
          <a:lstStyle/>
          <a:p>
            <a:pPr algn="ctr"/>
            <a:r>
              <a:rPr lang="en-CA" sz="3200" b="1">
                <a:solidFill>
                  <a:srgbClr val="10253F"/>
                </a:solidFill>
              </a:rPr>
              <a:t>TRILL</a:t>
            </a:r>
            <a:endParaRPr lang="en-CA" sz="3200" b="1">
              <a:solidFill>
                <a:srgbClr val="10253F"/>
              </a:solidFill>
              <a:ea typeface="Calibri"/>
              <a:cs typeface="Calibri"/>
            </a:endParaRPr>
          </a:p>
        </p:txBody>
      </p:sp>
      <p:cxnSp>
        <p:nvCxnSpPr>
          <p:cNvPr id="363" name="Connector: Elbow 362">
            <a:extLst>
              <a:ext uri="{FF2B5EF4-FFF2-40B4-BE49-F238E27FC236}">
                <a16:creationId xmlns:a16="http://schemas.microsoft.com/office/drawing/2014/main" id="{7695720D-0DCD-6730-7FA4-89F74CDAB19A}"/>
              </a:ext>
            </a:extLst>
          </p:cNvPr>
          <p:cNvCxnSpPr>
            <a:cxnSpLocks/>
          </p:cNvCxnSpPr>
          <p:nvPr/>
        </p:nvCxnSpPr>
        <p:spPr>
          <a:xfrm>
            <a:off x="4663820" y="9048482"/>
            <a:ext cx="2083411" cy="809629"/>
          </a:xfrm>
          <a:prstGeom prst="bentConnector3">
            <a:avLst>
              <a:gd name="adj1" fmla="val 100327"/>
            </a:avLst>
          </a:prstGeom>
          <a:ln>
            <a:solidFill>
              <a:srgbClr val="011E41"/>
            </a:solidFill>
            <a:tailEnd type="triangle"/>
          </a:ln>
        </p:spPr>
        <p:style>
          <a:lnRef idx="1">
            <a:schemeClr val="accent1"/>
          </a:lnRef>
          <a:fillRef idx="0">
            <a:schemeClr val="accent1"/>
          </a:fillRef>
          <a:effectRef idx="0">
            <a:schemeClr val="accent1"/>
          </a:effectRef>
          <a:fontRef idx="minor">
            <a:schemeClr val="tx1"/>
          </a:fontRef>
        </p:style>
      </p:cxnSp>
      <p:sp>
        <p:nvSpPr>
          <p:cNvPr id="364" name="TextBox 363">
            <a:extLst>
              <a:ext uri="{FF2B5EF4-FFF2-40B4-BE49-F238E27FC236}">
                <a16:creationId xmlns:a16="http://schemas.microsoft.com/office/drawing/2014/main" id="{B4617F05-2E10-673E-9811-8FD785EA724F}"/>
              </a:ext>
            </a:extLst>
          </p:cNvPr>
          <p:cNvSpPr txBox="1"/>
          <p:nvPr/>
        </p:nvSpPr>
        <p:spPr>
          <a:xfrm>
            <a:off x="16969120" y="2950910"/>
            <a:ext cx="2815179" cy="738664"/>
          </a:xfrm>
          <a:prstGeom prst="rect">
            <a:avLst/>
          </a:prstGeom>
          <a:solidFill>
            <a:schemeClr val="bg1">
              <a:lumMod val="85000"/>
            </a:schemeClr>
          </a:solidFill>
          <a:ln w="12700">
            <a:solidFill>
              <a:srgbClr val="011E41"/>
            </a:solidFill>
          </a:ln>
        </p:spPr>
        <p:txBody>
          <a:bodyPr wrap="square" lIns="243840" tIns="121920" rIns="243840" bIns="121920" rtlCol="0" anchor="t">
            <a:spAutoFit/>
          </a:bodyPr>
          <a:lstStyle/>
          <a:p>
            <a:pPr algn="ctr"/>
            <a:r>
              <a:rPr lang="en-CA" sz="3200" b="1">
                <a:solidFill>
                  <a:srgbClr val="10253F"/>
                </a:solidFill>
              </a:rPr>
              <a:t>PARKIN</a:t>
            </a:r>
            <a:endParaRPr lang="en-CA" sz="3200" b="1">
              <a:solidFill>
                <a:srgbClr val="10253F"/>
              </a:solidFill>
              <a:ea typeface="Calibri"/>
              <a:cs typeface="Calibri"/>
            </a:endParaRPr>
          </a:p>
        </p:txBody>
      </p:sp>
      <p:cxnSp>
        <p:nvCxnSpPr>
          <p:cNvPr id="365" name="Straight Arrow Connector 364">
            <a:extLst>
              <a:ext uri="{FF2B5EF4-FFF2-40B4-BE49-F238E27FC236}">
                <a16:creationId xmlns:a16="http://schemas.microsoft.com/office/drawing/2014/main" id="{422582CD-73E7-C28F-43D2-2DC7D1BA2A2B}"/>
              </a:ext>
            </a:extLst>
          </p:cNvPr>
          <p:cNvCxnSpPr/>
          <p:nvPr/>
        </p:nvCxnSpPr>
        <p:spPr>
          <a:xfrm>
            <a:off x="6334959" y="7395440"/>
            <a:ext cx="3190328" cy="0"/>
          </a:xfrm>
          <a:prstGeom prst="straightConnector1">
            <a:avLst/>
          </a:prstGeom>
          <a:ln>
            <a:solidFill>
              <a:srgbClr val="011E41"/>
            </a:solidFill>
            <a:tailEnd type="triangle"/>
          </a:ln>
        </p:spPr>
        <p:style>
          <a:lnRef idx="1">
            <a:schemeClr val="accent1"/>
          </a:lnRef>
          <a:fillRef idx="0">
            <a:schemeClr val="accent1"/>
          </a:fillRef>
          <a:effectRef idx="0">
            <a:schemeClr val="accent1"/>
          </a:effectRef>
          <a:fontRef idx="minor">
            <a:schemeClr val="tx1"/>
          </a:fontRef>
        </p:style>
      </p:cxnSp>
      <p:sp>
        <p:nvSpPr>
          <p:cNvPr id="366" name="Freeform: Shape 365">
            <a:extLst>
              <a:ext uri="{FF2B5EF4-FFF2-40B4-BE49-F238E27FC236}">
                <a16:creationId xmlns:a16="http://schemas.microsoft.com/office/drawing/2014/main" id="{6FC5A981-C8B9-974D-95C0-A1EB2221E0BD}"/>
              </a:ext>
            </a:extLst>
          </p:cNvPr>
          <p:cNvSpPr/>
          <p:nvPr/>
        </p:nvSpPr>
        <p:spPr>
          <a:xfrm>
            <a:off x="15031099" y="8782944"/>
            <a:ext cx="126805" cy="129104"/>
          </a:xfrm>
          <a:custGeom>
            <a:avLst/>
            <a:gdLst>
              <a:gd name="connsiteX0" fmla="*/ 990 w 63403"/>
              <a:gd name="connsiteY0" fmla="*/ 64921 h 64552"/>
              <a:gd name="connsiteX1" fmla="*/ 385 w 63403"/>
              <a:gd name="connsiteY1" fmla="*/ 1390 h 64552"/>
              <a:gd name="connsiteX2" fmla="*/ 62779 w 63403"/>
              <a:gd name="connsiteY2" fmla="*/ 368 h 64552"/>
              <a:gd name="connsiteX3" fmla="*/ 63788 w 63403"/>
              <a:gd name="connsiteY3" fmla="*/ 64834 h 64552"/>
              <a:gd name="connsiteX4" fmla="*/ 990 w 63403"/>
              <a:gd name="connsiteY4" fmla="*/ 64921 h 645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403" h="64552">
                <a:moveTo>
                  <a:pt x="990" y="64921"/>
                </a:moveTo>
                <a:lnTo>
                  <a:pt x="385" y="1390"/>
                </a:lnTo>
                <a:lnTo>
                  <a:pt x="62779" y="368"/>
                </a:lnTo>
                <a:lnTo>
                  <a:pt x="63788" y="64834"/>
                </a:lnTo>
                <a:lnTo>
                  <a:pt x="990" y="64921"/>
                </a:lnTo>
              </a:path>
            </a:pathLst>
          </a:custGeom>
          <a:solidFill>
            <a:schemeClr val="bg1">
              <a:lumMod val="85000"/>
            </a:schemeClr>
          </a:solidFill>
          <a:ln w="6826" cap="sq">
            <a:solidFill>
              <a:srgbClr val="011E41"/>
            </a:solidFill>
            <a:prstDash val="solid"/>
            <a:bevel/>
          </a:ln>
        </p:spPr>
        <p:txBody>
          <a:bodyPr rtlCol="0" anchor="ctr"/>
          <a:lstStyle/>
          <a:p>
            <a:endParaRPr lang="en-CA" sz="3600"/>
          </a:p>
        </p:txBody>
      </p:sp>
      <p:cxnSp>
        <p:nvCxnSpPr>
          <p:cNvPr id="367" name="Connector: Elbow 366">
            <a:extLst>
              <a:ext uri="{FF2B5EF4-FFF2-40B4-BE49-F238E27FC236}">
                <a16:creationId xmlns:a16="http://schemas.microsoft.com/office/drawing/2014/main" id="{795F594B-F80E-1F65-095E-390029065720}"/>
              </a:ext>
            </a:extLst>
          </p:cNvPr>
          <p:cNvCxnSpPr>
            <a:cxnSpLocks/>
          </p:cNvCxnSpPr>
          <p:nvPr/>
        </p:nvCxnSpPr>
        <p:spPr>
          <a:xfrm>
            <a:off x="6774567" y="6123051"/>
            <a:ext cx="3271603" cy="866021"/>
          </a:xfrm>
          <a:prstGeom prst="bentConnector3">
            <a:avLst>
              <a:gd name="adj1" fmla="val 99688"/>
            </a:avLst>
          </a:prstGeom>
          <a:ln>
            <a:solidFill>
              <a:srgbClr val="011E41"/>
            </a:solidFill>
            <a:tailEnd type="triangle"/>
          </a:ln>
        </p:spPr>
        <p:style>
          <a:lnRef idx="1">
            <a:schemeClr val="accent1"/>
          </a:lnRef>
          <a:fillRef idx="0">
            <a:schemeClr val="accent1"/>
          </a:fillRef>
          <a:effectRef idx="0">
            <a:schemeClr val="accent1"/>
          </a:effectRef>
          <a:fontRef idx="minor">
            <a:schemeClr val="tx1"/>
          </a:fontRef>
        </p:style>
      </p:cxnSp>
      <p:sp>
        <p:nvSpPr>
          <p:cNvPr id="3" name="Freeform 108">
            <a:extLst>
              <a:ext uri="{FF2B5EF4-FFF2-40B4-BE49-F238E27FC236}">
                <a16:creationId xmlns:a16="http://schemas.microsoft.com/office/drawing/2014/main" id="{6DC496EC-92A8-F5F5-2AE8-757A1A2BBB44}"/>
              </a:ext>
            </a:extLst>
          </p:cNvPr>
          <p:cNvSpPr/>
          <p:nvPr/>
        </p:nvSpPr>
        <p:spPr>
          <a:xfrm>
            <a:off x="12361777" y="8581671"/>
            <a:ext cx="132933" cy="180003"/>
          </a:xfrm>
          <a:custGeom>
            <a:avLst/>
            <a:gdLst>
              <a:gd name="connsiteX0" fmla="*/ 33288 w 66466"/>
              <a:gd name="connsiteY0" fmla="*/ 0 h 90001"/>
              <a:gd name="connsiteX1" fmla="*/ 0 w 66466"/>
              <a:gd name="connsiteY1" fmla="*/ 31585 h 90001"/>
              <a:gd name="connsiteX2" fmla="*/ 273 w 66466"/>
              <a:gd name="connsiteY2" fmla="*/ 35520 h 90001"/>
              <a:gd name="connsiteX3" fmla="*/ 31102 w 66466"/>
              <a:gd name="connsiteY3" fmla="*/ 88635 h 90001"/>
              <a:gd name="connsiteX4" fmla="*/ 32522 w 66466"/>
              <a:gd name="connsiteY4" fmla="*/ 89728 h 90001"/>
              <a:gd name="connsiteX5" fmla="*/ 33452 w 66466"/>
              <a:gd name="connsiteY5" fmla="*/ 90001 h 90001"/>
              <a:gd name="connsiteX6" fmla="*/ 34381 w 66466"/>
              <a:gd name="connsiteY6" fmla="*/ 89728 h 90001"/>
              <a:gd name="connsiteX7" fmla="*/ 35857 w 66466"/>
              <a:gd name="connsiteY7" fmla="*/ 88635 h 90001"/>
              <a:gd name="connsiteX8" fmla="*/ 66193 w 66466"/>
              <a:gd name="connsiteY8" fmla="*/ 35465 h 90001"/>
              <a:gd name="connsiteX9" fmla="*/ 66466 w 66466"/>
              <a:gd name="connsiteY9" fmla="*/ 31585 h 90001"/>
              <a:gd name="connsiteX10" fmla="*/ 33179 w 66466"/>
              <a:gd name="connsiteY10" fmla="*/ 0 h 90001"/>
              <a:gd name="connsiteX11" fmla="*/ 33179 w 66466"/>
              <a:gd name="connsiteY11" fmla="*/ 0 h 90001"/>
              <a:gd name="connsiteX12" fmla="*/ 33288 w 66466"/>
              <a:gd name="connsiteY12" fmla="*/ 43716 h 90001"/>
              <a:gd name="connsiteX13" fmla="*/ 20224 w 66466"/>
              <a:gd name="connsiteY13" fmla="*/ 31312 h 90001"/>
              <a:gd name="connsiteX14" fmla="*/ 33288 w 66466"/>
              <a:gd name="connsiteY14" fmla="*/ 18907 h 90001"/>
              <a:gd name="connsiteX15" fmla="*/ 46352 w 66466"/>
              <a:gd name="connsiteY15" fmla="*/ 31312 h 90001"/>
              <a:gd name="connsiteX16" fmla="*/ 33288 w 66466"/>
              <a:gd name="connsiteY16" fmla="*/ 43716 h 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466" h="90001">
                <a:moveTo>
                  <a:pt x="33288" y="0"/>
                </a:moveTo>
                <a:cubicBezTo>
                  <a:pt x="14922" y="0"/>
                  <a:pt x="0" y="14153"/>
                  <a:pt x="0" y="31585"/>
                </a:cubicBezTo>
                <a:cubicBezTo>
                  <a:pt x="0" y="32897"/>
                  <a:pt x="109" y="34208"/>
                  <a:pt x="273" y="35520"/>
                </a:cubicBezTo>
                <a:cubicBezTo>
                  <a:pt x="3116" y="60165"/>
                  <a:pt x="31102" y="88635"/>
                  <a:pt x="31102" y="88635"/>
                </a:cubicBezTo>
                <a:cubicBezTo>
                  <a:pt x="31539" y="89072"/>
                  <a:pt x="31976" y="89455"/>
                  <a:pt x="32522" y="89728"/>
                </a:cubicBezTo>
                <a:lnTo>
                  <a:pt x="33452" y="90001"/>
                </a:lnTo>
                <a:lnTo>
                  <a:pt x="34381" y="89728"/>
                </a:lnTo>
                <a:cubicBezTo>
                  <a:pt x="34927" y="89455"/>
                  <a:pt x="35420" y="89072"/>
                  <a:pt x="35857" y="88635"/>
                </a:cubicBezTo>
                <a:cubicBezTo>
                  <a:pt x="35857" y="88635"/>
                  <a:pt x="63460" y="60219"/>
                  <a:pt x="66193" y="35465"/>
                </a:cubicBezTo>
                <a:cubicBezTo>
                  <a:pt x="66357" y="34153"/>
                  <a:pt x="66466" y="32897"/>
                  <a:pt x="66466" y="31585"/>
                </a:cubicBezTo>
                <a:cubicBezTo>
                  <a:pt x="66466" y="14153"/>
                  <a:pt x="51544" y="0"/>
                  <a:pt x="33179" y="0"/>
                </a:cubicBezTo>
                <a:lnTo>
                  <a:pt x="33179" y="0"/>
                </a:lnTo>
                <a:close/>
                <a:moveTo>
                  <a:pt x="33288" y="43716"/>
                </a:moveTo>
                <a:cubicBezTo>
                  <a:pt x="26073" y="43716"/>
                  <a:pt x="20224" y="38197"/>
                  <a:pt x="20224" y="31312"/>
                </a:cubicBezTo>
                <a:cubicBezTo>
                  <a:pt x="20224" y="24427"/>
                  <a:pt x="26073" y="18907"/>
                  <a:pt x="33288" y="18907"/>
                </a:cubicBezTo>
                <a:cubicBezTo>
                  <a:pt x="40503" y="18907"/>
                  <a:pt x="46352" y="24427"/>
                  <a:pt x="46352" y="31312"/>
                </a:cubicBezTo>
                <a:cubicBezTo>
                  <a:pt x="46352" y="38197"/>
                  <a:pt x="40503" y="43716"/>
                  <a:pt x="33288" y="43716"/>
                </a:cubicBezTo>
                <a:close/>
              </a:path>
            </a:pathLst>
          </a:custGeom>
          <a:solidFill>
            <a:srgbClr val="0F203D"/>
          </a:solidFill>
          <a:ln w="0" cap="flat">
            <a:noFill/>
            <a:prstDash val="solid"/>
            <a:miter/>
          </a:ln>
        </p:spPr>
        <p:txBody>
          <a:bodyPr rtlCol="0" anchor="ctr"/>
          <a:lstStyle/>
          <a:p>
            <a:endParaRPr lang="en-US" sz="3600"/>
          </a:p>
        </p:txBody>
      </p:sp>
      <p:sp>
        <p:nvSpPr>
          <p:cNvPr id="4" name="TextBox 3">
            <a:extLst>
              <a:ext uri="{FF2B5EF4-FFF2-40B4-BE49-F238E27FC236}">
                <a16:creationId xmlns:a16="http://schemas.microsoft.com/office/drawing/2014/main" id="{21BDD87D-98DF-C8C1-0CA6-6CDEBF4CEE7E}"/>
              </a:ext>
            </a:extLst>
          </p:cNvPr>
          <p:cNvSpPr txBox="1"/>
          <p:nvPr/>
        </p:nvSpPr>
        <p:spPr>
          <a:xfrm>
            <a:off x="12188152" y="8191525"/>
            <a:ext cx="2010487" cy="574453"/>
          </a:xfrm>
          <a:prstGeom prst="rect">
            <a:avLst/>
          </a:prstGeom>
          <a:noFill/>
        </p:spPr>
        <p:txBody>
          <a:bodyPr wrap="none" lIns="243840" tIns="121920" rIns="243840" bIns="121920" rtlCol="0" anchor="t">
            <a:spAutoFit/>
          </a:bodyPr>
          <a:lstStyle/>
          <a:p>
            <a:r>
              <a:rPr lang="en-US" sz="2133" b="1">
                <a:solidFill>
                  <a:srgbClr val="0E1F3E"/>
                </a:solidFill>
                <a:latin typeface="Arial"/>
                <a:cs typeface="Arial"/>
              </a:rPr>
              <a:t>Chelmsford</a:t>
            </a:r>
            <a:endParaRPr lang="en-US" sz="4800"/>
          </a:p>
        </p:txBody>
      </p:sp>
      <p:sp>
        <p:nvSpPr>
          <p:cNvPr id="5" name="Freeform 108">
            <a:extLst>
              <a:ext uri="{FF2B5EF4-FFF2-40B4-BE49-F238E27FC236}">
                <a16:creationId xmlns:a16="http://schemas.microsoft.com/office/drawing/2014/main" id="{12591C9A-A21D-E569-96FA-C36F3B176BE4}"/>
              </a:ext>
            </a:extLst>
          </p:cNvPr>
          <p:cNvSpPr/>
          <p:nvPr/>
        </p:nvSpPr>
        <p:spPr>
          <a:xfrm>
            <a:off x="10088475" y="7349769"/>
            <a:ext cx="132933" cy="180003"/>
          </a:xfrm>
          <a:custGeom>
            <a:avLst/>
            <a:gdLst>
              <a:gd name="connsiteX0" fmla="*/ 33288 w 66466"/>
              <a:gd name="connsiteY0" fmla="*/ 0 h 90001"/>
              <a:gd name="connsiteX1" fmla="*/ 0 w 66466"/>
              <a:gd name="connsiteY1" fmla="*/ 31585 h 90001"/>
              <a:gd name="connsiteX2" fmla="*/ 273 w 66466"/>
              <a:gd name="connsiteY2" fmla="*/ 35520 h 90001"/>
              <a:gd name="connsiteX3" fmla="*/ 31102 w 66466"/>
              <a:gd name="connsiteY3" fmla="*/ 88635 h 90001"/>
              <a:gd name="connsiteX4" fmla="*/ 32522 w 66466"/>
              <a:gd name="connsiteY4" fmla="*/ 89728 h 90001"/>
              <a:gd name="connsiteX5" fmla="*/ 33452 w 66466"/>
              <a:gd name="connsiteY5" fmla="*/ 90001 h 90001"/>
              <a:gd name="connsiteX6" fmla="*/ 34381 w 66466"/>
              <a:gd name="connsiteY6" fmla="*/ 89728 h 90001"/>
              <a:gd name="connsiteX7" fmla="*/ 35857 w 66466"/>
              <a:gd name="connsiteY7" fmla="*/ 88635 h 90001"/>
              <a:gd name="connsiteX8" fmla="*/ 66193 w 66466"/>
              <a:gd name="connsiteY8" fmla="*/ 35465 h 90001"/>
              <a:gd name="connsiteX9" fmla="*/ 66466 w 66466"/>
              <a:gd name="connsiteY9" fmla="*/ 31585 h 90001"/>
              <a:gd name="connsiteX10" fmla="*/ 33179 w 66466"/>
              <a:gd name="connsiteY10" fmla="*/ 0 h 90001"/>
              <a:gd name="connsiteX11" fmla="*/ 33179 w 66466"/>
              <a:gd name="connsiteY11" fmla="*/ 0 h 90001"/>
              <a:gd name="connsiteX12" fmla="*/ 33288 w 66466"/>
              <a:gd name="connsiteY12" fmla="*/ 43716 h 90001"/>
              <a:gd name="connsiteX13" fmla="*/ 20224 w 66466"/>
              <a:gd name="connsiteY13" fmla="*/ 31312 h 90001"/>
              <a:gd name="connsiteX14" fmla="*/ 33288 w 66466"/>
              <a:gd name="connsiteY14" fmla="*/ 18907 h 90001"/>
              <a:gd name="connsiteX15" fmla="*/ 46352 w 66466"/>
              <a:gd name="connsiteY15" fmla="*/ 31312 h 90001"/>
              <a:gd name="connsiteX16" fmla="*/ 33288 w 66466"/>
              <a:gd name="connsiteY16" fmla="*/ 43716 h 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466" h="90001">
                <a:moveTo>
                  <a:pt x="33288" y="0"/>
                </a:moveTo>
                <a:cubicBezTo>
                  <a:pt x="14922" y="0"/>
                  <a:pt x="0" y="14153"/>
                  <a:pt x="0" y="31585"/>
                </a:cubicBezTo>
                <a:cubicBezTo>
                  <a:pt x="0" y="32897"/>
                  <a:pt x="109" y="34208"/>
                  <a:pt x="273" y="35520"/>
                </a:cubicBezTo>
                <a:cubicBezTo>
                  <a:pt x="3116" y="60165"/>
                  <a:pt x="31102" y="88635"/>
                  <a:pt x="31102" y="88635"/>
                </a:cubicBezTo>
                <a:cubicBezTo>
                  <a:pt x="31539" y="89072"/>
                  <a:pt x="31976" y="89455"/>
                  <a:pt x="32522" y="89728"/>
                </a:cubicBezTo>
                <a:lnTo>
                  <a:pt x="33452" y="90001"/>
                </a:lnTo>
                <a:lnTo>
                  <a:pt x="34381" y="89728"/>
                </a:lnTo>
                <a:cubicBezTo>
                  <a:pt x="34927" y="89455"/>
                  <a:pt x="35420" y="89072"/>
                  <a:pt x="35857" y="88635"/>
                </a:cubicBezTo>
                <a:cubicBezTo>
                  <a:pt x="35857" y="88635"/>
                  <a:pt x="63460" y="60219"/>
                  <a:pt x="66193" y="35465"/>
                </a:cubicBezTo>
                <a:cubicBezTo>
                  <a:pt x="66357" y="34153"/>
                  <a:pt x="66466" y="32897"/>
                  <a:pt x="66466" y="31585"/>
                </a:cubicBezTo>
                <a:cubicBezTo>
                  <a:pt x="66466" y="14153"/>
                  <a:pt x="51544" y="0"/>
                  <a:pt x="33179" y="0"/>
                </a:cubicBezTo>
                <a:lnTo>
                  <a:pt x="33179" y="0"/>
                </a:lnTo>
                <a:close/>
                <a:moveTo>
                  <a:pt x="33288" y="43716"/>
                </a:moveTo>
                <a:cubicBezTo>
                  <a:pt x="26073" y="43716"/>
                  <a:pt x="20224" y="38197"/>
                  <a:pt x="20224" y="31312"/>
                </a:cubicBezTo>
                <a:cubicBezTo>
                  <a:pt x="20224" y="24427"/>
                  <a:pt x="26073" y="18907"/>
                  <a:pt x="33288" y="18907"/>
                </a:cubicBezTo>
                <a:cubicBezTo>
                  <a:pt x="40503" y="18907"/>
                  <a:pt x="46352" y="24427"/>
                  <a:pt x="46352" y="31312"/>
                </a:cubicBezTo>
                <a:cubicBezTo>
                  <a:pt x="46352" y="38197"/>
                  <a:pt x="40503" y="43716"/>
                  <a:pt x="33288" y="43716"/>
                </a:cubicBezTo>
                <a:close/>
              </a:path>
            </a:pathLst>
          </a:custGeom>
          <a:solidFill>
            <a:srgbClr val="0F203D"/>
          </a:solidFill>
          <a:ln w="0" cap="flat">
            <a:noFill/>
            <a:prstDash val="solid"/>
            <a:miter/>
          </a:ln>
        </p:spPr>
        <p:txBody>
          <a:bodyPr rtlCol="0" anchor="ctr"/>
          <a:lstStyle/>
          <a:p>
            <a:endParaRPr lang="en-US" sz="3600"/>
          </a:p>
        </p:txBody>
      </p:sp>
      <p:sp>
        <p:nvSpPr>
          <p:cNvPr id="6" name="TextBox 5">
            <a:extLst>
              <a:ext uri="{FF2B5EF4-FFF2-40B4-BE49-F238E27FC236}">
                <a16:creationId xmlns:a16="http://schemas.microsoft.com/office/drawing/2014/main" id="{E5115443-DDA0-7080-68EA-5054B307E100}"/>
              </a:ext>
            </a:extLst>
          </p:cNvPr>
          <p:cNvSpPr txBox="1"/>
          <p:nvPr/>
        </p:nvSpPr>
        <p:spPr>
          <a:xfrm>
            <a:off x="9864052" y="7442224"/>
            <a:ext cx="1420582" cy="574453"/>
          </a:xfrm>
          <a:prstGeom prst="rect">
            <a:avLst/>
          </a:prstGeom>
          <a:noFill/>
        </p:spPr>
        <p:txBody>
          <a:bodyPr wrap="none" lIns="243840" tIns="121920" rIns="243840" bIns="121920" rtlCol="0" anchor="t">
            <a:spAutoFit/>
          </a:bodyPr>
          <a:lstStyle/>
          <a:p>
            <a:r>
              <a:rPr lang="en-US" sz="2133" b="1">
                <a:solidFill>
                  <a:srgbClr val="0E1F3E"/>
                </a:solidFill>
                <a:latin typeface="Arial"/>
                <a:cs typeface="Arial"/>
              </a:rPr>
              <a:t>Levack</a:t>
            </a:r>
            <a:endParaRPr lang="en-US" sz="2200" b="1">
              <a:solidFill>
                <a:srgbClr val="0E1F3E"/>
              </a:solidFill>
              <a:latin typeface="Arial" panose="020B0604020202020204" pitchFamily="34" charset="0"/>
              <a:cs typeface="Arial" panose="020B0604020202020204" pitchFamily="34" charset="0"/>
            </a:endParaRPr>
          </a:p>
        </p:txBody>
      </p:sp>
      <p:sp>
        <p:nvSpPr>
          <p:cNvPr id="7" name="Freeform 108">
            <a:extLst>
              <a:ext uri="{FF2B5EF4-FFF2-40B4-BE49-F238E27FC236}">
                <a16:creationId xmlns:a16="http://schemas.microsoft.com/office/drawing/2014/main" id="{37D44091-D508-0D49-B364-78884A3D5DDC}"/>
              </a:ext>
            </a:extLst>
          </p:cNvPr>
          <p:cNvSpPr/>
          <p:nvPr/>
        </p:nvSpPr>
        <p:spPr>
          <a:xfrm>
            <a:off x="15384377" y="6346471"/>
            <a:ext cx="132933" cy="180003"/>
          </a:xfrm>
          <a:custGeom>
            <a:avLst/>
            <a:gdLst>
              <a:gd name="connsiteX0" fmla="*/ 33288 w 66466"/>
              <a:gd name="connsiteY0" fmla="*/ 0 h 90001"/>
              <a:gd name="connsiteX1" fmla="*/ 0 w 66466"/>
              <a:gd name="connsiteY1" fmla="*/ 31585 h 90001"/>
              <a:gd name="connsiteX2" fmla="*/ 273 w 66466"/>
              <a:gd name="connsiteY2" fmla="*/ 35520 h 90001"/>
              <a:gd name="connsiteX3" fmla="*/ 31102 w 66466"/>
              <a:gd name="connsiteY3" fmla="*/ 88635 h 90001"/>
              <a:gd name="connsiteX4" fmla="*/ 32522 w 66466"/>
              <a:gd name="connsiteY4" fmla="*/ 89728 h 90001"/>
              <a:gd name="connsiteX5" fmla="*/ 33452 w 66466"/>
              <a:gd name="connsiteY5" fmla="*/ 90001 h 90001"/>
              <a:gd name="connsiteX6" fmla="*/ 34381 w 66466"/>
              <a:gd name="connsiteY6" fmla="*/ 89728 h 90001"/>
              <a:gd name="connsiteX7" fmla="*/ 35857 w 66466"/>
              <a:gd name="connsiteY7" fmla="*/ 88635 h 90001"/>
              <a:gd name="connsiteX8" fmla="*/ 66193 w 66466"/>
              <a:gd name="connsiteY8" fmla="*/ 35465 h 90001"/>
              <a:gd name="connsiteX9" fmla="*/ 66466 w 66466"/>
              <a:gd name="connsiteY9" fmla="*/ 31585 h 90001"/>
              <a:gd name="connsiteX10" fmla="*/ 33179 w 66466"/>
              <a:gd name="connsiteY10" fmla="*/ 0 h 90001"/>
              <a:gd name="connsiteX11" fmla="*/ 33179 w 66466"/>
              <a:gd name="connsiteY11" fmla="*/ 0 h 90001"/>
              <a:gd name="connsiteX12" fmla="*/ 33288 w 66466"/>
              <a:gd name="connsiteY12" fmla="*/ 43716 h 90001"/>
              <a:gd name="connsiteX13" fmla="*/ 20224 w 66466"/>
              <a:gd name="connsiteY13" fmla="*/ 31312 h 90001"/>
              <a:gd name="connsiteX14" fmla="*/ 33288 w 66466"/>
              <a:gd name="connsiteY14" fmla="*/ 18907 h 90001"/>
              <a:gd name="connsiteX15" fmla="*/ 46352 w 66466"/>
              <a:gd name="connsiteY15" fmla="*/ 31312 h 90001"/>
              <a:gd name="connsiteX16" fmla="*/ 33288 w 66466"/>
              <a:gd name="connsiteY16" fmla="*/ 43716 h 9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6466" h="90001">
                <a:moveTo>
                  <a:pt x="33288" y="0"/>
                </a:moveTo>
                <a:cubicBezTo>
                  <a:pt x="14922" y="0"/>
                  <a:pt x="0" y="14153"/>
                  <a:pt x="0" y="31585"/>
                </a:cubicBezTo>
                <a:cubicBezTo>
                  <a:pt x="0" y="32897"/>
                  <a:pt x="109" y="34208"/>
                  <a:pt x="273" y="35520"/>
                </a:cubicBezTo>
                <a:cubicBezTo>
                  <a:pt x="3116" y="60165"/>
                  <a:pt x="31102" y="88635"/>
                  <a:pt x="31102" y="88635"/>
                </a:cubicBezTo>
                <a:cubicBezTo>
                  <a:pt x="31539" y="89072"/>
                  <a:pt x="31976" y="89455"/>
                  <a:pt x="32522" y="89728"/>
                </a:cubicBezTo>
                <a:lnTo>
                  <a:pt x="33452" y="90001"/>
                </a:lnTo>
                <a:lnTo>
                  <a:pt x="34381" y="89728"/>
                </a:lnTo>
                <a:cubicBezTo>
                  <a:pt x="34927" y="89455"/>
                  <a:pt x="35420" y="89072"/>
                  <a:pt x="35857" y="88635"/>
                </a:cubicBezTo>
                <a:cubicBezTo>
                  <a:pt x="35857" y="88635"/>
                  <a:pt x="63460" y="60219"/>
                  <a:pt x="66193" y="35465"/>
                </a:cubicBezTo>
                <a:cubicBezTo>
                  <a:pt x="66357" y="34153"/>
                  <a:pt x="66466" y="32897"/>
                  <a:pt x="66466" y="31585"/>
                </a:cubicBezTo>
                <a:cubicBezTo>
                  <a:pt x="66466" y="14153"/>
                  <a:pt x="51544" y="0"/>
                  <a:pt x="33179" y="0"/>
                </a:cubicBezTo>
                <a:lnTo>
                  <a:pt x="33179" y="0"/>
                </a:lnTo>
                <a:close/>
                <a:moveTo>
                  <a:pt x="33288" y="43716"/>
                </a:moveTo>
                <a:cubicBezTo>
                  <a:pt x="26073" y="43716"/>
                  <a:pt x="20224" y="38197"/>
                  <a:pt x="20224" y="31312"/>
                </a:cubicBezTo>
                <a:cubicBezTo>
                  <a:pt x="20224" y="24427"/>
                  <a:pt x="26073" y="18907"/>
                  <a:pt x="33288" y="18907"/>
                </a:cubicBezTo>
                <a:cubicBezTo>
                  <a:pt x="40503" y="18907"/>
                  <a:pt x="46352" y="24427"/>
                  <a:pt x="46352" y="31312"/>
                </a:cubicBezTo>
                <a:cubicBezTo>
                  <a:pt x="46352" y="38197"/>
                  <a:pt x="40503" y="43716"/>
                  <a:pt x="33288" y="43716"/>
                </a:cubicBezTo>
                <a:close/>
              </a:path>
            </a:pathLst>
          </a:custGeom>
          <a:solidFill>
            <a:srgbClr val="0F203D"/>
          </a:solidFill>
          <a:ln w="0" cap="flat">
            <a:noFill/>
            <a:prstDash val="solid"/>
            <a:miter/>
          </a:ln>
        </p:spPr>
        <p:txBody>
          <a:bodyPr rtlCol="0" anchor="ctr"/>
          <a:lstStyle/>
          <a:p>
            <a:endParaRPr lang="en-US" sz="3600"/>
          </a:p>
        </p:txBody>
      </p:sp>
      <p:sp>
        <p:nvSpPr>
          <p:cNvPr id="8" name="TextBox 7">
            <a:extLst>
              <a:ext uri="{FF2B5EF4-FFF2-40B4-BE49-F238E27FC236}">
                <a16:creationId xmlns:a16="http://schemas.microsoft.com/office/drawing/2014/main" id="{2F79B84B-9A92-4D99-6DE1-FBD2028BAB70}"/>
              </a:ext>
            </a:extLst>
          </p:cNvPr>
          <p:cNvSpPr txBox="1"/>
          <p:nvPr/>
        </p:nvSpPr>
        <p:spPr>
          <a:xfrm>
            <a:off x="14753552" y="5842024"/>
            <a:ext cx="1508746" cy="574453"/>
          </a:xfrm>
          <a:prstGeom prst="rect">
            <a:avLst/>
          </a:prstGeom>
          <a:noFill/>
        </p:spPr>
        <p:txBody>
          <a:bodyPr wrap="none" lIns="243840" tIns="121920" rIns="243840" bIns="121920" rtlCol="0" anchor="t">
            <a:spAutoFit/>
          </a:bodyPr>
          <a:lstStyle/>
          <a:p>
            <a:r>
              <a:rPr lang="en-US" sz="2133" b="1">
                <a:solidFill>
                  <a:srgbClr val="0E1F3E"/>
                </a:solidFill>
                <a:latin typeface="Arial"/>
                <a:cs typeface="Arial"/>
              </a:rPr>
              <a:t>Capreol</a:t>
            </a:r>
            <a:endParaRPr lang="en-US" sz="2133" b="1">
              <a:solidFill>
                <a:srgbClr val="0E1F3E"/>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FA2CACB4-C9D1-D4E4-5878-772358615A4C}"/>
              </a:ext>
            </a:extLst>
          </p:cNvPr>
          <p:cNvSpPr txBox="1"/>
          <p:nvPr/>
        </p:nvSpPr>
        <p:spPr>
          <a:xfrm>
            <a:off x="5036862" y="2497968"/>
            <a:ext cx="2231176" cy="902683"/>
          </a:xfrm>
          <a:prstGeom prst="rect">
            <a:avLst/>
          </a:prstGeom>
          <a:noFill/>
        </p:spPr>
        <p:txBody>
          <a:bodyPr wrap="square" lIns="243840" tIns="121920" rIns="243840" bIns="121920" rtlCol="0" anchor="t">
            <a:spAutoFit/>
          </a:bodyPr>
          <a:lstStyle/>
          <a:p>
            <a:pPr algn="ctr"/>
            <a:r>
              <a:rPr lang="en-US" sz="2133" b="1">
                <a:solidFill>
                  <a:srgbClr val="0E1F3E"/>
                </a:solidFill>
                <a:latin typeface="Arial"/>
                <a:cs typeface="Arial"/>
              </a:rPr>
              <a:t>~200km to</a:t>
            </a:r>
          </a:p>
          <a:p>
            <a:pPr algn="ctr"/>
            <a:r>
              <a:rPr lang="en-US" sz="2133" b="1">
                <a:solidFill>
                  <a:srgbClr val="0E1F3E"/>
                </a:solidFill>
                <a:latin typeface="Arial"/>
                <a:cs typeface="Arial"/>
              </a:rPr>
              <a:t>Timmins</a:t>
            </a:r>
            <a:endParaRPr lang="en-US" sz="4800"/>
          </a:p>
        </p:txBody>
      </p:sp>
      <p:sp>
        <p:nvSpPr>
          <p:cNvPr id="10" name="TextBox 9">
            <a:extLst>
              <a:ext uri="{FF2B5EF4-FFF2-40B4-BE49-F238E27FC236}">
                <a16:creationId xmlns:a16="http://schemas.microsoft.com/office/drawing/2014/main" id="{942B9415-F847-6F81-4D83-3C73DB2F8056}"/>
              </a:ext>
            </a:extLst>
          </p:cNvPr>
          <p:cNvSpPr txBox="1"/>
          <p:nvPr/>
        </p:nvSpPr>
        <p:spPr>
          <a:xfrm>
            <a:off x="16307183" y="15873611"/>
            <a:ext cx="2231176" cy="902683"/>
          </a:xfrm>
          <a:prstGeom prst="rect">
            <a:avLst/>
          </a:prstGeom>
          <a:noFill/>
        </p:spPr>
        <p:txBody>
          <a:bodyPr wrap="square" lIns="243840" tIns="121920" rIns="243840" bIns="121920" rtlCol="0" anchor="t">
            <a:spAutoFit/>
          </a:bodyPr>
          <a:lstStyle/>
          <a:p>
            <a:pPr algn="ctr"/>
            <a:r>
              <a:rPr lang="en-US" sz="2133" b="1">
                <a:solidFill>
                  <a:srgbClr val="0E1F3E"/>
                </a:solidFill>
                <a:latin typeface="Arial"/>
                <a:cs typeface="Arial"/>
              </a:rPr>
              <a:t>~400km to</a:t>
            </a:r>
          </a:p>
          <a:p>
            <a:pPr algn="ctr"/>
            <a:r>
              <a:rPr lang="en-US" sz="2133" b="1">
                <a:solidFill>
                  <a:srgbClr val="0E1F3E"/>
                </a:solidFill>
                <a:latin typeface="Arial"/>
                <a:cs typeface="Arial"/>
              </a:rPr>
              <a:t>Toronto</a:t>
            </a:r>
            <a:endParaRPr lang="en-US" sz="4800"/>
          </a:p>
        </p:txBody>
      </p:sp>
      <p:pic>
        <p:nvPicPr>
          <p:cNvPr id="16" name="Picture 15">
            <a:extLst>
              <a:ext uri="{FF2B5EF4-FFF2-40B4-BE49-F238E27FC236}">
                <a16:creationId xmlns:a16="http://schemas.microsoft.com/office/drawing/2014/main" id="{1BB4D85B-DD0F-5C13-0AA2-6B25BCC20A5D}"/>
              </a:ext>
            </a:extLst>
          </p:cNvPr>
          <p:cNvPicPr>
            <a:picLocks noChangeAspect="1"/>
          </p:cNvPicPr>
          <p:nvPr/>
        </p:nvPicPr>
        <p:blipFill>
          <a:blip r:embed="rId6"/>
          <a:stretch>
            <a:fillRect/>
          </a:stretch>
        </p:blipFill>
        <p:spPr>
          <a:xfrm>
            <a:off x="-4371" y="-46750"/>
            <a:ext cx="24384000" cy="5410200"/>
          </a:xfrm>
          <a:prstGeom prst="rect">
            <a:avLst/>
          </a:prstGeom>
        </p:spPr>
      </p:pic>
      <p:sp>
        <p:nvSpPr>
          <p:cNvPr id="14" name="Text 23">
            <a:extLst>
              <a:ext uri="{FF2B5EF4-FFF2-40B4-BE49-F238E27FC236}">
                <a16:creationId xmlns:a16="http://schemas.microsoft.com/office/drawing/2014/main" id="{8652674A-9D3F-7E67-B718-E9BD10DC90BF}"/>
              </a:ext>
            </a:extLst>
          </p:cNvPr>
          <p:cNvSpPr/>
          <p:nvPr/>
        </p:nvSpPr>
        <p:spPr>
          <a:xfrm>
            <a:off x="5969746" y="32756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ea typeface="Poppins Black" pitchFamily="34" charset="-122"/>
                <a:cs typeface="Poppins Black" pitchFamily="34" charset="-120"/>
              </a:rPr>
              <a:t>SUDBURY</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cs typeface="Poppins Black" pitchFamily="34" charset="-120"/>
              </a:rPr>
              <a:t>Property Portfolio</a:t>
            </a:r>
            <a:endParaRPr lang="en-US" sz="7600">
              <a:solidFill>
                <a:srgbClr val="DED0B9"/>
              </a:solidFill>
              <a:latin typeface="Lato Black" panose="020F0A02020204030203" pitchFamily="34" charset="0"/>
            </a:endParaRPr>
          </a:p>
        </p:txBody>
      </p:sp>
      <p:sp>
        <p:nvSpPr>
          <p:cNvPr id="19" name="Text 16">
            <a:extLst>
              <a:ext uri="{FF2B5EF4-FFF2-40B4-BE49-F238E27FC236}">
                <a16:creationId xmlns:a16="http://schemas.microsoft.com/office/drawing/2014/main" id="{5E99E4DE-F0AF-F727-0976-CA4BEDFF14DC}"/>
              </a:ext>
            </a:extLst>
          </p:cNvPr>
          <p:cNvSpPr/>
          <p:nvPr/>
        </p:nvSpPr>
        <p:spPr>
          <a:xfrm>
            <a:off x="546168"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ea typeface="Poppins Bold" pitchFamily="34" charset="-122"/>
                <a:cs typeface="Poppins Bold" pitchFamily="34" charset="-120"/>
              </a:rPr>
              <a:t>234</a:t>
            </a:r>
            <a:endParaRPr lang="en-US" sz="2400"/>
          </a:p>
        </p:txBody>
      </p:sp>
    </p:spTree>
    <p:extLst>
      <p:ext uri="{BB962C8B-B14F-4D97-AF65-F5344CB8AC3E}">
        <p14:creationId xmlns:p14="http://schemas.microsoft.com/office/powerpoint/2010/main" val="2780526040"/>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BE09B909-1C2E-82C4-14EF-4C6861453FD2}"/>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F180AF04-D787-2AE8-7131-8147A8BD22A6}"/>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2EB22995-B36B-E0F1-A1BD-2DD32D3511F4}"/>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7D22A1E2-6C89-002F-0828-39F630454D38}"/>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441B242E-BF8F-0C19-76AD-C466DF946807}"/>
              </a:ext>
            </a:extLst>
          </p:cNvPr>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ea typeface="Poppins Black" pitchFamily="34" charset="-122"/>
                <a:cs typeface="Poppins Black" pitchFamily="34" charset="-120"/>
              </a:rPr>
              <a:t>SUDBURY</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Geology – Impact Structure</a:t>
            </a:r>
            <a:endParaRPr lang="en-US" sz="7600">
              <a:solidFill>
                <a:srgbClr val="DED0B9"/>
              </a:solidFill>
              <a:latin typeface="Lato Black" panose="020F0A02020204030203" pitchFamily="34" charset="0"/>
            </a:endParaRPr>
          </a:p>
        </p:txBody>
      </p:sp>
      <p:pic>
        <p:nvPicPr>
          <p:cNvPr id="4" name="Picture 3" descr="A diagram of a volcano&#10;&#10;AI-generated content may be incorrect.">
            <a:extLst>
              <a:ext uri="{FF2B5EF4-FFF2-40B4-BE49-F238E27FC236}">
                <a16:creationId xmlns:a16="http://schemas.microsoft.com/office/drawing/2014/main" id="{FEC7B02A-C3A2-9B0B-019D-C38041E1B178}"/>
              </a:ext>
            </a:extLst>
          </p:cNvPr>
          <p:cNvPicPr>
            <a:picLocks noChangeAspect="1"/>
          </p:cNvPicPr>
          <p:nvPr/>
        </p:nvPicPr>
        <p:blipFill>
          <a:blip r:embed="rId6"/>
          <a:stretch>
            <a:fillRect/>
          </a:stretch>
        </p:blipFill>
        <p:spPr>
          <a:xfrm>
            <a:off x="895082" y="3358445"/>
            <a:ext cx="11819337" cy="11740444"/>
          </a:xfrm>
          <a:prstGeom prst="rect">
            <a:avLst/>
          </a:prstGeom>
        </p:spPr>
      </p:pic>
      <p:pic>
        <p:nvPicPr>
          <p:cNvPr id="6" name="Picture 5" descr="A diagram of a mountain&#10;&#10;AI-generated content may be incorrect.">
            <a:extLst>
              <a:ext uri="{FF2B5EF4-FFF2-40B4-BE49-F238E27FC236}">
                <a16:creationId xmlns:a16="http://schemas.microsoft.com/office/drawing/2014/main" id="{AC2A9588-9858-5438-B1CB-FFC4F1BED654}"/>
              </a:ext>
            </a:extLst>
          </p:cNvPr>
          <p:cNvPicPr>
            <a:picLocks noChangeAspect="1"/>
          </p:cNvPicPr>
          <p:nvPr/>
        </p:nvPicPr>
        <p:blipFill>
          <a:blip r:embed="rId7"/>
          <a:stretch>
            <a:fillRect/>
          </a:stretch>
        </p:blipFill>
        <p:spPr>
          <a:xfrm>
            <a:off x="13904798" y="3358444"/>
            <a:ext cx="8035797" cy="11740445"/>
          </a:xfrm>
          <a:prstGeom prst="rect">
            <a:avLst/>
          </a:prstGeom>
        </p:spPr>
      </p:pic>
      <p:sp>
        <p:nvSpPr>
          <p:cNvPr id="8" name="TextBox 7">
            <a:extLst>
              <a:ext uri="{FF2B5EF4-FFF2-40B4-BE49-F238E27FC236}">
                <a16:creationId xmlns:a16="http://schemas.microsoft.com/office/drawing/2014/main" id="{1E0C81E3-85F5-6BB7-8294-1A5E0D8C14E7}"/>
              </a:ext>
            </a:extLst>
          </p:cNvPr>
          <p:cNvSpPr txBox="1"/>
          <p:nvPr/>
        </p:nvSpPr>
        <p:spPr>
          <a:xfrm>
            <a:off x="6241794" y="15837005"/>
            <a:ext cx="10610597" cy="1200329"/>
          </a:xfrm>
          <a:prstGeom prst="rect">
            <a:avLst/>
          </a:prstGeom>
          <a:noFill/>
        </p:spPr>
        <p:txBody>
          <a:bodyPr wrap="none" rtlCol="0">
            <a:spAutoFit/>
          </a:bodyPr>
          <a:lstStyle/>
          <a:p>
            <a:r>
              <a:rPr lang="en-CA" sz="2400">
                <a:solidFill>
                  <a:schemeClr val="bg1"/>
                </a:solidFill>
                <a:latin typeface="Lato" panose="020F0502020204030203" pitchFamily="34" charset="0"/>
                <a:cs typeface="Poppins" panose="00000500000000000000" pitchFamily="2" charset="0"/>
              </a:rPr>
              <a:t>Source:  </a:t>
            </a:r>
            <a:r>
              <a:rPr lang="en-US" sz="2400" u="sng">
                <a:solidFill>
                  <a:schemeClr val="bg1"/>
                </a:solidFill>
                <a:latin typeface="Lato" panose="020F0502020204030203" pitchFamily="34" charset="0"/>
                <a:cs typeface="Poppins" panose="00000500000000000000" pitchFamily="2" charset="0"/>
                <a:hlinkClick r:id="rId8">
                  <a:extLst>
                    <a:ext uri="{A12FA001-AC4F-418D-AE19-62706E023703}">
                      <ahyp:hlinkClr xmlns:ahyp="http://schemas.microsoft.com/office/drawing/2018/hyperlinkcolor" val="tx"/>
                    </a:ext>
                  </a:extLst>
                </a:hlinkClick>
              </a:rPr>
              <a:t>https://craterexplorer.ca/sudbury-impact-structure-geomorphology/</a:t>
            </a:r>
            <a:endParaRPr lang="en-US" sz="2400" u="sng">
              <a:solidFill>
                <a:schemeClr val="bg1"/>
              </a:solidFill>
              <a:latin typeface="Lato" panose="020F0502020204030203" pitchFamily="34" charset="0"/>
              <a:cs typeface="Poppins" panose="00000500000000000000" pitchFamily="2" charset="0"/>
            </a:endParaRPr>
          </a:p>
          <a:p>
            <a:endParaRPr lang="en-CA" sz="4800"/>
          </a:p>
        </p:txBody>
      </p:sp>
      <p:sp>
        <p:nvSpPr>
          <p:cNvPr id="10" name="Text 16">
            <a:extLst>
              <a:ext uri="{FF2B5EF4-FFF2-40B4-BE49-F238E27FC236}">
                <a16:creationId xmlns:a16="http://schemas.microsoft.com/office/drawing/2014/main" id="{0B59DA71-7565-40F6-2A9C-BC6F762FA693}"/>
              </a:ext>
            </a:extLst>
          </p:cNvPr>
          <p:cNvSpPr/>
          <p:nvPr/>
        </p:nvSpPr>
        <p:spPr>
          <a:xfrm>
            <a:off x="546168"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cs typeface="Poppins Bold" pitchFamily="34" charset="-120"/>
              </a:rPr>
              <a:t>36</a:t>
            </a:r>
            <a:endParaRPr lang="en-US" sz="2400"/>
          </a:p>
        </p:txBody>
      </p:sp>
    </p:spTree>
    <p:extLst>
      <p:ext uri="{BB962C8B-B14F-4D97-AF65-F5344CB8AC3E}">
        <p14:creationId xmlns:p14="http://schemas.microsoft.com/office/powerpoint/2010/main" val="608674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E3757675-28D8-1254-59F5-809B03D91817}"/>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61AC419F-4455-5E95-AFDD-1C62E8C4CCF3}"/>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2799EC06-DE04-BB93-9F92-84B957477BCA}"/>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42C0CEF8-42F0-8D10-188C-DDA0AAFD0E3B}"/>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770DC1B6-8144-1A17-C096-E61950933D9A}"/>
              </a:ext>
            </a:extLst>
          </p:cNvPr>
          <p:cNvSpPr/>
          <p:nvPr/>
        </p:nvSpPr>
        <p:spPr>
          <a:xfrm>
            <a:off x="5969746" y="809605"/>
            <a:ext cx="13822589"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ea typeface="Poppins Black" pitchFamily="34" charset="-122"/>
                <a:cs typeface="Poppins Black" pitchFamily="34" charset="-120"/>
              </a:rPr>
              <a:t>SUDBURY</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Geology – Composite Cross Section</a:t>
            </a:r>
            <a:endParaRPr lang="en-US" sz="7600">
              <a:solidFill>
                <a:srgbClr val="DED0B9"/>
              </a:solidFill>
              <a:latin typeface="Lato Black" panose="020F0A02020204030203" pitchFamily="34" charset="0"/>
            </a:endParaRPr>
          </a:p>
        </p:txBody>
      </p:sp>
      <p:pic>
        <p:nvPicPr>
          <p:cNvPr id="9" name="Picture 8" descr="A map of a rock formation&#10;&#10;AI-generated content may be incorrect.">
            <a:extLst>
              <a:ext uri="{FF2B5EF4-FFF2-40B4-BE49-F238E27FC236}">
                <a16:creationId xmlns:a16="http://schemas.microsoft.com/office/drawing/2014/main" id="{FE8392C2-A327-A64B-676E-C8E87C643B83}"/>
              </a:ext>
            </a:extLst>
          </p:cNvPr>
          <p:cNvPicPr>
            <a:picLocks noChangeAspect="1"/>
          </p:cNvPicPr>
          <p:nvPr/>
        </p:nvPicPr>
        <p:blipFill>
          <a:blip r:embed="rId6"/>
          <a:stretch>
            <a:fillRect/>
          </a:stretch>
        </p:blipFill>
        <p:spPr>
          <a:xfrm>
            <a:off x="1243364" y="3490655"/>
            <a:ext cx="22493112" cy="13492192"/>
          </a:xfrm>
          <a:prstGeom prst="rect">
            <a:avLst/>
          </a:prstGeom>
        </p:spPr>
      </p:pic>
      <p:sp>
        <p:nvSpPr>
          <p:cNvPr id="10" name="TextBox 9">
            <a:extLst>
              <a:ext uri="{FF2B5EF4-FFF2-40B4-BE49-F238E27FC236}">
                <a16:creationId xmlns:a16="http://schemas.microsoft.com/office/drawing/2014/main" id="{F1AC19AD-7BF4-F089-42FF-F432C203B0BA}"/>
              </a:ext>
            </a:extLst>
          </p:cNvPr>
          <p:cNvSpPr txBox="1"/>
          <p:nvPr/>
        </p:nvSpPr>
        <p:spPr>
          <a:xfrm>
            <a:off x="14043995" y="8047535"/>
            <a:ext cx="6469531" cy="1395126"/>
          </a:xfrm>
          <a:prstGeom prst="rect">
            <a:avLst/>
          </a:prstGeom>
          <a:noFill/>
        </p:spPr>
        <p:txBody>
          <a:bodyPr wrap="square" lIns="243840" tIns="121920" rIns="243840" bIns="121920" rtlCol="0" anchor="t">
            <a:spAutoFit/>
          </a:bodyPr>
          <a:lstStyle/>
          <a:p>
            <a:pPr algn="ctr"/>
            <a:r>
              <a:rPr lang="en-CA" sz="3733">
                <a:solidFill>
                  <a:schemeClr val="bg1"/>
                </a:solidFill>
              </a:rPr>
              <a:t>Sudbury Igneous Complex (SIC)</a:t>
            </a:r>
            <a:endParaRPr lang="en-US" sz="4800">
              <a:solidFill>
                <a:schemeClr val="bg1"/>
              </a:solidFill>
            </a:endParaRPr>
          </a:p>
        </p:txBody>
      </p:sp>
      <p:sp>
        <p:nvSpPr>
          <p:cNvPr id="11" name="TextBox 10">
            <a:extLst>
              <a:ext uri="{FF2B5EF4-FFF2-40B4-BE49-F238E27FC236}">
                <a16:creationId xmlns:a16="http://schemas.microsoft.com/office/drawing/2014/main" id="{40F6606D-C4A6-ECF5-91BC-0C01EC033093}"/>
              </a:ext>
            </a:extLst>
          </p:cNvPr>
          <p:cNvSpPr txBox="1"/>
          <p:nvPr/>
        </p:nvSpPr>
        <p:spPr>
          <a:xfrm>
            <a:off x="9636155" y="5551008"/>
            <a:ext cx="5114864" cy="1969578"/>
          </a:xfrm>
          <a:prstGeom prst="rect">
            <a:avLst/>
          </a:prstGeom>
          <a:noFill/>
        </p:spPr>
        <p:txBody>
          <a:bodyPr wrap="square" lIns="243840" tIns="121920" rIns="243840" bIns="121920" rtlCol="0" anchor="t">
            <a:spAutoFit/>
          </a:bodyPr>
          <a:lstStyle/>
          <a:p>
            <a:pPr algn="ctr"/>
            <a:r>
              <a:rPr lang="en-CA" sz="3733" b="1">
                <a:solidFill>
                  <a:srgbClr val="FFFF00"/>
                </a:solidFill>
              </a:rPr>
              <a:t>Contact-type </a:t>
            </a:r>
            <a:br>
              <a:rPr lang="en-CA" sz="3733" b="1">
                <a:solidFill>
                  <a:srgbClr val="FFFF00"/>
                </a:solidFill>
              </a:rPr>
            </a:br>
            <a:r>
              <a:rPr lang="en-CA" sz="3733" b="1">
                <a:solidFill>
                  <a:srgbClr val="FFFF00"/>
                </a:solidFill>
              </a:rPr>
              <a:t>NICKEL-COPPER </a:t>
            </a:r>
            <a:br>
              <a:rPr lang="en-CA" sz="3733" b="1">
                <a:solidFill>
                  <a:srgbClr val="FFFF00"/>
                </a:solidFill>
              </a:rPr>
            </a:br>
            <a:r>
              <a:rPr lang="en-CA" sz="3733" b="1">
                <a:solidFill>
                  <a:srgbClr val="FFFF00"/>
                </a:solidFill>
              </a:rPr>
              <a:t>deposit</a:t>
            </a:r>
            <a:endParaRPr lang="en-US" sz="4800" b="1"/>
          </a:p>
        </p:txBody>
      </p:sp>
      <p:sp>
        <p:nvSpPr>
          <p:cNvPr id="12" name="TextBox 11">
            <a:extLst>
              <a:ext uri="{FF2B5EF4-FFF2-40B4-BE49-F238E27FC236}">
                <a16:creationId xmlns:a16="http://schemas.microsoft.com/office/drawing/2014/main" id="{7CD03AFF-40F4-C364-1AE6-AA68B86A1485}"/>
              </a:ext>
            </a:extLst>
          </p:cNvPr>
          <p:cNvSpPr txBox="1"/>
          <p:nvPr/>
        </p:nvSpPr>
        <p:spPr>
          <a:xfrm>
            <a:off x="3545326" y="5140640"/>
            <a:ext cx="5114864" cy="820674"/>
          </a:xfrm>
          <a:prstGeom prst="rect">
            <a:avLst/>
          </a:prstGeom>
          <a:noFill/>
        </p:spPr>
        <p:txBody>
          <a:bodyPr wrap="square" lIns="243840" tIns="121920" rIns="243840" bIns="121920" rtlCol="0" anchor="t">
            <a:spAutoFit/>
          </a:bodyPr>
          <a:lstStyle/>
          <a:p>
            <a:pPr algn="ctr"/>
            <a:r>
              <a:rPr lang="en-CA" sz="3733" b="1"/>
              <a:t>SUDBURY BRECCIA</a:t>
            </a:r>
            <a:endParaRPr lang="en-US" sz="4800" b="1"/>
          </a:p>
        </p:txBody>
      </p:sp>
      <p:sp>
        <p:nvSpPr>
          <p:cNvPr id="14" name="TextBox 13">
            <a:extLst>
              <a:ext uri="{FF2B5EF4-FFF2-40B4-BE49-F238E27FC236}">
                <a16:creationId xmlns:a16="http://schemas.microsoft.com/office/drawing/2014/main" id="{AAD4437D-6FBC-903E-EBC6-DF00BED1A524}"/>
              </a:ext>
            </a:extLst>
          </p:cNvPr>
          <p:cNvSpPr txBox="1"/>
          <p:nvPr/>
        </p:nvSpPr>
        <p:spPr>
          <a:xfrm>
            <a:off x="1984879" y="7963901"/>
            <a:ext cx="6675309" cy="1969578"/>
          </a:xfrm>
          <a:prstGeom prst="rect">
            <a:avLst/>
          </a:prstGeom>
          <a:noFill/>
        </p:spPr>
        <p:txBody>
          <a:bodyPr wrap="square" lIns="243840" tIns="121920" rIns="243840" bIns="121920" rtlCol="0" anchor="t">
            <a:spAutoFit/>
          </a:bodyPr>
          <a:lstStyle/>
          <a:p>
            <a:pPr algn="ctr"/>
            <a:r>
              <a:rPr lang="en-CA" sz="3733" b="1">
                <a:solidFill>
                  <a:srgbClr val="0000FF"/>
                </a:solidFill>
              </a:rPr>
              <a:t>Footwall-type </a:t>
            </a:r>
            <a:br>
              <a:rPr lang="en-CA" sz="3733" b="1">
                <a:solidFill>
                  <a:srgbClr val="0000FF"/>
                </a:solidFill>
              </a:rPr>
            </a:br>
            <a:r>
              <a:rPr lang="en-CA" sz="3733" b="1">
                <a:solidFill>
                  <a:srgbClr val="0000FF"/>
                </a:solidFill>
              </a:rPr>
              <a:t>COPPER-PRECIOUS METALS</a:t>
            </a:r>
          </a:p>
          <a:p>
            <a:pPr algn="ctr"/>
            <a:r>
              <a:rPr lang="en-CA" sz="3733" b="1">
                <a:solidFill>
                  <a:srgbClr val="0000FF"/>
                </a:solidFill>
              </a:rPr>
              <a:t> deposit</a:t>
            </a:r>
            <a:endParaRPr lang="en-US" sz="4800" b="1">
              <a:solidFill>
                <a:srgbClr val="0000FF"/>
              </a:solidFill>
            </a:endParaRPr>
          </a:p>
        </p:txBody>
      </p:sp>
      <p:cxnSp>
        <p:nvCxnSpPr>
          <p:cNvPr id="15" name="Straight Arrow Connector 14">
            <a:extLst>
              <a:ext uri="{FF2B5EF4-FFF2-40B4-BE49-F238E27FC236}">
                <a16:creationId xmlns:a16="http://schemas.microsoft.com/office/drawing/2014/main" id="{C1DF150B-E75D-7023-8899-A3C56EEA2F19}"/>
              </a:ext>
            </a:extLst>
          </p:cNvPr>
          <p:cNvCxnSpPr>
            <a:cxnSpLocks/>
          </p:cNvCxnSpPr>
          <p:nvPr/>
        </p:nvCxnSpPr>
        <p:spPr>
          <a:xfrm>
            <a:off x="7802379" y="9260536"/>
            <a:ext cx="1461989" cy="971717"/>
          </a:xfrm>
          <a:prstGeom prst="straightConnector1">
            <a:avLst/>
          </a:prstGeom>
          <a:ln>
            <a:solidFill>
              <a:srgbClr val="0000FF"/>
            </a:solidFill>
            <a:tailEnd type="triangle" w="lg" len="lg"/>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51010951-9824-20F8-5309-4874223C41C7}"/>
              </a:ext>
            </a:extLst>
          </p:cNvPr>
          <p:cNvCxnSpPr>
            <a:cxnSpLocks/>
          </p:cNvCxnSpPr>
          <p:nvPr/>
        </p:nvCxnSpPr>
        <p:spPr>
          <a:xfrm flipV="1">
            <a:off x="7802380" y="7579363"/>
            <a:ext cx="925768" cy="971717"/>
          </a:xfrm>
          <a:prstGeom prst="straightConnector1">
            <a:avLst/>
          </a:prstGeom>
          <a:ln>
            <a:solidFill>
              <a:srgbClr val="0000FF"/>
            </a:solidFill>
            <a:tailEnd type="triangle" w="lg" len="lg"/>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37D8FE30-2A6A-59A5-21DF-E3889CA7849F}"/>
              </a:ext>
            </a:extLst>
          </p:cNvPr>
          <p:cNvSpPr txBox="1"/>
          <p:nvPr/>
        </p:nvSpPr>
        <p:spPr>
          <a:xfrm>
            <a:off x="1243364" y="17292193"/>
            <a:ext cx="17585263" cy="400110"/>
          </a:xfrm>
          <a:prstGeom prst="rect">
            <a:avLst/>
          </a:prstGeom>
          <a:noFill/>
        </p:spPr>
        <p:txBody>
          <a:bodyPr wrap="none" rtlCol="0">
            <a:spAutoFit/>
          </a:bodyPr>
          <a:lstStyle/>
          <a:p>
            <a:r>
              <a:rPr lang="en-CA" sz="2000">
                <a:solidFill>
                  <a:schemeClr val="bg1"/>
                </a:solidFill>
                <a:latin typeface="Lato" panose="020F0502020204030203" pitchFamily="34" charset="0"/>
                <a:cs typeface="Poppins" panose="00000500000000000000" pitchFamily="2" charset="0"/>
              </a:rPr>
              <a:t>Source:  </a:t>
            </a:r>
            <a:r>
              <a:rPr lang="en-CA" sz="2000">
                <a:solidFill>
                  <a:schemeClr val="bg1"/>
                </a:solidFill>
                <a:latin typeface="Lato" panose="020F0502020204030203" pitchFamily="34" charset="0"/>
                <a:cs typeface="Poppins" panose="00000500000000000000" pitchFamily="2" charset="0"/>
                <a:hlinkClick r:id="rId7">
                  <a:extLst>
                    <a:ext uri="{A12FA001-AC4F-418D-AE19-62706E023703}">
                      <ahyp:hlinkClr xmlns:ahyp="http://schemas.microsoft.com/office/drawing/2018/hyperlinkcolor" val="tx"/>
                    </a:ext>
                  </a:extLst>
                </a:hlinkClick>
              </a:rPr>
              <a:t>https://www.researchgate.net/figure/Composite-cross-section-showing-the-geological-settings-for-North-and-East-Range-type_fig1_259005801</a:t>
            </a:r>
            <a:r>
              <a:rPr lang="en-CA" sz="2000">
                <a:solidFill>
                  <a:schemeClr val="bg1"/>
                </a:solidFill>
                <a:latin typeface="Lato" panose="020F0502020204030203" pitchFamily="34" charset="0"/>
                <a:cs typeface="Poppins" panose="00000500000000000000" pitchFamily="2" charset="0"/>
              </a:rPr>
              <a:t>  </a:t>
            </a:r>
          </a:p>
        </p:txBody>
      </p:sp>
      <p:sp>
        <p:nvSpPr>
          <p:cNvPr id="20" name="Text 16">
            <a:extLst>
              <a:ext uri="{FF2B5EF4-FFF2-40B4-BE49-F238E27FC236}">
                <a16:creationId xmlns:a16="http://schemas.microsoft.com/office/drawing/2014/main" id="{70BE8903-F862-A7EF-1A58-7BFEF19A1C4D}"/>
              </a:ext>
            </a:extLst>
          </p:cNvPr>
          <p:cNvSpPr/>
          <p:nvPr/>
        </p:nvSpPr>
        <p:spPr>
          <a:xfrm>
            <a:off x="546168"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cs typeface="Poppins Bold" pitchFamily="34" charset="-120"/>
              </a:rPr>
              <a:t>37</a:t>
            </a:r>
            <a:endParaRPr lang="en-US" sz="2400"/>
          </a:p>
        </p:txBody>
      </p:sp>
    </p:spTree>
    <p:extLst>
      <p:ext uri="{BB962C8B-B14F-4D97-AF65-F5344CB8AC3E}">
        <p14:creationId xmlns:p14="http://schemas.microsoft.com/office/powerpoint/2010/main" val="24292465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F9B8D36B-B7BE-4EDE-D42B-1119980368C2}"/>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614348B7-3F6C-8841-58B6-64540C3F31B0}"/>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657E266F-FA9F-8761-3337-C9F21303FE37}"/>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F9F5D89F-C976-22DC-D580-CC663B7FB497}"/>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AC24F377-63B9-698D-9AE6-4AF604BA18AF}"/>
              </a:ext>
            </a:extLst>
          </p:cNvPr>
          <p:cNvSpPr/>
          <p:nvPr/>
        </p:nvSpPr>
        <p:spPr>
          <a:xfrm>
            <a:off x="5969746" y="809605"/>
            <a:ext cx="1494346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ea typeface="Poppins Black" pitchFamily="34" charset="-122"/>
                <a:cs typeface="Poppins Black" pitchFamily="34" charset="-120"/>
              </a:rPr>
              <a:t>SUDBURY</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FNX Historical Share Price Performance</a:t>
            </a:r>
            <a:endParaRPr lang="en-US" sz="7600">
              <a:solidFill>
                <a:srgbClr val="DED0B9"/>
              </a:solidFill>
              <a:latin typeface="Lato Black" panose="020F0A02020204030203" pitchFamily="34" charset="0"/>
            </a:endParaRPr>
          </a:p>
        </p:txBody>
      </p:sp>
      <p:pic>
        <p:nvPicPr>
          <p:cNvPr id="4" name="Picture 3">
            <a:extLst>
              <a:ext uri="{FF2B5EF4-FFF2-40B4-BE49-F238E27FC236}">
                <a16:creationId xmlns:a16="http://schemas.microsoft.com/office/drawing/2014/main" id="{E61ED154-C38E-22DC-1149-40D7A044224C}"/>
              </a:ext>
            </a:extLst>
          </p:cNvPr>
          <p:cNvPicPr>
            <a:picLocks noChangeAspect="1"/>
          </p:cNvPicPr>
          <p:nvPr/>
        </p:nvPicPr>
        <p:blipFill>
          <a:blip r:embed="rId6"/>
          <a:stretch>
            <a:fillRect/>
          </a:stretch>
        </p:blipFill>
        <p:spPr>
          <a:xfrm>
            <a:off x="868839" y="4019420"/>
            <a:ext cx="22649370" cy="12944610"/>
          </a:xfrm>
          <a:prstGeom prst="rect">
            <a:avLst/>
          </a:prstGeom>
        </p:spPr>
      </p:pic>
      <p:sp>
        <p:nvSpPr>
          <p:cNvPr id="6" name="TextBox 5">
            <a:extLst>
              <a:ext uri="{FF2B5EF4-FFF2-40B4-BE49-F238E27FC236}">
                <a16:creationId xmlns:a16="http://schemas.microsoft.com/office/drawing/2014/main" id="{93D54F0E-10F4-BBC5-4F77-05A98EFD9AF1}"/>
              </a:ext>
            </a:extLst>
          </p:cNvPr>
          <p:cNvSpPr txBox="1"/>
          <p:nvPr/>
        </p:nvSpPr>
        <p:spPr>
          <a:xfrm>
            <a:off x="868839" y="16992557"/>
            <a:ext cx="4447051" cy="400110"/>
          </a:xfrm>
          <a:prstGeom prst="rect">
            <a:avLst/>
          </a:prstGeom>
          <a:noFill/>
        </p:spPr>
        <p:txBody>
          <a:bodyPr wrap="none" rtlCol="0">
            <a:spAutoFit/>
          </a:bodyPr>
          <a:lstStyle/>
          <a:p>
            <a:r>
              <a:rPr lang="en-CA" sz="2000">
                <a:solidFill>
                  <a:schemeClr val="bg1"/>
                </a:solidFill>
                <a:latin typeface="Lato" panose="020F0502020204030203" pitchFamily="34" charset="0"/>
                <a:cs typeface="Poppins" panose="00000500000000000000" pitchFamily="2" charset="0"/>
              </a:rPr>
              <a:t>Source: Bloomberg &amp; Company Filings</a:t>
            </a:r>
          </a:p>
        </p:txBody>
      </p:sp>
      <p:pic>
        <p:nvPicPr>
          <p:cNvPr id="8" name="Picture 7">
            <a:extLst>
              <a:ext uri="{FF2B5EF4-FFF2-40B4-BE49-F238E27FC236}">
                <a16:creationId xmlns:a16="http://schemas.microsoft.com/office/drawing/2014/main" id="{F0C277A5-F5EE-DC10-1E36-96429D3979F6}"/>
              </a:ext>
            </a:extLst>
          </p:cNvPr>
          <p:cNvPicPr>
            <a:picLocks noChangeAspect="1"/>
          </p:cNvPicPr>
          <p:nvPr/>
        </p:nvPicPr>
        <p:blipFill>
          <a:blip r:embed="rId7"/>
          <a:stretch>
            <a:fillRect/>
          </a:stretch>
        </p:blipFill>
        <p:spPr>
          <a:xfrm>
            <a:off x="21486960" y="2618713"/>
            <a:ext cx="2434499" cy="2581155"/>
          </a:xfrm>
          <a:prstGeom prst="rect">
            <a:avLst/>
          </a:prstGeom>
          <a:blipFill dpi="0" rotWithShape="1">
            <a:blip r:embed="rId8">
              <a:alphaModFix amt="54000"/>
            </a:blip>
            <a:srcRect/>
            <a:tile tx="0" ty="0" sx="100000" sy="100000" flip="none" algn="tl"/>
          </a:blipFill>
          <a:effectLst>
            <a:softEdge rad="63500"/>
          </a:effectLst>
        </p:spPr>
      </p:pic>
      <p:pic>
        <p:nvPicPr>
          <p:cNvPr id="10" name="Picture 9">
            <a:extLst>
              <a:ext uri="{FF2B5EF4-FFF2-40B4-BE49-F238E27FC236}">
                <a16:creationId xmlns:a16="http://schemas.microsoft.com/office/drawing/2014/main" id="{12BCB640-22CE-BEC6-013E-8A1C7D592F70}"/>
              </a:ext>
            </a:extLst>
          </p:cNvPr>
          <p:cNvPicPr>
            <a:picLocks noChangeAspect="1"/>
          </p:cNvPicPr>
          <p:nvPr/>
        </p:nvPicPr>
        <p:blipFill>
          <a:blip r:embed="rId9"/>
          <a:stretch>
            <a:fillRect/>
          </a:stretch>
        </p:blipFill>
        <p:spPr>
          <a:xfrm>
            <a:off x="533583" y="3406952"/>
            <a:ext cx="5436163" cy="1773907"/>
          </a:xfrm>
          <a:prstGeom prst="rect">
            <a:avLst/>
          </a:prstGeom>
          <a:blipFill dpi="0" rotWithShape="1">
            <a:blip r:embed="rId8"/>
            <a:srcRect/>
            <a:tile tx="0" ty="0" sx="100000" sy="100000" flip="none" algn="tl"/>
          </a:blipFill>
          <a:effectLst>
            <a:softEdge rad="63500"/>
          </a:effectLst>
        </p:spPr>
      </p:pic>
      <p:sp>
        <p:nvSpPr>
          <p:cNvPr id="12" name="Text 16">
            <a:extLst>
              <a:ext uri="{FF2B5EF4-FFF2-40B4-BE49-F238E27FC236}">
                <a16:creationId xmlns:a16="http://schemas.microsoft.com/office/drawing/2014/main" id="{F09777D0-8F70-7D0D-DCBF-A61558A6AF41}"/>
              </a:ext>
            </a:extLst>
          </p:cNvPr>
          <p:cNvSpPr/>
          <p:nvPr/>
        </p:nvSpPr>
        <p:spPr>
          <a:xfrm>
            <a:off x="546168"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cs typeface="Poppins Bold" pitchFamily="34" charset="-120"/>
              </a:rPr>
              <a:t>38</a:t>
            </a:r>
            <a:endParaRPr lang="en-US" sz="2400"/>
          </a:p>
        </p:txBody>
      </p:sp>
    </p:spTree>
    <p:extLst>
      <p:ext uri="{BB962C8B-B14F-4D97-AF65-F5344CB8AC3E}">
        <p14:creationId xmlns:p14="http://schemas.microsoft.com/office/powerpoint/2010/main" val="24858095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A3694401-3366-0FC7-1310-5C5846849C70}"/>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AD948F9D-8A72-2862-83DE-6C7FF40686F1}"/>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3F176B73-AE68-8C53-AA20-14963E938463}"/>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6691AA45-4E41-DC0A-69BF-6B2749DC7D36}"/>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62B0DD56-B709-FBAF-A4F4-A91F6806F1BC}"/>
              </a:ext>
            </a:extLst>
          </p:cNvPr>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McCreedy West</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Reserve and Resource Estimates</a:t>
            </a:r>
            <a:r>
              <a:rPr lang="en-US" sz="5600" baseline="30000">
                <a:solidFill>
                  <a:srgbClr val="DED0B9"/>
                </a:solidFill>
                <a:latin typeface="Lato Black" panose="020F0A02020204030203" pitchFamily="34" charset="0"/>
                <a:ea typeface="Poppins Black" pitchFamily="34" charset="-122"/>
                <a:cs typeface="Poppins Black" pitchFamily="34" charset="-120"/>
              </a:rPr>
              <a:t>1</a:t>
            </a:r>
            <a:endParaRPr lang="en-US" sz="7600" baseline="30000">
              <a:solidFill>
                <a:srgbClr val="DED0B9"/>
              </a:solidFill>
              <a:latin typeface="Lato Black" panose="020F0A02020204030203" pitchFamily="34" charset="0"/>
            </a:endParaRPr>
          </a:p>
        </p:txBody>
      </p:sp>
      <p:sp>
        <p:nvSpPr>
          <p:cNvPr id="4" name="TextBox 3">
            <a:extLst>
              <a:ext uri="{FF2B5EF4-FFF2-40B4-BE49-F238E27FC236}">
                <a16:creationId xmlns:a16="http://schemas.microsoft.com/office/drawing/2014/main" id="{E3132AC0-823C-0C02-DD5B-8DB247A8A6F0}"/>
              </a:ext>
            </a:extLst>
          </p:cNvPr>
          <p:cNvSpPr txBox="1"/>
          <p:nvPr/>
        </p:nvSpPr>
        <p:spPr>
          <a:xfrm>
            <a:off x="1294557" y="12982957"/>
            <a:ext cx="12539430" cy="553998"/>
          </a:xfrm>
          <a:prstGeom prst="rect">
            <a:avLst/>
          </a:prstGeom>
          <a:noFill/>
        </p:spPr>
        <p:txBody>
          <a:bodyPr wrap="square" lIns="243840" tIns="121920" rIns="243840" bIns="121920" rtlCol="0" anchor="t">
            <a:spAutoFit/>
          </a:bodyPr>
          <a:lstStyle/>
          <a:p>
            <a:r>
              <a:rPr lang="en-US" sz="1600" i="1" baseline="30000">
                <a:solidFill>
                  <a:schemeClr val="bg1"/>
                </a:solidFill>
                <a:latin typeface="Lato" panose="020F0502020204030203" pitchFamily="34" charset="0"/>
                <a:ea typeface="Calibri"/>
                <a:cs typeface="Arial"/>
              </a:rPr>
              <a:t>1</a:t>
            </a:r>
            <a:r>
              <a:rPr lang="en-US" sz="1600" i="1">
                <a:solidFill>
                  <a:schemeClr val="bg1"/>
                </a:solidFill>
                <a:latin typeface="Lato" panose="020F0502020204030203" pitchFamily="34" charset="0"/>
                <a:ea typeface="Calibri"/>
                <a:cs typeface="Arial"/>
              </a:rPr>
              <a:t> </a:t>
            </a:r>
            <a:r>
              <a:rPr lang="en-US" sz="2000" i="1">
                <a:solidFill>
                  <a:schemeClr val="bg1"/>
                </a:solidFill>
                <a:latin typeface="Lato" panose="020F0502020204030203" pitchFamily="34" charset="0"/>
                <a:ea typeface="Calibri"/>
                <a:cs typeface="Poppins" panose="00000500000000000000" pitchFamily="2" charset="0"/>
              </a:rPr>
              <a:t>See Footnotes to the McCreedy West Mineral Reserve &amp; Mineral Resource Estimate.</a:t>
            </a:r>
            <a:endParaRPr lang="en-CA" sz="1600" i="1">
              <a:solidFill>
                <a:schemeClr val="bg1"/>
              </a:solidFill>
              <a:latin typeface="Lato" panose="020F0502020204030203" pitchFamily="34" charset="0"/>
              <a:ea typeface="Calibri"/>
              <a:cs typeface="Poppins" panose="00000500000000000000" pitchFamily="2" charset="0"/>
            </a:endParaRPr>
          </a:p>
        </p:txBody>
      </p:sp>
      <p:pic>
        <p:nvPicPr>
          <p:cNvPr id="6" name="Picture 5">
            <a:extLst>
              <a:ext uri="{FF2B5EF4-FFF2-40B4-BE49-F238E27FC236}">
                <a16:creationId xmlns:a16="http://schemas.microsoft.com/office/drawing/2014/main" id="{31110590-81AE-AA20-2CF0-CCCFEC93C809}"/>
              </a:ext>
            </a:extLst>
          </p:cNvPr>
          <p:cNvPicPr>
            <a:picLocks noChangeAspect="1"/>
          </p:cNvPicPr>
          <p:nvPr/>
        </p:nvPicPr>
        <p:blipFill>
          <a:blip r:embed="rId6"/>
          <a:stretch>
            <a:fillRect/>
          </a:stretch>
        </p:blipFill>
        <p:spPr>
          <a:xfrm>
            <a:off x="1320776" y="4170509"/>
            <a:ext cx="21694624" cy="3175443"/>
          </a:xfrm>
          <a:prstGeom prst="rect">
            <a:avLst/>
          </a:prstGeom>
        </p:spPr>
      </p:pic>
      <p:pic>
        <p:nvPicPr>
          <p:cNvPr id="8" name="Picture 7">
            <a:extLst>
              <a:ext uri="{FF2B5EF4-FFF2-40B4-BE49-F238E27FC236}">
                <a16:creationId xmlns:a16="http://schemas.microsoft.com/office/drawing/2014/main" id="{542A4520-F271-09FB-B618-794508D70BA4}"/>
              </a:ext>
            </a:extLst>
          </p:cNvPr>
          <p:cNvPicPr>
            <a:picLocks noChangeAspect="1"/>
          </p:cNvPicPr>
          <p:nvPr/>
        </p:nvPicPr>
        <p:blipFill>
          <a:blip r:embed="rId7"/>
          <a:stretch>
            <a:fillRect/>
          </a:stretch>
        </p:blipFill>
        <p:spPr>
          <a:xfrm>
            <a:off x="1320777" y="7474204"/>
            <a:ext cx="21694627" cy="5563376"/>
          </a:xfrm>
          <a:prstGeom prst="rect">
            <a:avLst/>
          </a:prstGeom>
        </p:spPr>
      </p:pic>
      <p:sp>
        <p:nvSpPr>
          <p:cNvPr id="10" name="Text 16">
            <a:extLst>
              <a:ext uri="{FF2B5EF4-FFF2-40B4-BE49-F238E27FC236}">
                <a16:creationId xmlns:a16="http://schemas.microsoft.com/office/drawing/2014/main" id="{B0B89D9D-A985-DB15-71EF-B784C6E673AC}"/>
              </a:ext>
            </a:extLst>
          </p:cNvPr>
          <p:cNvSpPr/>
          <p:nvPr/>
        </p:nvSpPr>
        <p:spPr>
          <a:xfrm>
            <a:off x="546168"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cs typeface="Poppins Bold" pitchFamily="34" charset="-120"/>
              </a:rPr>
              <a:t>39</a:t>
            </a:r>
            <a:endParaRPr lang="en-US" sz="2400"/>
          </a:p>
        </p:txBody>
      </p:sp>
    </p:spTree>
    <p:extLst>
      <p:ext uri="{BB962C8B-B14F-4D97-AF65-F5344CB8AC3E}">
        <p14:creationId xmlns:p14="http://schemas.microsoft.com/office/powerpoint/2010/main" val="6925075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08FBA44B-C33F-4407-B934-72FB78F415C6}"/>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5355609C-7757-94A8-D193-32F794CE997E}"/>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8BCDF86E-BCE2-8375-E6E6-E239E194EBDF}"/>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FFA1668D-4771-DF03-C72A-8BEEB8994EBA}"/>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328B55EB-C8EF-9AAC-A15A-92AF5DD443E9}"/>
              </a:ext>
            </a:extLst>
          </p:cNvPr>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MAGNA MINING</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cs typeface="Poppins Black" pitchFamily="34" charset="-120"/>
              </a:rPr>
              <a:t>Mineral Resource Estimates</a:t>
            </a:r>
            <a:endParaRPr lang="en-US" sz="7600">
              <a:solidFill>
                <a:srgbClr val="DED0B9"/>
              </a:solidFill>
              <a:latin typeface="Lato Black" panose="020F0A02020204030203" pitchFamily="34" charset="0"/>
            </a:endParaRPr>
          </a:p>
        </p:txBody>
      </p:sp>
      <p:pic>
        <p:nvPicPr>
          <p:cNvPr id="4" name="Picture 3">
            <a:extLst>
              <a:ext uri="{FF2B5EF4-FFF2-40B4-BE49-F238E27FC236}">
                <a16:creationId xmlns:a16="http://schemas.microsoft.com/office/drawing/2014/main" id="{5C0AA065-A83F-7844-7F17-C4EE83D79738}"/>
              </a:ext>
            </a:extLst>
          </p:cNvPr>
          <p:cNvPicPr>
            <a:picLocks noChangeAspect="1"/>
          </p:cNvPicPr>
          <p:nvPr/>
        </p:nvPicPr>
        <p:blipFill>
          <a:blip r:embed="rId6"/>
          <a:stretch>
            <a:fillRect/>
          </a:stretch>
        </p:blipFill>
        <p:spPr>
          <a:xfrm>
            <a:off x="1705939" y="5979481"/>
            <a:ext cx="21420667" cy="10160000"/>
          </a:xfrm>
          <a:prstGeom prst="rect">
            <a:avLst/>
          </a:prstGeom>
        </p:spPr>
      </p:pic>
      <p:sp>
        <p:nvSpPr>
          <p:cNvPr id="8" name="TextBox 7">
            <a:extLst>
              <a:ext uri="{FF2B5EF4-FFF2-40B4-BE49-F238E27FC236}">
                <a16:creationId xmlns:a16="http://schemas.microsoft.com/office/drawing/2014/main" id="{73147912-7618-FD62-8ED3-136EE9053FDC}"/>
              </a:ext>
            </a:extLst>
          </p:cNvPr>
          <p:cNvSpPr txBox="1"/>
          <p:nvPr/>
        </p:nvSpPr>
        <p:spPr>
          <a:xfrm>
            <a:off x="1705939" y="3129478"/>
            <a:ext cx="10927219" cy="2215991"/>
          </a:xfrm>
          <a:prstGeom prst="rect">
            <a:avLst/>
          </a:prstGeom>
          <a:noFill/>
        </p:spPr>
        <p:txBody>
          <a:bodyPr wrap="square" lIns="243840" tIns="121920" rIns="243840" bIns="121920" rtlCol="0" anchor="t">
            <a:spAutoFit/>
          </a:bodyPr>
          <a:lstStyle/>
          <a:p>
            <a:r>
              <a:rPr lang="en-CA" sz="3200" b="1">
                <a:solidFill>
                  <a:schemeClr val="bg1"/>
                </a:solidFill>
                <a:latin typeface="Lato Black" panose="020F0A02020204030203" pitchFamily="34" charset="0"/>
                <a:cs typeface="Poppins" panose="00000500000000000000" pitchFamily="2" charset="0"/>
              </a:rPr>
              <a:t>Total Contained Metal in NI 43-101 Compliant Resources (Measured &amp; Indicated)</a:t>
            </a:r>
            <a:br>
              <a:rPr lang="en-CA" sz="3200" b="1">
                <a:solidFill>
                  <a:schemeClr val="bg1"/>
                </a:solidFill>
                <a:latin typeface="Lato Black" panose="020F0A02020204030203" pitchFamily="34" charset="0"/>
                <a:cs typeface="Poppins" panose="00000500000000000000" pitchFamily="2" charset="0"/>
              </a:rPr>
            </a:br>
            <a:endParaRPr lang="en-CA" sz="3200" b="1">
              <a:solidFill>
                <a:schemeClr val="bg1"/>
              </a:solidFill>
              <a:latin typeface="Lato Black" panose="020F0A02020204030203" pitchFamily="34" charset="0"/>
              <a:cs typeface="Poppins" panose="00000500000000000000" pitchFamily="2" charset="0"/>
            </a:endParaRPr>
          </a:p>
          <a:p>
            <a:r>
              <a:rPr lang="en-CA" sz="3200" b="1">
                <a:solidFill>
                  <a:schemeClr val="bg1"/>
                </a:solidFill>
                <a:latin typeface="Lato Black" panose="020F0A02020204030203" pitchFamily="34" charset="0"/>
                <a:cs typeface="Poppins" panose="00000500000000000000" pitchFamily="2" charset="0"/>
              </a:rPr>
              <a:t>Additional Contained Metal in Historic Resources</a:t>
            </a:r>
            <a:r>
              <a:rPr lang="en-CA" sz="3200" b="1" baseline="30000">
                <a:solidFill>
                  <a:schemeClr val="bg1"/>
                </a:solidFill>
                <a:latin typeface="Lato Black" panose="020F0A02020204030203" pitchFamily="34" charset="0"/>
                <a:cs typeface="Poppins" panose="00000500000000000000" pitchFamily="2" charset="0"/>
              </a:rPr>
              <a:t>1</a:t>
            </a:r>
            <a:r>
              <a:rPr lang="en-CA" sz="3200" b="1">
                <a:solidFill>
                  <a:schemeClr val="bg1"/>
                </a:solidFill>
                <a:latin typeface="Lato Black" panose="020F0A02020204030203" pitchFamily="34" charset="0"/>
                <a:cs typeface="Poppins" panose="00000500000000000000" pitchFamily="2" charset="0"/>
              </a:rPr>
              <a:t> </a:t>
            </a:r>
            <a:endParaRPr lang="en-CA" sz="3200">
              <a:solidFill>
                <a:schemeClr val="bg1"/>
              </a:solidFill>
              <a:latin typeface="Lato Black" panose="020F0A02020204030203" pitchFamily="34" charset="0"/>
              <a:cs typeface="Poppins" panose="00000500000000000000" pitchFamily="2" charset="0"/>
            </a:endParaRPr>
          </a:p>
        </p:txBody>
      </p:sp>
      <p:sp>
        <p:nvSpPr>
          <p:cNvPr id="10" name="TextBox 9">
            <a:extLst>
              <a:ext uri="{FF2B5EF4-FFF2-40B4-BE49-F238E27FC236}">
                <a16:creationId xmlns:a16="http://schemas.microsoft.com/office/drawing/2014/main" id="{7638EA00-71D4-60CE-64F2-1C2B6E831C43}"/>
              </a:ext>
            </a:extLst>
          </p:cNvPr>
          <p:cNvSpPr txBox="1"/>
          <p:nvPr/>
        </p:nvSpPr>
        <p:spPr>
          <a:xfrm>
            <a:off x="11545742" y="3280825"/>
            <a:ext cx="12216384" cy="1969770"/>
          </a:xfrm>
          <a:prstGeom prst="rect">
            <a:avLst/>
          </a:prstGeom>
          <a:noFill/>
        </p:spPr>
        <p:txBody>
          <a:bodyPr wrap="square" lIns="243840" tIns="121920" rIns="243840" bIns="121920" anchor="t">
            <a:spAutoFit/>
          </a:bodyPr>
          <a:lstStyle/>
          <a:p>
            <a:pPr marL="1676421" lvl="1" indent="-457206">
              <a:buFont typeface="Arial"/>
              <a:buChar char="•"/>
            </a:pPr>
            <a:r>
              <a:rPr lang="en-CA" sz="2800" b="1">
                <a:solidFill>
                  <a:schemeClr val="bg1"/>
                </a:solidFill>
                <a:latin typeface="Lato Black" panose="020F0A02020204030203" pitchFamily="34" charset="0"/>
                <a:cs typeface="Poppins" panose="00000500000000000000" pitchFamily="2" charset="0"/>
              </a:rPr>
              <a:t>805 million lbs of copper </a:t>
            </a:r>
          </a:p>
          <a:p>
            <a:pPr marL="1676421" lvl="1" indent="-457206">
              <a:buFont typeface="Arial"/>
              <a:buChar char="•"/>
            </a:pPr>
            <a:r>
              <a:rPr lang="en-CA" sz="2800" b="1">
                <a:solidFill>
                  <a:schemeClr val="bg1"/>
                </a:solidFill>
                <a:latin typeface="Lato Black" panose="020F0A02020204030203" pitchFamily="34" charset="0"/>
                <a:cs typeface="Poppins" panose="00000500000000000000" pitchFamily="2" charset="0"/>
              </a:rPr>
              <a:t>875 million lbs of nickel</a:t>
            </a:r>
          </a:p>
          <a:p>
            <a:pPr marL="1676421" lvl="1" indent="-457206">
              <a:buFont typeface="Arial"/>
              <a:buChar char="•"/>
            </a:pPr>
            <a:r>
              <a:rPr lang="en-CA" sz="2800" b="1">
                <a:solidFill>
                  <a:schemeClr val="bg1"/>
                </a:solidFill>
                <a:latin typeface="Lato Black" panose="020F0A02020204030203" pitchFamily="34" charset="0"/>
                <a:cs typeface="Poppins" panose="00000500000000000000" pitchFamily="2" charset="0"/>
              </a:rPr>
              <a:t>2.7 million ounces of precious metals (Pt + Pd + Au)</a:t>
            </a:r>
          </a:p>
          <a:p>
            <a:pPr marL="1676421" lvl="1" indent="-457206">
              <a:buFont typeface="Arial"/>
              <a:buChar char="•"/>
            </a:pPr>
            <a:r>
              <a:rPr lang="en-CA" sz="2800" b="1">
                <a:solidFill>
                  <a:schemeClr val="bg1"/>
                </a:solidFill>
                <a:latin typeface="Lato Black" panose="020F0A02020204030203" pitchFamily="34" charset="0"/>
                <a:cs typeface="Poppins" panose="00000500000000000000" pitchFamily="2" charset="0"/>
              </a:rPr>
              <a:t>2.6 billion lbs of copper equivalent (</a:t>
            </a:r>
            <a:r>
              <a:rPr lang="en-CA" sz="2800" b="1" err="1">
                <a:solidFill>
                  <a:schemeClr val="bg1"/>
                </a:solidFill>
                <a:latin typeface="Lato Black" panose="020F0A02020204030203" pitchFamily="34" charset="0"/>
                <a:cs typeface="Poppins" panose="00000500000000000000" pitchFamily="2" charset="0"/>
              </a:rPr>
              <a:t>CuEq</a:t>
            </a:r>
            <a:r>
              <a:rPr lang="en-CA" sz="2800" b="1">
                <a:solidFill>
                  <a:schemeClr val="bg1"/>
                </a:solidFill>
                <a:latin typeface="Lato Black" panose="020F0A02020204030203" pitchFamily="34" charset="0"/>
                <a:cs typeface="Poppins" panose="00000500000000000000" pitchFamily="2" charset="0"/>
              </a:rPr>
              <a:t>)</a:t>
            </a:r>
          </a:p>
        </p:txBody>
      </p:sp>
      <p:sp>
        <p:nvSpPr>
          <p:cNvPr id="12" name="TextBox 11">
            <a:extLst>
              <a:ext uri="{FF2B5EF4-FFF2-40B4-BE49-F238E27FC236}">
                <a16:creationId xmlns:a16="http://schemas.microsoft.com/office/drawing/2014/main" id="{43E9FD79-5C5C-F831-0C34-A2587A3FC597}"/>
              </a:ext>
            </a:extLst>
          </p:cNvPr>
          <p:cNvSpPr txBox="1"/>
          <p:nvPr/>
        </p:nvSpPr>
        <p:spPr>
          <a:xfrm>
            <a:off x="168441" y="16208412"/>
            <a:ext cx="24217146" cy="2277547"/>
          </a:xfrm>
          <a:prstGeom prst="rect">
            <a:avLst/>
          </a:prstGeom>
          <a:noFill/>
        </p:spPr>
        <p:txBody>
          <a:bodyPr wrap="square" lIns="243840" tIns="121920" rIns="243840" bIns="121920" rtlCol="0" anchor="t">
            <a:spAutoFit/>
          </a:bodyPr>
          <a:lstStyle/>
          <a:p>
            <a:r>
              <a:rPr lang="en-US" sz="1600" i="1" baseline="30000">
                <a:solidFill>
                  <a:schemeClr val="bg1"/>
                </a:solidFill>
                <a:latin typeface="Lato" panose="020F0502020204030203" pitchFamily="34" charset="0"/>
                <a:ea typeface="Calibri"/>
                <a:cs typeface="Poppins" panose="00000500000000000000" pitchFamily="2" charset="0"/>
              </a:rPr>
              <a:t>1</a:t>
            </a:r>
            <a:r>
              <a:rPr lang="en-US" sz="1600" i="1">
                <a:solidFill>
                  <a:schemeClr val="bg1"/>
                </a:solidFill>
                <a:latin typeface="Lato" panose="020F0502020204030203" pitchFamily="34" charset="0"/>
                <a:ea typeface="Calibri"/>
                <a:cs typeface="Poppins" panose="00000500000000000000" pitchFamily="2" charset="0"/>
              </a:rPr>
              <a:t>Historical Resources: a qualified person has not done sufficient work to classify the historical resource estimate as a current mineral resource and Magna is not treating the historical resource estimate as a current mineral resource.</a:t>
            </a:r>
          </a:p>
          <a:p>
            <a:r>
              <a:rPr lang="en-US" sz="1600" i="1" baseline="30000">
                <a:solidFill>
                  <a:schemeClr val="bg1"/>
                </a:solidFill>
                <a:latin typeface="Lato" panose="020F0502020204030203" pitchFamily="34" charset="0"/>
                <a:ea typeface="Calibri"/>
                <a:cs typeface="Poppins" panose="00000500000000000000" pitchFamily="2" charset="0"/>
              </a:rPr>
              <a:t>2</a:t>
            </a:r>
            <a:r>
              <a:rPr lang="en-US" sz="1600" i="1">
                <a:solidFill>
                  <a:schemeClr val="bg1"/>
                </a:solidFill>
                <a:latin typeface="Lato" panose="020F0502020204030203" pitchFamily="34" charset="0"/>
                <a:ea typeface="Calibri"/>
                <a:cs typeface="Poppins" panose="00000500000000000000" pitchFamily="2" charset="0"/>
              </a:rPr>
              <a:t>NiEq % = ( (Ni% x 2204 x Ni Price $/</a:t>
            </a:r>
            <a:r>
              <a:rPr lang="en-US" sz="1600" i="1" err="1">
                <a:solidFill>
                  <a:schemeClr val="bg1"/>
                </a:solidFill>
                <a:latin typeface="Lato" panose="020F0502020204030203" pitchFamily="34" charset="0"/>
                <a:ea typeface="Calibri"/>
                <a:cs typeface="Poppins" panose="00000500000000000000" pitchFamily="2" charset="0"/>
              </a:rPr>
              <a:t>lb</a:t>
            </a:r>
            <a:r>
              <a:rPr lang="en-US" sz="1600" i="1">
                <a:solidFill>
                  <a:schemeClr val="bg1"/>
                </a:solidFill>
                <a:latin typeface="Lato" panose="020F0502020204030203" pitchFamily="34" charset="0"/>
                <a:ea typeface="Calibri"/>
                <a:cs typeface="Poppins" panose="00000500000000000000" pitchFamily="2" charset="0"/>
              </a:rPr>
              <a:t>) + (Cu% x Cu Recovery % x 2204 x Cu Price $/</a:t>
            </a:r>
            <a:r>
              <a:rPr lang="en-US" sz="1600" i="1" err="1">
                <a:solidFill>
                  <a:schemeClr val="bg1"/>
                </a:solidFill>
                <a:latin typeface="Lato" panose="020F0502020204030203" pitchFamily="34" charset="0"/>
                <a:ea typeface="Calibri"/>
                <a:cs typeface="Poppins" panose="00000500000000000000" pitchFamily="2" charset="0"/>
              </a:rPr>
              <a:t>lb</a:t>
            </a:r>
            <a:r>
              <a:rPr lang="en-US" sz="1600" i="1">
                <a:solidFill>
                  <a:schemeClr val="bg1"/>
                </a:solidFill>
                <a:latin typeface="Lato" panose="020F0502020204030203" pitchFamily="34" charset="0"/>
                <a:ea typeface="Calibri"/>
                <a:cs typeface="Poppins" panose="00000500000000000000" pitchFamily="2" charset="0"/>
              </a:rPr>
              <a:t>) + (Co% x Co Recovery % x 2204 x Co Price $/</a:t>
            </a:r>
            <a:r>
              <a:rPr lang="en-US" sz="1600" i="1" err="1">
                <a:solidFill>
                  <a:schemeClr val="bg1"/>
                </a:solidFill>
                <a:latin typeface="Lato" panose="020F0502020204030203" pitchFamily="34" charset="0"/>
                <a:ea typeface="Calibri"/>
                <a:cs typeface="Poppins" panose="00000500000000000000" pitchFamily="2" charset="0"/>
              </a:rPr>
              <a:t>lb</a:t>
            </a:r>
            <a:r>
              <a:rPr lang="en-US" sz="1600" i="1">
                <a:solidFill>
                  <a:schemeClr val="bg1"/>
                </a:solidFill>
                <a:latin typeface="Lato" panose="020F0502020204030203" pitchFamily="34" charset="0"/>
                <a:ea typeface="Calibri"/>
                <a:cs typeface="Poppins" panose="00000500000000000000" pitchFamily="2" charset="0"/>
              </a:rPr>
              <a:t>) + (Pt </a:t>
            </a:r>
            <a:r>
              <a:rPr lang="en-US" sz="1600" i="1" err="1">
                <a:solidFill>
                  <a:schemeClr val="bg1"/>
                </a:solidFill>
                <a:latin typeface="Lato" panose="020F0502020204030203" pitchFamily="34" charset="0"/>
                <a:ea typeface="Calibri"/>
                <a:cs typeface="Poppins" panose="00000500000000000000" pitchFamily="2" charset="0"/>
              </a:rPr>
              <a:t>gpt</a:t>
            </a:r>
            <a:r>
              <a:rPr lang="en-US" sz="1600" i="1">
                <a:solidFill>
                  <a:schemeClr val="bg1"/>
                </a:solidFill>
                <a:latin typeface="Lato" panose="020F0502020204030203" pitchFamily="34" charset="0"/>
                <a:ea typeface="Calibri"/>
                <a:cs typeface="Poppins" panose="00000500000000000000" pitchFamily="2" charset="0"/>
              </a:rPr>
              <a:t> x Pt Recovery % / 31.1035 x Pt $/oz) +(dt </a:t>
            </a:r>
            <a:r>
              <a:rPr lang="en-US" sz="1600" i="1" err="1">
                <a:solidFill>
                  <a:schemeClr val="bg1"/>
                </a:solidFill>
                <a:latin typeface="Lato" panose="020F0502020204030203" pitchFamily="34" charset="0"/>
                <a:ea typeface="Calibri"/>
                <a:cs typeface="Poppins" panose="00000500000000000000" pitchFamily="2" charset="0"/>
              </a:rPr>
              <a:t>gpt</a:t>
            </a:r>
            <a:r>
              <a:rPr lang="en-US" sz="1600" i="1">
                <a:solidFill>
                  <a:schemeClr val="bg1"/>
                </a:solidFill>
                <a:latin typeface="Lato" panose="020F0502020204030203" pitchFamily="34" charset="0"/>
                <a:ea typeface="Calibri"/>
                <a:cs typeface="Poppins" panose="00000500000000000000" pitchFamily="2" charset="0"/>
              </a:rPr>
              <a:t> x Pd Recovery % / 31.1035 x Pd $/oz) + (Au </a:t>
            </a:r>
            <a:r>
              <a:rPr lang="en-US" sz="1600" i="1" err="1">
                <a:solidFill>
                  <a:schemeClr val="bg1"/>
                </a:solidFill>
                <a:latin typeface="Lato" panose="020F0502020204030203" pitchFamily="34" charset="0"/>
                <a:ea typeface="Calibri"/>
                <a:cs typeface="Poppins" panose="00000500000000000000" pitchFamily="2" charset="0"/>
              </a:rPr>
              <a:t>gpt</a:t>
            </a:r>
            <a:r>
              <a:rPr lang="en-US" sz="1600" i="1">
                <a:solidFill>
                  <a:schemeClr val="bg1"/>
                </a:solidFill>
                <a:latin typeface="Lato" panose="020F0502020204030203" pitchFamily="34" charset="0"/>
                <a:ea typeface="Calibri"/>
                <a:cs typeface="Poppins" panose="00000500000000000000" pitchFamily="2" charset="0"/>
              </a:rPr>
              <a:t> x Au Recovery % / 31.1035 x Au $/oz)) / 2204 x Ni $/lb. For </a:t>
            </a:r>
            <a:r>
              <a:rPr lang="en-US" sz="1600" i="1" err="1">
                <a:solidFill>
                  <a:schemeClr val="bg1"/>
                </a:solidFill>
                <a:latin typeface="Lato" panose="020F0502020204030203" pitchFamily="34" charset="0"/>
                <a:ea typeface="Calibri"/>
                <a:cs typeface="Poppins" panose="00000500000000000000" pitchFamily="2" charset="0"/>
              </a:rPr>
              <a:t>NiEq</a:t>
            </a:r>
            <a:r>
              <a:rPr lang="en-US" sz="1600" i="1">
                <a:solidFill>
                  <a:schemeClr val="bg1"/>
                </a:solidFill>
                <a:latin typeface="Lato" panose="020F0502020204030203" pitchFamily="34" charset="0"/>
                <a:ea typeface="Calibri"/>
                <a:cs typeface="Poppins" panose="00000500000000000000" pitchFamily="2" charset="0"/>
              </a:rPr>
              <a:t>, all metals have a recovery applied except Ni, and for </a:t>
            </a:r>
            <a:r>
              <a:rPr lang="en-US" sz="1600" i="1" err="1">
                <a:solidFill>
                  <a:schemeClr val="bg1"/>
                </a:solidFill>
                <a:latin typeface="Lato" panose="020F0502020204030203" pitchFamily="34" charset="0"/>
                <a:ea typeface="Calibri"/>
                <a:cs typeface="Poppins" panose="00000500000000000000" pitchFamily="2" charset="0"/>
              </a:rPr>
              <a:t>CuEq</a:t>
            </a:r>
            <a:r>
              <a:rPr lang="en-US" sz="1600" i="1">
                <a:solidFill>
                  <a:schemeClr val="bg1"/>
                </a:solidFill>
                <a:latin typeface="Lato" panose="020F0502020204030203" pitchFamily="34" charset="0"/>
                <a:ea typeface="Calibri"/>
                <a:cs typeface="Poppins" panose="00000500000000000000" pitchFamily="2" charset="0"/>
              </a:rPr>
              <a:t> all metals have a recovery applied except Cu.</a:t>
            </a:r>
          </a:p>
          <a:p>
            <a:r>
              <a:rPr lang="en-US" sz="1600" i="1" baseline="30000">
                <a:solidFill>
                  <a:schemeClr val="bg1"/>
                </a:solidFill>
                <a:latin typeface="Lato" panose="020F0502020204030203" pitchFamily="34" charset="0"/>
                <a:ea typeface="Calibri"/>
                <a:cs typeface="Poppins" panose="00000500000000000000" pitchFamily="2" charset="0"/>
              </a:rPr>
              <a:t>3</a:t>
            </a:r>
            <a:r>
              <a:rPr lang="en-US" sz="1600" i="1">
                <a:solidFill>
                  <a:schemeClr val="bg1"/>
                </a:solidFill>
                <a:latin typeface="Lato" panose="020F0502020204030203" pitchFamily="34" charset="0"/>
                <a:ea typeface="Calibri"/>
                <a:cs typeface="Poppins" panose="00000500000000000000" pitchFamily="2" charset="0"/>
              </a:rPr>
              <a:t>CuEq % = ( (Ni% x Ni Recovery % x 2204 x Ni Price $/</a:t>
            </a:r>
            <a:r>
              <a:rPr lang="en-US" sz="1600" i="1" err="1">
                <a:solidFill>
                  <a:schemeClr val="bg1"/>
                </a:solidFill>
                <a:latin typeface="Lato" panose="020F0502020204030203" pitchFamily="34" charset="0"/>
                <a:ea typeface="Calibri"/>
                <a:cs typeface="Poppins" panose="00000500000000000000" pitchFamily="2" charset="0"/>
              </a:rPr>
              <a:t>lb</a:t>
            </a:r>
            <a:r>
              <a:rPr lang="en-US" sz="1600" i="1">
                <a:solidFill>
                  <a:schemeClr val="bg1"/>
                </a:solidFill>
                <a:latin typeface="Lato" panose="020F0502020204030203" pitchFamily="34" charset="0"/>
                <a:ea typeface="Calibri"/>
                <a:cs typeface="Poppins" panose="00000500000000000000" pitchFamily="2" charset="0"/>
              </a:rPr>
              <a:t>) + (Cu% x Recovery % x 2204 x Cu Price $/</a:t>
            </a:r>
            <a:r>
              <a:rPr lang="en-US" sz="1600" i="1" err="1">
                <a:solidFill>
                  <a:schemeClr val="bg1"/>
                </a:solidFill>
                <a:latin typeface="Lato" panose="020F0502020204030203" pitchFamily="34" charset="0"/>
                <a:ea typeface="Calibri"/>
                <a:cs typeface="Poppins" panose="00000500000000000000" pitchFamily="2" charset="0"/>
              </a:rPr>
              <a:t>lb</a:t>
            </a:r>
            <a:r>
              <a:rPr lang="en-US" sz="1600" i="1">
                <a:solidFill>
                  <a:schemeClr val="bg1"/>
                </a:solidFill>
                <a:latin typeface="Lato" panose="020F0502020204030203" pitchFamily="34" charset="0"/>
                <a:ea typeface="Calibri"/>
                <a:cs typeface="Poppins" panose="00000500000000000000" pitchFamily="2" charset="0"/>
              </a:rPr>
              <a:t>) + (Co% x Co Recovery % x 2204 x Co Price $/</a:t>
            </a:r>
            <a:r>
              <a:rPr lang="en-US" sz="1600" i="1" err="1">
                <a:solidFill>
                  <a:schemeClr val="bg1"/>
                </a:solidFill>
                <a:latin typeface="Lato" panose="020F0502020204030203" pitchFamily="34" charset="0"/>
                <a:ea typeface="Calibri"/>
                <a:cs typeface="Poppins" panose="00000500000000000000" pitchFamily="2" charset="0"/>
              </a:rPr>
              <a:t>lb</a:t>
            </a:r>
            <a:r>
              <a:rPr lang="en-US" sz="1600" i="1">
                <a:solidFill>
                  <a:schemeClr val="bg1"/>
                </a:solidFill>
                <a:latin typeface="Lato" panose="020F0502020204030203" pitchFamily="34" charset="0"/>
                <a:ea typeface="Calibri"/>
                <a:cs typeface="Poppins" panose="00000500000000000000" pitchFamily="2" charset="0"/>
              </a:rPr>
              <a:t>) + (Pt </a:t>
            </a:r>
            <a:r>
              <a:rPr lang="en-US" sz="1600" i="1" err="1">
                <a:solidFill>
                  <a:schemeClr val="bg1"/>
                </a:solidFill>
                <a:latin typeface="Lato" panose="020F0502020204030203" pitchFamily="34" charset="0"/>
                <a:ea typeface="Calibri"/>
                <a:cs typeface="Poppins" panose="00000500000000000000" pitchFamily="2" charset="0"/>
              </a:rPr>
              <a:t>gpt</a:t>
            </a:r>
            <a:r>
              <a:rPr lang="en-US" sz="1600" i="1">
                <a:solidFill>
                  <a:schemeClr val="bg1"/>
                </a:solidFill>
                <a:latin typeface="Lato" panose="020F0502020204030203" pitchFamily="34" charset="0"/>
                <a:ea typeface="Calibri"/>
                <a:cs typeface="Poppins" panose="00000500000000000000" pitchFamily="2" charset="0"/>
              </a:rPr>
              <a:t> x Pt Recovery % / 31.1035 x Pt $/oz) +(dt </a:t>
            </a:r>
            <a:r>
              <a:rPr lang="en-US" sz="1600" i="1" err="1">
                <a:solidFill>
                  <a:schemeClr val="bg1"/>
                </a:solidFill>
                <a:latin typeface="Lato" panose="020F0502020204030203" pitchFamily="34" charset="0"/>
                <a:ea typeface="Calibri"/>
                <a:cs typeface="Poppins" panose="00000500000000000000" pitchFamily="2" charset="0"/>
              </a:rPr>
              <a:t>gpt</a:t>
            </a:r>
            <a:r>
              <a:rPr lang="en-US" sz="1600" i="1">
                <a:solidFill>
                  <a:schemeClr val="bg1"/>
                </a:solidFill>
                <a:latin typeface="Lato" panose="020F0502020204030203" pitchFamily="34" charset="0"/>
                <a:ea typeface="Calibri"/>
                <a:cs typeface="Poppins" panose="00000500000000000000" pitchFamily="2" charset="0"/>
              </a:rPr>
              <a:t> x Pd Recovery % / 31.1035 x Pd $/oz) + (Au </a:t>
            </a:r>
            <a:r>
              <a:rPr lang="en-US" sz="1600" i="1" err="1">
                <a:solidFill>
                  <a:schemeClr val="bg1"/>
                </a:solidFill>
                <a:latin typeface="Lato" panose="020F0502020204030203" pitchFamily="34" charset="0"/>
                <a:ea typeface="Calibri"/>
                <a:cs typeface="Poppins" panose="00000500000000000000" pitchFamily="2" charset="0"/>
              </a:rPr>
              <a:t>gpt</a:t>
            </a:r>
            <a:r>
              <a:rPr lang="en-US" sz="1600" i="1">
                <a:solidFill>
                  <a:schemeClr val="bg1"/>
                </a:solidFill>
                <a:latin typeface="Lato" panose="020F0502020204030203" pitchFamily="34" charset="0"/>
                <a:ea typeface="Calibri"/>
                <a:cs typeface="Poppins" panose="00000500000000000000" pitchFamily="2" charset="0"/>
              </a:rPr>
              <a:t> x Au Recovery % / 31.1035 x Au $/oz)) / 2204 x Ni $/lb.</a:t>
            </a:r>
          </a:p>
          <a:p>
            <a:r>
              <a:rPr lang="en-US" sz="1600" i="1" baseline="30000">
                <a:solidFill>
                  <a:schemeClr val="bg1"/>
                </a:solidFill>
                <a:latin typeface="Lato" panose="020F0502020204030203" pitchFamily="34" charset="0"/>
                <a:ea typeface="Calibri"/>
                <a:cs typeface="Poppins" panose="00000500000000000000" pitchFamily="2" charset="0"/>
              </a:rPr>
              <a:t>4</a:t>
            </a:r>
            <a:r>
              <a:rPr lang="en-US" sz="1600" i="1">
                <a:solidFill>
                  <a:schemeClr val="bg1"/>
                </a:solidFill>
                <a:latin typeface="Lato" panose="020F0502020204030203" pitchFamily="34" charset="0"/>
                <a:ea typeface="Calibri"/>
                <a:cs typeface="Poppins" panose="00000500000000000000" pitchFamily="2" charset="0"/>
              </a:rPr>
              <a:t>Prices used in Ni Eq and Cu Eq calculations (US): $7.72/</a:t>
            </a:r>
            <a:r>
              <a:rPr lang="en-US" sz="1600" i="1" err="1">
                <a:solidFill>
                  <a:schemeClr val="bg1"/>
                </a:solidFill>
                <a:latin typeface="Lato" panose="020F0502020204030203" pitchFamily="34" charset="0"/>
                <a:ea typeface="Calibri"/>
                <a:cs typeface="Poppins" panose="00000500000000000000" pitchFamily="2" charset="0"/>
              </a:rPr>
              <a:t>lb</a:t>
            </a:r>
            <a:r>
              <a:rPr lang="en-US" sz="1600" i="1">
                <a:solidFill>
                  <a:schemeClr val="bg1"/>
                </a:solidFill>
                <a:latin typeface="Lato" panose="020F0502020204030203" pitchFamily="34" charset="0"/>
                <a:ea typeface="Calibri"/>
                <a:cs typeface="Poppins" panose="00000500000000000000" pitchFamily="2" charset="0"/>
              </a:rPr>
              <a:t> Ni, $4.88/</a:t>
            </a:r>
            <a:r>
              <a:rPr lang="en-US" sz="1600" i="1" err="1">
                <a:solidFill>
                  <a:schemeClr val="bg1"/>
                </a:solidFill>
                <a:latin typeface="Lato" panose="020F0502020204030203" pitchFamily="34" charset="0"/>
                <a:ea typeface="Calibri"/>
                <a:cs typeface="Poppins" panose="00000500000000000000" pitchFamily="2" charset="0"/>
              </a:rPr>
              <a:t>lb</a:t>
            </a:r>
            <a:r>
              <a:rPr lang="en-US" sz="1600" i="1">
                <a:solidFill>
                  <a:schemeClr val="bg1"/>
                </a:solidFill>
                <a:latin typeface="Lato" panose="020F0502020204030203" pitchFamily="34" charset="0"/>
                <a:ea typeface="Calibri"/>
                <a:cs typeface="Poppins" panose="00000500000000000000" pitchFamily="2" charset="0"/>
              </a:rPr>
              <a:t> Cu, $18.12/</a:t>
            </a:r>
            <a:r>
              <a:rPr lang="en-US" sz="1600" i="1" err="1">
                <a:solidFill>
                  <a:schemeClr val="bg1"/>
                </a:solidFill>
                <a:latin typeface="Lato" panose="020F0502020204030203" pitchFamily="34" charset="0"/>
                <a:ea typeface="Calibri"/>
                <a:cs typeface="Poppins" panose="00000500000000000000" pitchFamily="2" charset="0"/>
              </a:rPr>
              <a:t>lb</a:t>
            </a:r>
            <a:r>
              <a:rPr lang="en-US" sz="1600" i="1">
                <a:solidFill>
                  <a:schemeClr val="bg1"/>
                </a:solidFill>
                <a:latin typeface="Lato" panose="020F0502020204030203" pitchFamily="34" charset="0"/>
                <a:ea typeface="Calibri"/>
                <a:cs typeface="Poppins" panose="00000500000000000000" pitchFamily="2" charset="0"/>
              </a:rPr>
              <a:t> Co, $1,410/oz Pt, $1,156/oz Pd, $3,815/oz Au.</a:t>
            </a:r>
          </a:p>
          <a:p>
            <a:endParaRPr lang="en-US" sz="2000" i="1">
              <a:solidFill>
                <a:schemeClr val="bg1"/>
              </a:solidFill>
              <a:latin typeface="Poppins" panose="00000500000000000000" pitchFamily="2" charset="0"/>
              <a:ea typeface="Calibri"/>
              <a:cs typeface="Poppins" panose="00000500000000000000" pitchFamily="2" charset="0"/>
            </a:endParaRPr>
          </a:p>
          <a:p>
            <a:endParaRPr lang="en-CA" sz="1600" i="1">
              <a:solidFill>
                <a:schemeClr val="bg1"/>
              </a:solidFill>
              <a:latin typeface="Poppins" panose="00000500000000000000" pitchFamily="2" charset="0"/>
              <a:ea typeface="Calibri"/>
              <a:cs typeface="Poppins" panose="00000500000000000000" pitchFamily="2" charset="0"/>
            </a:endParaRPr>
          </a:p>
        </p:txBody>
      </p:sp>
      <p:pic>
        <p:nvPicPr>
          <p:cNvPr id="15" name="Picture 14" descr="A white letter on a black background&#10;&#10;AI-generated content may be incorrect.">
            <a:extLst>
              <a:ext uri="{FF2B5EF4-FFF2-40B4-BE49-F238E27FC236}">
                <a16:creationId xmlns:a16="http://schemas.microsoft.com/office/drawing/2014/main" id="{F65220E7-2737-2F5B-259C-60941BC8DDF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5015" y="3099981"/>
            <a:ext cx="830699" cy="830699"/>
          </a:xfrm>
          <a:prstGeom prst="rect">
            <a:avLst/>
          </a:prstGeom>
        </p:spPr>
      </p:pic>
      <p:pic>
        <p:nvPicPr>
          <p:cNvPr id="17" name="Picture 16" descr="A white letter on a black background&#10;&#10;AI-generated content may be incorrect.">
            <a:extLst>
              <a:ext uri="{FF2B5EF4-FFF2-40B4-BE49-F238E27FC236}">
                <a16:creationId xmlns:a16="http://schemas.microsoft.com/office/drawing/2014/main" id="{7AC69906-DC27-AC60-5EE6-0A17702494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9931" y="4491247"/>
            <a:ext cx="830699" cy="830699"/>
          </a:xfrm>
          <a:prstGeom prst="rect">
            <a:avLst/>
          </a:prstGeom>
        </p:spPr>
      </p:pic>
    </p:spTree>
    <p:extLst>
      <p:ext uri="{BB962C8B-B14F-4D97-AF65-F5344CB8AC3E}">
        <p14:creationId xmlns:p14="http://schemas.microsoft.com/office/powerpoint/2010/main" val="36447837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DDD18C57-80CF-8041-FFBF-E6B93E06DBEE}"/>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A301F34D-8716-0EDE-EE52-64D2DDC5DA40}"/>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621422F7-6E41-A062-BA93-AC8FFD4FD654}"/>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C30EAB7B-AFA2-C12F-33A3-D517FC4CB9F1}"/>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50B7D621-39F9-8B10-0E60-2B33BC667C10}"/>
              </a:ext>
            </a:extLst>
          </p:cNvPr>
          <p:cNvSpPr/>
          <p:nvPr/>
        </p:nvSpPr>
        <p:spPr>
          <a:xfrm>
            <a:off x="5969746" y="809605"/>
            <a:ext cx="12460257" cy="2197100"/>
          </a:xfrm>
          <a:prstGeom prst="rect">
            <a:avLst/>
          </a:prstGeom>
          <a:noFill/>
          <a:ln/>
        </p:spPr>
        <p:txBody>
          <a:bodyPr wrap="square" lIns="0" tIns="0" rIns="0" bIns="0" rtlCol="0" anchor="ctr"/>
          <a:lstStyle/>
          <a:p>
            <a:pPr marL="0" indent="0" algn="ctr">
              <a:lnSpc>
                <a:spcPts val="7200"/>
              </a:lnSpc>
              <a:buNone/>
            </a:pPr>
            <a:r>
              <a:rPr lang="en-US" sz="9000">
                <a:solidFill>
                  <a:srgbClr val="FFFFFF">
                    <a:alpha val="100000"/>
                  </a:srgbClr>
                </a:solidFill>
                <a:latin typeface="Lato Black" panose="020F0A02020204030203" pitchFamily="34" charset="0"/>
                <a:cs typeface="Poppins Black" pitchFamily="34" charset="-120"/>
              </a:rPr>
              <a:t>MAGNA MINING</a:t>
            </a:r>
            <a:endParaRPr lang="en-US" sz="9000">
              <a:latin typeface="Lato Black" panose="020F0A02020204030203" pitchFamily="34" charset="0"/>
            </a:endParaRPr>
          </a:p>
          <a:p>
            <a:pPr marL="0" indent="0" algn="ctr">
              <a:lnSpc>
                <a:spcPts val="7200"/>
              </a:lnSpc>
              <a:buNone/>
            </a:pPr>
            <a:r>
              <a:rPr lang="en-US" sz="5600">
                <a:solidFill>
                  <a:srgbClr val="DED0B9"/>
                </a:solidFill>
                <a:latin typeface="Lato Black" panose="020F0A02020204030203" pitchFamily="34" charset="0"/>
                <a:cs typeface="Poppins Black" pitchFamily="34" charset="-120"/>
              </a:rPr>
              <a:t>Historical Resources</a:t>
            </a:r>
            <a:endParaRPr lang="en-US" sz="7600">
              <a:solidFill>
                <a:srgbClr val="DED0B9"/>
              </a:solidFill>
              <a:latin typeface="Lato Black" panose="020F0A02020204030203" pitchFamily="34" charset="0"/>
            </a:endParaRPr>
          </a:p>
        </p:txBody>
      </p:sp>
      <p:graphicFrame>
        <p:nvGraphicFramePr>
          <p:cNvPr id="4" name="Table 3">
            <a:extLst>
              <a:ext uri="{FF2B5EF4-FFF2-40B4-BE49-F238E27FC236}">
                <a16:creationId xmlns:a16="http://schemas.microsoft.com/office/drawing/2014/main" id="{D05E06FA-D33A-A28C-5A7B-C0CA448EA20F}"/>
              </a:ext>
            </a:extLst>
          </p:cNvPr>
          <p:cNvGraphicFramePr>
            <a:graphicFrameLocks noGrp="1"/>
          </p:cNvGraphicFramePr>
          <p:nvPr>
            <p:extLst>
              <p:ext uri="{D42A27DB-BD31-4B8C-83A1-F6EECF244321}">
                <p14:modId xmlns:p14="http://schemas.microsoft.com/office/powerpoint/2010/main" val="188002999"/>
              </p:ext>
            </p:extLst>
          </p:nvPr>
        </p:nvGraphicFramePr>
        <p:xfrm>
          <a:off x="1679286" y="3801674"/>
          <a:ext cx="20658672" cy="5960536"/>
        </p:xfrm>
        <a:graphic>
          <a:graphicData uri="http://schemas.openxmlformats.org/drawingml/2006/table">
            <a:tbl>
              <a:tblPr/>
              <a:tblGrid>
                <a:gridCol w="2911357">
                  <a:extLst>
                    <a:ext uri="{9D8B030D-6E8A-4147-A177-3AD203B41FA5}">
                      <a16:colId xmlns:a16="http://schemas.microsoft.com/office/drawing/2014/main" val="613917251"/>
                    </a:ext>
                  </a:extLst>
                </a:gridCol>
                <a:gridCol w="1934259">
                  <a:extLst>
                    <a:ext uri="{9D8B030D-6E8A-4147-A177-3AD203B41FA5}">
                      <a16:colId xmlns:a16="http://schemas.microsoft.com/office/drawing/2014/main" val="4276676516"/>
                    </a:ext>
                  </a:extLst>
                </a:gridCol>
                <a:gridCol w="2412837">
                  <a:extLst>
                    <a:ext uri="{9D8B030D-6E8A-4147-A177-3AD203B41FA5}">
                      <a16:colId xmlns:a16="http://schemas.microsoft.com/office/drawing/2014/main" val="817619058"/>
                    </a:ext>
                  </a:extLst>
                </a:gridCol>
                <a:gridCol w="1914317">
                  <a:extLst>
                    <a:ext uri="{9D8B030D-6E8A-4147-A177-3AD203B41FA5}">
                      <a16:colId xmlns:a16="http://schemas.microsoft.com/office/drawing/2014/main" val="3745419922"/>
                    </a:ext>
                  </a:extLst>
                </a:gridCol>
                <a:gridCol w="1914317">
                  <a:extLst>
                    <a:ext uri="{9D8B030D-6E8A-4147-A177-3AD203B41FA5}">
                      <a16:colId xmlns:a16="http://schemas.microsoft.com/office/drawing/2014/main" val="1785597872"/>
                    </a:ext>
                  </a:extLst>
                </a:gridCol>
                <a:gridCol w="1914317">
                  <a:extLst>
                    <a:ext uri="{9D8B030D-6E8A-4147-A177-3AD203B41FA5}">
                      <a16:colId xmlns:a16="http://schemas.microsoft.com/office/drawing/2014/main" val="1892426042"/>
                    </a:ext>
                  </a:extLst>
                </a:gridCol>
                <a:gridCol w="1914317">
                  <a:extLst>
                    <a:ext uri="{9D8B030D-6E8A-4147-A177-3AD203B41FA5}">
                      <a16:colId xmlns:a16="http://schemas.microsoft.com/office/drawing/2014/main" val="2145186199"/>
                    </a:ext>
                  </a:extLst>
                </a:gridCol>
                <a:gridCol w="1914317">
                  <a:extLst>
                    <a:ext uri="{9D8B030D-6E8A-4147-A177-3AD203B41FA5}">
                      <a16:colId xmlns:a16="http://schemas.microsoft.com/office/drawing/2014/main" val="1921444019"/>
                    </a:ext>
                  </a:extLst>
                </a:gridCol>
                <a:gridCol w="1914317">
                  <a:extLst>
                    <a:ext uri="{9D8B030D-6E8A-4147-A177-3AD203B41FA5}">
                      <a16:colId xmlns:a16="http://schemas.microsoft.com/office/drawing/2014/main" val="1174816778"/>
                    </a:ext>
                  </a:extLst>
                </a:gridCol>
                <a:gridCol w="1914317">
                  <a:extLst>
                    <a:ext uri="{9D8B030D-6E8A-4147-A177-3AD203B41FA5}">
                      <a16:colId xmlns:a16="http://schemas.microsoft.com/office/drawing/2014/main" val="2514630786"/>
                    </a:ext>
                  </a:extLst>
                </a:gridCol>
              </a:tblGrid>
              <a:tr h="558800">
                <a:tc gridSpan="10">
                  <a:txBody>
                    <a:bodyPr/>
                    <a:lstStyle/>
                    <a:p>
                      <a:pPr algn="ctr" fontAlgn="ctr">
                        <a:buNone/>
                      </a:pPr>
                      <a:r>
                        <a:rPr lang="en-CA" sz="2900" b="1" i="0" u="none" strike="noStrike">
                          <a:solidFill>
                            <a:srgbClr val="FFFFFF"/>
                          </a:solidFill>
                          <a:effectLst/>
                          <a:latin typeface="Aptos" panose="020B0004020202020204" pitchFamily="34" charset="0"/>
                        </a:rPr>
                        <a:t>Historical Resources</a:t>
                      </a:r>
                      <a:r>
                        <a:rPr lang="en-CA" sz="2900" b="1" i="0" u="none" strike="noStrike" baseline="30000">
                          <a:solidFill>
                            <a:srgbClr val="FFFFFF"/>
                          </a:solidFill>
                          <a:effectLst/>
                          <a:latin typeface="Aptos" panose="020B0004020202020204" pitchFamily="34" charset="0"/>
                        </a:rPr>
                        <a:t>1</a:t>
                      </a:r>
                      <a:endParaRPr lang="en-CA" sz="2900" b="1" i="0" u="none" strike="noStrike">
                        <a:solidFill>
                          <a:srgbClr val="FFFFFF"/>
                        </a:solidFill>
                        <a:effectLst/>
                        <a:latin typeface="Aptos" panose="020B0004020202020204" pitchFamily="34" charset="0"/>
                      </a:endParaRPr>
                    </a:p>
                  </a:txBody>
                  <a:tcPr marL="16933" marR="16933" marT="16933" marB="0" anchor="ctr">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E7E6E6"/>
                      </a:solidFill>
                      <a:prstDash val="solid"/>
                      <a:round/>
                      <a:headEnd type="none" w="med" len="med"/>
                      <a:tailEnd type="none" w="med" len="med"/>
                    </a:lnB>
                    <a:solidFill>
                      <a:srgbClr val="10253F"/>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19766163"/>
                  </a:ext>
                </a:extLst>
              </a:tr>
              <a:tr h="982133">
                <a:tc>
                  <a:txBody>
                    <a:bodyPr/>
                    <a:lstStyle/>
                    <a:p>
                      <a:pPr algn="ctr" fontAlgn="ctr">
                        <a:buNone/>
                      </a:pPr>
                      <a:r>
                        <a:rPr lang="en-CA" sz="2900" b="1" i="0" u="none" strike="noStrike">
                          <a:solidFill>
                            <a:srgbClr val="FFFFFF"/>
                          </a:solidFill>
                          <a:effectLst/>
                          <a:latin typeface="Aptos" panose="020B0004020202020204" pitchFamily="34" charset="0"/>
                        </a:rPr>
                        <a:t>Property</a:t>
                      </a:r>
                    </a:p>
                  </a:txBody>
                  <a:tcPr marL="16933" marR="16933" marT="16933" marB="0" anchor="ctr">
                    <a:lnL w="6350" cap="flat" cmpd="sng" algn="ctr">
                      <a:solidFill>
                        <a:srgbClr val="808080"/>
                      </a:solidFill>
                      <a:prstDash val="solid"/>
                      <a:round/>
                      <a:headEnd type="none" w="med" len="med"/>
                      <a:tailEnd type="none" w="med" len="med"/>
                    </a:lnL>
                    <a:lnR w="6350" cap="flat" cmpd="sng" algn="ctr">
                      <a:solidFill>
                        <a:srgbClr val="E7E6E6"/>
                      </a:solidFill>
                      <a:prstDash val="solid"/>
                      <a:round/>
                      <a:headEnd type="none" w="med" len="med"/>
                      <a:tailEnd type="none" w="med" len="med"/>
                    </a:lnR>
                    <a:lnT w="6350" cap="flat" cmpd="sng" algn="ctr">
                      <a:solidFill>
                        <a:srgbClr val="E7E6E6"/>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10253F"/>
                    </a:solidFill>
                  </a:tcPr>
                </a:tc>
                <a:tc>
                  <a:txBody>
                    <a:bodyPr/>
                    <a:lstStyle/>
                    <a:p>
                      <a:pPr algn="ctr" fontAlgn="ctr">
                        <a:buNone/>
                      </a:pPr>
                      <a:r>
                        <a:rPr lang="en-CA" sz="2900" b="1" i="0" u="none" strike="noStrike">
                          <a:solidFill>
                            <a:srgbClr val="FFFFFF"/>
                          </a:solidFill>
                          <a:effectLst/>
                          <a:latin typeface="Aptos" panose="020B0004020202020204" pitchFamily="34" charset="0"/>
                        </a:rPr>
                        <a:t>Deposit Type</a:t>
                      </a:r>
                    </a:p>
                  </a:txBody>
                  <a:tcPr marL="16933" marR="16933" marT="16933" marB="0" anchor="ctr">
                    <a:lnL w="6350" cap="flat" cmpd="sng" algn="ctr">
                      <a:solidFill>
                        <a:srgbClr val="E7E6E6"/>
                      </a:solidFill>
                      <a:prstDash val="solid"/>
                      <a:round/>
                      <a:headEnd type="none" w="med" len="med"/>
                      <a:tailEnd type="none" w="med" len="med"/>
                    </a:lnL>
                    <a:lnR w="6350" cap="flat" cmpd="sng" algn="ctr">
                      <a:solidFill>
                        <a:srgbClr val="E7E6E6"/>
                      </a:solidFill>
                      <a:prstDash val="solid"/>
                      <a:round/>
                      <a:headEnd type="none" w="med" len="med"/>
                      <a:tailEnd type="none" w="med" len="med"/>
                    </a:lnR>
                    <a:lnT w="6350" cap="flat" cmpd="sng" algn="ctr">
                      <a:solidFill>
                        <a:srgbClr val="E7E6E6"/>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10253F"/>
                    </a:solidFill>
                  </a:tcPr>
                </a:tc>
                <a:tc>
                  <a:txBody>
                    <a:bodyPr/>
                    <a:lstStyle/>
                    <a:p>
                      <a:pPr algn="ctr" fontAlgn="ctr">
                        <a:buNone/>
                      </a:pPr>
                      <a:r>
                        <a:rPr lang="en-CA" sz="2900" b="1" i="0" u="none" strike="noStrike">
                          <a:solidFill>
                            <a:srgbClr val="FFFFFF"/>
                          </a:solidFill>
                          <a:effectLst/>
                          <a:latin typeface="Aptos" panose="020B0004020202020204" pitchFamily="34" charset="0"/>
                        </a:rPr>
                        <a:t>Tonnes</a:t>
                      </a:r>
                    </a:p>
                  </a:txBody>
                  <a:tcPr marL="16933" marR="16933" marT="16933" marB="0" anchor="ctr">
                    <a:lnL w="6350" cap="flat" cmpd="sng" algn="ctr">
                      <a:solidFill>
                        <a:srgbClr val="E7E6E6"/>
                      </a:solidFill>
                      <a:prstDash val="solid"/>
                      <a:round/>
                      <a:headEnd type="none" w="med" len="med"/>
                      <a:tailEnd type="none" w="med" len="med"/>
                    </a:lnL>
                    <a:lnR w="6350" cap="flat" cmpd="sng" algn="ctr">
                      <a:solidFill>
                        <a:srgbClr val="E7E6E6"/>
                      </a:solidFill>
                      <a:prstDash val="solid"/>
                      <a:round/>
                      <a:headEnd type="none" w="med" len="med"/>
                      <a:tailEnd type="none" w="med" len="med"/>
                    </a:lnR>
                    <a:lnT w="6350" cap="flat" cmpd="sng" algn="ctr">
                      <a:solidFill>
                        <a:srgbClr val="E7E6E6"/>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10253F"/>
                    </a:solidFill>
                  </a:tcPr>
                </a:tc>
                <a:tc>
                  <a:txBody>
                    <a:bodyPr/>
                    <a:lstStyle/>
                    <a:p>
                      <a:pPr algn="ctr" fontAlgn="ctr">
                        <a:buNone/>
                      </a:pPr>
                      <a:r>
                        <a:rPr lang="en-CA" sz="2900" b="1" i="0" u="none" strike="noStrike">
                          <a:solidFill>
                            <a:srgbClr val="FFFFFF"/>
                          </a:solidFill>
                          <a:effectLst/>
                          <a:latin typeface="Aptos" panose="020B0004020202020204" pitchFamily="34" charset="0"/>
                        </a:rPr>
                        <a:t>Ni </a:t>
                      </a:r>
                      <a:br>
                        <a:rPr lang="en-CA" sz="2900" b="1" i="0" u="none" strike="noStrike">
                          <a:solidFill>
                            <a:srgbClr val="FFFFFF"/>
                          </a:solidFill>
                          <a:effectLst/>
                          <a:latin typeface="Aptos" panose="020B0004020202020204" pitchFamily="34" charset="0"/>
                        </a:rPr>
                      </a:br>
                      <a:r>
                        <a:rPr lang="en-CA" sz="2900" b="1" i="0" u="none" strike="noStrike">
                          <a:solidFill>
                            <a:srgbClr val="FFFFFF"/>
                          </a:solidFill>
                          <a:effectLst/>
                          <a:latin typeface="Aptos" panose="020B0004020202020204" pitchFamily="34" charset="0"/>
                        </a:rPr>
                        <a:t>(%)</a:t>
                      </a:r>
                    </a:p>
                  </a:txBody>
                  <a:tcPr marL="16933" marR="16933" marT="16933" marB="0" anchor="ctr">
                    <a:lnL w="6350" cap="flat" cmpd="sng" algn="ctr">
                      <a:solidFill>
                        <a:srgbClr val="E7E6E6"/>
                      </a:solidFill>
                      <a:prstDash val="solid"/>
                      <a:round/>
                      <a:headEnd type="none" w="med" len="med"/>
                      <a:tailEnd type="none" w="med" len="med"/>
                    </a:lnL>
                    <a:lnR w="6350" cap="flat" cmpd="sng" algn="ctr">
                      <a:solidFill>
                        <a:srgbClr val="E7E6E6"/>
                      </a:solidFill>
                      <a:prstDash val="solid"/>
                      <a:round/>
                      <a:headEnd type="none" w="med" len="med"/>
                      <a:tailEnd type="none" w="med" len="med"/>
                    </a:lnR>
                    <a:lnT w="6350" cap="flat" cmpd="sng" algn="ctr">
                      <a:solidFill>
                        <a:srgbClr val="E7E6E6"/>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10253F"/>
                    </a:solidFill>
                  </a:tcPr>
                </a:tc>
                <a:tc>
                  <a:txBody>
                    <a:bodyPr/>
                    <a:lstStyle/>
                    <a:p>
                      <a:pPr algn="ctr" fontAlgn="ctr">
                        <a:buNone/>
                      </a:pPr>
                      <a:r>
                        <a:rPr lang="en-CA" sz="2900" b="1" i="0" u="none" strike="noStrike">
                          <a:solidFill>
                            <a:srgbClr val="FFFFFF"/>
                          </a:solidFill>
                          <a:effectLst/>
                          <a:latin typeface="Aptos" panose="020B0004020202020204" pitchFamily="34" charset="0"/>
                        </a:rPr>
                        <a:t>Cu</a:t>
                      </a:r>
                      <a:br>
                        <a:rPr lang="en-CA" sz="2900" b="1" i="0" u="none" strike="noStrike">
                          <a:solidFill>
                            <a:srgbClr val="FFFFFF"/>
                          </a:solidFill>
                          <a:effectLst/>
                          <a:latin typeface="Aptos" panose="020B0004020202020204" pitchFamily="34" charset="0"/>
                        </a:rPr>
                      </a:br>
                      <a:r>
                        <a:rPr lang="en-CA" sz="2900" b="1" i="0" u="none" strike="noStrike">
                          <a:solidFill>
                            <a:srgbClr val="FFFFFF"/>
                          </a:solidFill>
                          <a:effectLst/>
                          <a:latin typeface="Aptos" panose="020B0004020202020204" pitchFamily="34" charset="0"/>
                        </a:rPr>
                        <a:t>(%)</a:t>
                      </a:r>
                    </a:p>
                  </a:txBody>
                  <a:tcPr marL="16933" marR="16933" marT="16933" marB="0" anchor="ctr">
                    <a:lnL w="6350" cap="flat" cmpd="sng" algn="ctr">
                      <a:solidFill>
                        <a:srgbClr val="E7E6E6"/>
                      </a:solidFill>
                      <a:prstDash val="solid"/>
                      <a:round/>
                      <a:headEnd type="none" w="med" len="med"/>
                      <a:tailEnd type="none" w="med" len="med"/>
                    </a:lnL>
                    <a:lnR w="6350" cap="flat" cmpd="sng" algn="ctr">
                      <a:solidFill>
                        <a:srgbClr val="E7E6E6"/>
                      </a:solidFill>
                      <a:prstDash val="solid"/>
                      <a:round/>
                      <a:headEnd type="none" w="med" len="med"/>
                      <a:tailEnd type="none" w="med" len="med"/>
                    </a:lnR>
                    <a:lnT w="6350" cap="flat" cmpd="sng" algn="ctr">
                      <a:solidFill>
                        <a:srgbClr val="E7E6E6"/>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10253F"/>
                    </a:solidFill>
                  </a:tcPr>
                </a:tc>
                <a:tc>
                  <a:txBody>
                    <a:bodyPr/>
                    <a:lstStyle/>
                    <a:p>
                      <a:pPr algn="ctr" fontAlgn="ctr">
                        <a:buNone/>
                      </a:pPr>
                      <a:r>
                        <a:rPr lang="en-CA" sz="2900" b="1" i="0" u="none" strike="noStrike">
                          <a:solidFill>
                            <a:srgbClr val="FFFFFF"/>
                          </a:solidFill>
                          <a:effectLst/>
                          <a:latin typeface="Aptos" panose="020B0004020202020204" pitchFamily="34" charset="0"/>
                        </a:rPr>
                        <a:t>Co</a:t>
                      </a:r>
                      <a:br>
                        <a:rPr lang="en-CA" sz="2900" b="1" i="0" u="none" strike="noStrike">
                          <a:solidFill>
                            <a:srgbClr val="FFFFFF"/>
                          </a:solidFill>
                          <a:effectLst/>
                          <a:latin typeface="Aptos" panose="020B0004020202020204" pitchFamily="34" charset="0"/>
                        </a:rPr>
                      </a:br>
                      <a:r>
                        <a:rPr lang="en-CA" sz="2900" b="1" i="0" u="none" strike="noStrike">
                          <a:solidFill>
                            <a:srgbClr val="FFFFFF"/>
                          </a:solidFill>
                          <a:effectLst/>
                          <a:latin typeface="Aptos" panose="020B0004020202020204" pitchFamily="34" charset="0"/>
                        </a:rPr>
                        <a:t>(%)</a:t>
                      </a:r>
                    </a:p>
                  </a:txBody>
                  <a:tcPr marL="16933" marR="16933" marT="16933" marB="0" anchor="ctr">
                    <a:lnL w="6350" cap="flat" cmpd="sng" algn="ctr">
                      <a:solidFill>
                        <a:srgbClr val="E7E6E6"/>
                      </a:solidFill>
                      <a:prstDash val="solid"/>
                      <a:round/>
                      <a:headEnd type="none" w="med" len="med"/>
                      <a:tailEnd type="none" w="med" len="med"/>
                    </a:lnL>
                    <a:lnR w="6350" cap="flat" cmpd="sng" algn="ctr">
                      <a:solidFill>
                        <a:srgbClr val="E7E6E6"/>
                      </a:solidFill>
                      <a:prstDash val="solid"/>
                      <a:round/>
                      <a:headEnd type="none" w="med" len="med"/>
                      <a:tailEnd type="none" w="med" len="med"/>
                    </a:lnR>
                    <a:lnT w="6350" cap="flat" cmpd="sng" algn="ctr">
                      <a:solidFill>
                        <a:srgbClr val="E7E6E6"/>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10253F"/>
                    </a:solidFill>
                  </a:tcPr>
                </a:tc>
                <a:tc>
                  <a:txBody>
                    <a:bodyPr/>
                    <a:lstStyle/>
                    <a:p>
                      <a:pPr algn="ctr" fontAlgn="ctr">
                        <a:buNone/>
                      </a:pPr>
                      <a:r>
                        <a:rPr lang="en-CA" sz="2900" b="1" i="0" u="none" strike="noStrike">
                          <a:solidFill>
                            <a:srgbClr val="FFFFFF"/>
                          </a:solidFill>
                          <a:effectLst/>
                          <a:latin typeface="Aptos" panose="020B0004020202020204" pitchFamily="34" charset="0"/>
                        </a:rPr>
                        <a:t>Pt</a:t>
                      </a:r>
                      <a:br>
                        <a:rPr lang="en-CA" sz="2900" b="1" i="0" u="none" strike="noStrike">
                          <a:solidFill>
                            <a:srgbClr val="FFFFFF"/>
                          </a:solidFill>
                          <a:effectLst/>
                          <a:latin typeface="Aptos" panose="020B0004020202020204" pitchFamily="34" charset="0"/>
                        </a:rPr>
                      </a:br>
                      <a:r>
                        <a:rPr lang="en-CA" sz="2900" b="1" i="0" u="none" strike="noStrike">
                          <a:solidFill>
                            <a:srgbClr val="FFFFFF"/>
                          </a:solidFill>
                          <a:effectLst/>
                          <a:latin typeface="Aptos" panose="020B0004020202020204" pitchFamily="34" charset="0"/>
                        </a:rPr>
                        <a:t>(g/t)</a:t>
                      </a:r>
                    </a:p>
                  </a:txBody>
                  <a:tcPr marL="16933" marR="16933" marT="16933" marB="0" anchor="ctr">
                    <a:lnL w="6350" cap="flat" cmpd="sng" algn="ctr">
                      <a:solidFill>
                        <a:srgbClr val="E7E6E6"/>
                      </a:solidFill>
                      <a:prstDash val="solid"/>
                      <a:round/>
                      <a:headEnd type="none" w="med" len="med"/>
                      <a:tailEnd type="none" w="med" len="med"/>
                    </a:lnL>
                    <a:lnR w="6350" cap="flat" cmpd="sng" algn="ctr">
                      <a:solidFill>
                        <a:srgbClr val="E7E6E6"/>
                      </a:solidFill>
                      <a:prstDash val="solid"/>
                      <a:round/>
                      <a:headEnd type="none" w="med" len="med"/>
                      <a:tailEnd type="none" w="med" len="med"/>
                    </a:lnR>
                    <a:lnT w="6350" cap="flat" cmpd="sng" algn="ctr">
                      <a:solidFill>
                        <a:srgbClr val="E7E6E6"/>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10253F"/>
                    </a:solidFill>
                  </a:tcPr>
                </a:tc>
                <a:tc>
                  <a:txBody>
                    <a:bodyPr/>
                    <a:lstStyle/>
                    <a:p>
                      <a:pPr algn="ctr" fontAlgn="ctr">
                        <a:buNone/>
                      </a:pPr>
                      <a:r>
                        <a:rPr lang="en-CA" sz="2900" b="1" i="0" u="none" strike="noStrike">
                          <a:solidFill>
                            <a:srgbClr val="FFFFFF"/>
                          </a:solidFill>
                          <a:effectLst/>
                          <a:latin typeface="Aptos" panose="020B0004020202020204" pitchFamily="34" charset="0"/>
                        </a:rPr>
                        <a:t>Pd</a:t>
                      </a:r>
                      <a:br>
                        <a:rPr lang="en-CA" sz="2900" b="1" i="0" u="none" strike="noStrike">
                          <a:solidFill>
                            <a:srgbClr val="FFFFFF"/>
                          </a:solidFill>
                          <a:effectLst/>
                          <a:latin typeface="Aptos" panose="020B0004020202020204" pitchFamily="34" charset="0"/>
                        </a:rPr>
                      </a:br>
                      <a:r>
                        <a:rPr lang="en-CA" sz="2900" b="1" i="0" u="none" strike="noStrike">
                          <a:solidFill>
                            <a:srgbClr val="FFFFFF"/>
                          </a:solidFill>
                          <a:effectLst/>
                          <a:latin typeface="Aptos" panose="020B0004020202020204" pitchFamily="34" charset="0"/>
                        </a:rPr>
                        <a:t>(g/t)</a:t>
                      </a:r>
                    </a:p>
                  </a:txBody>
                  <a:tcPr marL="16933" marR="16933" marT="16933" marB="0" anchor="ctr">
                    <a:lnL w="6350" cap="flat" cmpd="sng" algn="ctr">
                      <a:solidFill>
                        <a:srgbClr val="E7E6E6"/>
                      </a:solidFill>
                      <a:prstDash val="solid"/>
                      <a:round/>
                      <a:headEnd type="none" w="med" len="med"/>
                      <a:tailEnd type="none" w="med" len="med"/>
                    </a:lnL>
                    <a:lnR w="6350" cap="flat" cmpd="sng" algn="ctr">
                      <a:solidFill>
                        <a:srgbClr val="E7E6E6"/>
                      </a:solidFill>
                      <a:prstDash val="solid"/>
                      <a:round/>
                      <a:headEnd type="none" w="med" len="med"/>
                      <a:tailEnd type="none" w="med" len="med"/>
                    </a:lnR>
                    <a:lnT w="6350" cap="flat" cmpd="sng" algn="ctr">
                      <a:solidFill>
                        <a:srgbClr val="E7E6E6"/>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10253F"/>
                    </a:solidFill>
                  </a:tcPr>
                </a:tc>
                <a:tc>
                  <a:txBody>
                    <a:bodyPr/>
                    <a:lstStyle/>
                    <a:p>
                      <a:pPr algn="ctr" fontAlgn="ctr">
                        <a:buNone/>
                      </a:pPr>
                      <a:r>
                        <a:rPr lang="en-CA" sz="2900" b="1" i="0" u="none" strike="noStrike">
                          <a:solidFill>
                            <a:srgbClr val="FFFFFF"/>
                          </a:solidFill>
                          <a:effectLst/>
                          <a:latin typeface="Aptos" panose="020B0004020202020204" pitchFamily="34" charset="0"/>
                        </a:rPr>
                        <a:t>Au</a:t>
                      </a:r>
                      <a:br>
                        <a:rPr lang="en-CA" sz="2900" b="1" i="0" u="none" strike="noStrike">
                          <a:solidFill>
                            <a:srgbClr val="FFFFFF"/>
                          </a:solidFill>
                          <a:effectLst/>
                          <a:latin typeface="Aptos" panose="020B0004020202020204" pitchFamily="34" charset="0"/>
                        </a:rPr>
                      </a:br>
                      <a:r>
                        <a:rPr lang="en-CA" sz="2900" b="1" i="0" u="none" strike="noStrike">
                          <a:solidFill>
                            <a:srgbClr val="FFFFFF"/>
                          </a:solidFill>
                          <a:effectLst/>
                          <a:latin typeface="Aptos" panose="020B0004020202020204" pitchFamily="34" charset="0"/>
                        </a:rPr>
                        <a:t>(g/t) </a:t>
                      </a:r>
                    </a:p>
                  </a:txBody>
                  <a:tcPr marL="16933" marR="16933" marT="16933" marB="0" anchor="ctr">
                    <a:lnL w="6350" cap="flat" cmpd="sng" algn="ctr">
                      <a:solidFill>
                        <a:srgbClr val="E7E6E6"/>
                      </a:solidFill>
                      <a:prstDash val="solid"/>
                      <a:round/>
                      <a:headEnd type="none" w="med" len="med"/>
                      <a:tailEnd type="none" w="med" len="med"/>
                    </a:lnL>
                    <a:lnR w="6350" cap="flat" cmpd="sng" algn="ctr">
                      <a:solidFill>
                        <a:srgbClr val="E7E6E6"/>
                      </a:solidFill>
                      <a:prstDash val="solid"/>
                      <a:round/>
                      <a:headEnd type="none" w="med" len="med"/>
                      <a:tailEnd type="none" w="med" len="med"/>
                    </a:lnR>
                    <a:lnT w="6350" cap="flat" cmpd="sng" algn="ctr">
                      <a:solidFill>
                        <a:srgbClr val="E7E6E6"/>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10253F"/>
                    </a:solidFill>
                  </a:tcPr>
                </a:tc>
                <a:tc>
                  <a:txBody>
                    <a:bodyPr/>
                    <a:lstStyle/>
                    <a:p>
                      <a:pPr algn="ctr" fontAlgn="ctr">
                        <a:buNone/>
                      </a:pPr>
                      <a:r>
                        <a:rPr lang="en-CA" sz="2900" b="1" i="0" u="none" strike="noStrike">
                          <a:solidFill>
                            <a:srgbClr val="FFFFFF"/>
                          </a:solidFill>
                          <a:effectLst/>
                          <a:latin typeface="Aptos" panose="020B0004020202020204" pitchFamily="34" charset="0"/>
                        </a:rPr>
                        <a:t>Ag</a:t>
                      </a:r>
                      <a:br>
                        <a:rPr lang="en-CA" sz="2900" b="1" i="0" u="none" strike="noStrike">
                          <a:solidFill>
                            <a:srgbClr val="FFFFFF"/>
                          </a:solidFill>
                          <a:effectLst/>
                          <a:latin typeface="Aptos" panose="020B0004020202020204" pitchFamily="34" charset="0"/>
                        </a:rPr>
                      </a:br>
                      <a:r>
                        <a:rPr lang="en-CA" sz="2900" b="1" i="0" u="none" strike="noStrike">
                          <a:solidFill>
                            <a:srgbClr val="FFFFFF"/>
                          </a:solidFill>
                          <a:effectLst/>
                          <a:latin typeface="Aptos" panose="020B0004020202020204" pitchFamily="34" charset="0"/>
                        </a:rPr>
                        <a:t>(g/t)</a:t>
                      </a:r>
                    </a:p>
                  </a:txBody>
                  <a:tcPr marL="16933" marR="16933" marT="16933" marB="0" anchor="ctr">
                    <a:lnL w="6350" cap="flat" cmpd="sng" algn="ctr">
                      <a:solidFill>
                        <a:srgbClr val="E7E6E6"/>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E7E6E6"/>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10253F"/>
                    </a:solidFill>
                  </a:tcPr>
                </a:tc>
                <a:extLst>
                  <a:ext uri="{0D108BD9-81ED-4DB2-BD59-A6C34878D82A}">
                    <a16:rowId xmlns:a16="http://schemas.microsoft.com/office/drawing/2014/main" val="3404113048"/>
                  </a:ext>
                </a:extLst>
              </a:tr>
              <a:tr h="491067">
                <a:tc gridSpan="10">
                  <a:txBody>
                    <a:bodyPr/>
                    <a:lstStyle/>
                    <a:p>
                      <a:pPr algn="ctr" fontAlgn="b">
                        <a:buNone/>
                      </a:pPr>
                      <a:r>
                        <a:rPr lang="en-CA" sz="2900" b="1" i="0" u="none" strike="noStrike">
                          <a:solidFill>
                            <a:srgbClr val="000000"/>
                          </a:solidFill>
                          <a:effectLst/>
                          <a:latin typeface="Aptos" panose="020B0004020202020204" pitchFamily="34" charset="0"/>
                        </a:rPr>
                        <a:t>Measured &amp; Indicated</a:t>
                      </a:r>
                    </a:p>
                  </a:txBody>
                  <a:tcPr marL="16933" marR="16933" marT="16933"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D9D9D9"/>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274174852"/>
                  </a:ext>
                </a:extLst>
              </a:tr>
              <a:tr h="491067">
                <a:tc>
                  <a:txBody>
                    <a:bodyPr/>
                    <a:lstStyle/>
                    <a:p>
                      <a:pPr algn="l" fontAlgn="b">
                        <a:buNone/>
                      </a:pPr>
                      <a:r>
                        <a:rPr lang="en-CA" sz="2900" b="0" i="0" u="none" strike="noStrike">
                          <a:solidFill>
                            <a:srgbClr val="000000"/>
                          </a:solidFill>
                          <a:effectLst/>
                          <a:latin typeface="Aptos" panose="020B0004020202020204" pitchFamily="34" charset="0"/>
                        </a:rPr>
                        <a:t>Podolsky</a:t>
                      </a:r>
                    </a:p>
                  </a:txBody>
                  <a:tcPr marL="254000" marR="16933" marT="16933" marB="0" anchor="b">
                    <a:lnL w="6350" cap="flat" cmpd="sng" algn="ctr">
                      <a:solidFill>
                        <a:srgbClr val="808080"/>
                      </a:solidFill>
                      <a:prstDash val="solid"/>
                      <a:round/>
                      <a:headEnd type="none" w="med" len="med"/>
                      <a:tailEnd type="none" w="med" len="med"/>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b">
                        <a:buNone/>
                      </a:pPr>
                      <a:r>
                        <a:rPr lang="en-CA" sz="2900" b="0" i="0" u="none" strike="noStrike">
                          <a:solidFill>
                            <a:srgbClr val="000000"/>
                          </a:solidFill>
                          <a:effectLst/>
                          <a:latin typeface="Aptos" panose="020B0004020202020204" pitchFamily="34" charset="0"/>
                        </a:rPr>
                        <a:t>Contact</a:t>
                      </a:r>
                    </a:p>
                  </a:txBody>
                  <a:tcPr marL="16933" marR="16933" marT="16933" marB="0" anchor="b">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b">
                        <a:buNone/>
                      </a:pPr>
                      <a:r>
                        <a:rPr lang="en-CA" sz="2900" b="0" i="0" u="none" strike="noStrike">
                          <a:solidFill>
                            <a:srgbClr val="000000"/>
                          </a:solidFill>
                          <a:effectLst/>
                          <a:latin typeface="Aptos" panose="020B0004020202020204" pitchFamily="34" charset="0"/>
                        </a:rPr>
                        <a:t>6,058,000</a:t>
                      </a:r>
                    </a:p>
                  </a:txBody>
                  <a:tcPr marL="16933" marR="16933" marT="16933" marB="0" anchor="b">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0.75</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0.21</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 </a:t>
                      </a:r>
                    </a:p>
                  </a:txBody>
                  <a:tcPr marL="16933" marR="16933" marT="16933" marB="0" anchor="ctr">
                    <a:lnL>
                      <a:noFill/>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2379484174"/>
                  </a:ext>
                </a:extLst>
              </a:tr>
              <a:tr h="491067">
                <a:tc>
                  <a:txBody>
                    <a:bodyPr/>
                    <a:lstStyle/>
                    <a:p>
                      <a:pPr algn="l" fontAlgn="b">
                        <a:buNone/>
                      </a:pPr>
                      <a:r>
                        <a:rPr lang="en-CA" sz="2900" b="0" i="0" u="none" strike="noStrike">
                          <a:solidFill>
                            <a:srgbClr val="000000"/>
                          </a:solidFill>
                          <a:effectLst/>
                          <a:latin typeface="Aptos" panose="020B0004020202020204" pitchFamily="34" charset="0"/>
                        </a:rPr>
                        <a:t>Podolsky</a:t>
                      </a:r>
                    </a:p>
                  </a:txBody>
                  <a:tcPr marL="254000" marR="16933" marT="16933" marB="0" anchor="b">
                    <a:lnL w="6350" cap="flat" cmpd="sng" algn="ctr">
                      <a:solidFill>
                        <a:srgbClr val="808080"/>
                      </a:solidFill>
                      <a:prstDash val="solid"/>
                      <a:round/>
                      <a:headEnd type="none" w="med" len="med"/>
                      <a:tailEnd type="none" w="med" len="med"/>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b">
                        <a:buNone/>
                      </a:pPr>
                      <a:r>
                        <a:rPr lang="en-CA" sz="2900" b="0" i="0" u="none" strike="noStrike">
                          <a:solidFill>
                            <a:srgbClr val="000000"/>
                          </a:solidFill>
                          <a:effectLst/>
                          <a:latin typeface="Aptos" panose="020B0004020202020204" pitchFamily="34" charset="0"/>
                        </a:rPr>
                        <a:t>Footwall</a:t>
                      </a:r>
                    </a:p>
                  </a:txBody>
                  <a:tcPr marL="16933" marR="16933" marT="16933" marB="0" anchor="b">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b">
                        <a:buNone/>
                      </a:pPr>
                      <a:r>
                        <a:rPr lang="en-CA" sz="2900" b="0" i="0" u="none" strike="noStrike">
                          <a:solidFill>
                            <a:srgbClr val="000000"/>
                          </a:solidFill>
                          <a:effectLst/>
                          <a:latin typeface="Aptos" panose="020B0004020202020204" pitchFamily="34" charset="0"/>
                        </a:rPr>
                        <a:t>1,099,900</a:t>
                      </a:r>
                    </a:p>
                  </a:txBody>
                  <a:tcPr marL="16933" marR="16933" marT="16933" marB="0" anchor="b">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0.27</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2.35</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l" fontAlgn="ctr">
                        <a:buNone/>
                      </a:pPr>
                      <a:r>
                        <a:rPr lang="en-CA" sz="2900" b="0" i="0" u="none" strike="noStrike">
                          <a:solidFill>
                            <a:srgbClr val="000000"/>
                          </a:solidFill>
                          <a:effectLst/>
                          <a:latin typeface="Aptos" panose="020B0004020202020204" pitchFamily="34" charset="0"/>
                        </a:rPr>
                        <a:t>                 -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1.01</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1.01</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0.42</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13.56</a:t>
                      </a:r>
                    </a:p>
                  </a:txBody>
                  <a:tcPr marL="16933" marR="16933" marT="16933" marB="0" anchor="ctr">
                    <a:lnL>
                      <a:noFill/>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2287124349"/>
                  </a:ext>
                </a:extLst>
              </a:tr>
              <a:tr h="491067">
                <a:tc>
                  <a:txBody>
                    <a:bodyPr/>
                    <a:lstStyle/>
                    <a:p>
                      <a:pPr algn="l" fontAlgn="b">
                        <a:buNone/>
                      </a:pPr>
                      <a:r>
                        <a:rPr lang="en-CA" sz="2900" b="0" i="0" u="none" strike="noStrike">
                          <a:solidFill>
                            <a:srgbClr val="000000"/>
                          </a:solidFill>
                          <a:effectLst/>
                          <a:latin typeface="Aptos" panose="020B0004020202020204" pitchFamily="34" charset="0"/>
                        </a:rPr>
                        <a:t>Kirkwood</a:t>
                      </a:r>
                    </a:p>
                  </a:txBody>
                  <a:tcPr marL="254000" marR="16933" marT="16933" marB="0" anchor="b">
                    <a:lnL w="6350" cap="flat" cmpd="sng" algn="ctr">
                      <a:solidFill>
                        <a:srgbClr val="808080"/>
                      </a:solidFill>
                      <a:prstDash val="solid"/>
                      <a:round/>
                      <a:headEnd type="none" w="med" len="med"/>
                      <a:tailEnd type="none" w="med" len="med"/>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b">
                        <a:buNone/>
                      </a:pPr>
                      <a:r>
                        <a:rPr lang="en-CA" sz="2900" b="0" i="0" u="none" strike="noStrike">
                          <a:solidFill>
                            <a:srgbClr val="000000"/>
                          </a:solidFill>
                          <a:effectLst/>
                          <a:latin typeface="Aptos" panose="020B0004020202020204" pitchFamily="34" charset="0"/>
                        </a:rPr>
                        <a:t>Contact</a:t>
                      </a:r>
                    </a:p>
                  </a:txBody>
                  <a:tcPr marL="16933" marR="16933" marT="16933" marB="0" anchor="b">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b">
                        <a:buNone/>
                      </a:pPr>
                      <a:r>
                        <a:rPr lang="en-CA" sz="2900" b="0" i="0" u="none" strike="noStrike">
                          <a:solidFill>
                            <a:srgbClr val="000000"/>
                          </a:solidFill>
                          <a:effectLst/>
                          <a:latin typeface="Aptos" panose="020B0004020202020204" pitchFamily="34" charset="0"/>
                        </a:rPr>
                        <a:t>565,000</a:t>
                      </a:r>
                    </a:p>
                  </a:txBody>
                  <a:tcPr marL="16933" marR="16933" marT="16933" marB="0" anchor="b">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1.17</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0.49</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l" fontAlgn="ctr">
                        <a:buNone/>
                      </a:pPr>
                      <a:r>
                        <a:rPr lang="en-CA" sz="2900" b="0" i="0" u="none" strike="noStrike">
                          <a:solidFill>
                            <a:srgbClr val="000000"/>
                          </a:solidFill>
                          <a:effectLst/>
                          <a:latin typeface="Aptos" panose="020B0004020202020204" pitchFamily="34" charset="0"/>
                        </a:rPr>
                        <a:t>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 </a:t>
                      </a:r>
                    </a:p>
                  </a:txBody>
                  <a:tcPr marL="16933" marR="16933" marT="16933" marB="0" anchor="ctr">
                    <a:lnL>
                      <a:noFill/>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3481148927"/>
                  </a:ext>
                </a:extLst>
              </a:tr>
              <a:tr h="491067">
                <a:tc>
                  <a:txBody>
                    <a:bodyPr/>
                    <a:lstStyle/>
                    <a:p>
                      <a:pPr algn="ctr" fontAlgn="b">
                        <a:buNone/>
                      </a:pPr>
                      <a:r>
                        <a:rPr lang="en-CA" sz="2900" b="1" i="0" u="none" strike="noStrike">
                          <a:solidFill>
                            <a:srgbClr val="000000"/>
                          </a:solidFill>
                          <a:effectLst/>
                          <a:latin typeface="Aptos" panose="020B0004020202020204" pitchFamily="34" charset="0"/>
                        </a:rPr>
                        <a:t>Total</a:t>
                      </a:r>
                    </a:p>
                  </a:txBody>
                  <a:tcPr marL="16933" marR="16933" marT="16933" marB="0" anchor="b">
                    <a:lnL w="6350" cap="flat" cmpd="sng" algn="ctr">
                      <a:solidFill>
                        <a:srgbClr val="808080"/>
                      </a:solidFill>
                      <a:prstDash val="solid"/>
                      <a:round/>
                      <a:headEnd type="none" w="med" len="med"/>
                      <a:tailEnd type="none" w="med" len="med"/>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b">
                        <a:buNone/>
                      </a:pPr>
                      <a:r>
                        <a:rPr lang="en-CA" sz="2900" b="1" i="0" u="none" strike="noStrike">
                          <a:solidFill>
                            <a:srgbClr val="000000"/>
                          </a:solidFill>
                          <a:effectLst/>
                          <a:latin typeface="Aptos" panose="020B0004020202020204" pitchFamily="34" charset="0"/>
                        </a:rPr>
                        <a:t> </a:t>
                      </a:r>
                    </a:p>
                  </a:txBody>
                  <a:tcPr marL="16933" marR="16933" marT="16933" marB="0" anchor="b">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b">
                        <a:buNone/>
                      </a:pPr>
                      <a:r>
                        <a:rPr lang="en-CA" sz="2900" b="1" i="0" u="none" strike="noStrike">
                          <a:solidFill>
                            <a:srgbClr val="000000"/>
                          </a:solidFill>
                          <a:effectLst/>
                          <a:latin typeface="Aptos" panose="020B0004020202020204" pitchFamily="34" charset="0"/>
                        </a:rPr>
                        <a:t>7,722,900</a:t>
                      </a:r>
                    </a:p>
                  </a:txBody>
                  <a:tcPr marL="16933" marR="16933" marT="16933" marB="0" anchor="b">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1" i="0" u="none" strike="noStrike">
                          <a:solidFill>
                            <a:srgbClr val="000000"/>
                          </a:solidFill>
                          <a:effectLst/>
                          <a:latin typeface="Aptos" panose="020B0004020202020204" pitchFamily="34" charset="0"/>
                        </a:rPr>
                        <a:t>0.71</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1" i="0" u="none" strike="noStrike">
                          <a:solidFill>
                            <a:srgbClr val="000000"/>
                          </a:solidFill>
                          <a:effectLst/>
                          <a:latin typeface="Aptos" panose="020B0004020202020204" pitchFamily="34" charset="0"/>
                        </a:rPr>
                        <a:t>0.54</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l" fontAlgn="ctr">
                        <a:buNone/>
                      </a:pPr>
                      <a:r>
                        <a:rPr lang="en-CA" sz="2900" b="1" i="0" u="none" strike="noStrike">
                          <a:solidFill>
                            <a:srgbClr val="000000"/>
                          </a:solidFill>
                          <a:effectLst/>
                          <a:latin typeface="Aptos" panose="020B0004020202020204" pitchFamily="34" charset="0"/>
                        </a:rPr>
                        <a:t>                 -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1" i="0" u="none" strike="noStrike">
                          <a:solidFill>
                            <a:srgbClr val="000000"/>
                          </a:solidFill>
                          <a:effectLst/>
                          <a:latin typeface="Aptos" panose="020B0004020202020204" pitchFamily="34" charset="0"/>
                        </a:rPr>
                        <a:t>0.14</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1" i="0" u="none" strike="noStrike">
                          <a:solidFill>
                            <a:srgbClr val="000000"/>
                          </a:solidFill>
                          <a:effectLst/>
                          <a:latin typeface="Aptos" panose="020B0004020202020204" pitchFamily="34" charset="0"/>
                        </a:rPr>
                        <a:t>0.14</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1" i="0" u="none" strike="noStrike">
                          <a:solidFill>
                            <a:srgbClr val="000000"/>
                          </a:solidFill>
                          <a:effectLst/>
                          <a:latin typeface="Aptos" panose="020B0004020202020204" pitchFamily="34" charset="0"/>
                        </a:rPr>
                        <a:t>0.06</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1" i="0" u="none" strike="noStrike">
                          <a:solidFill>
                            <a:srgbClr val="000000"/>
                          </a:solidFill>
                          <a:effectLst/>
                          <a:latin typeface="Aptos" panose="020B0004020202020204" pitchFamily="34" charset="0"/>
                        </a:rPr>
                        <a:t>1.93</a:t>
                      </a:r>
                    </a:p>
                  </a:txBody>
                  <a:tcPr marL="16933" marR="16933" marT="16933" marB="0" anchor="ctr">
                    <a:lnL>
                      <a:noFill/>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2337054207"/>
                  </a:ext>
                </a:extLst>
              </a:tr>
              <a:tr h="491067">
                <a:tc gridSpan="10">
                  <a:txBody>
                    <a:bodyPr/>
                    <a:lstStyle/>
                    <a:p>
                      <a:pPr algn="ctr" fontAlgn="b">
                        <a:buNone/>
                      </a:pPr>
                      <a:r>
                        <a:rPr lang="en-CA" sz="2900" b="1" i="0" u="none" strike="noStrike">
                          <a:solidFill>
                            <a:srgbClr val="000000"/>
                          </a:solidFill>
                          <a:effectLst/>
                          <a:latin typeface="Aptos" panose="020B0004020202020204" pitchFamily="34" charset="0"/>
                        </a:rPr>
                        <a:t>Inferred</a:t>
                      </a:r>
                    </a:p>
                  </a:txBody>
                  <a:tcPr marL="16933" marR="16933" marT="16933" marB="0" anchor="b">
                    <a:lnL w="6350" cap="flat" cmpd="sng" algn="ctr">
                      <a:solidFill>
                        <a:srgbClr val="808080"/>
                      </a:solidFill>
                      <a:prstDash val="solid"/>
                      <a:round/>
                      <a:headEnd type="none" w="med" len="med"/>
                      <a:tailEnd type="none" w="med" len="med"/>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E7E6E6"/>
                    </a:solidFill>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tc hMerge="1">
                  <a:txBody>
                    <a:bodyPr/>
                    <a:lstStyle/>
                    <a:p>
                      <a:endParaRPr lang="en-CA"/>
                    </a:p>
                  </a:txBody>
                  <a:tcPr/>
                </a:tc>
                <a:extLst>
                  <a:ext uri="{0D108BD9-81ED-4DB2-BD59-A6C34878D82A}">
                    <a16:rowId xmlns:a16="http://schemas.microsoft.com/office/drawing/2014/main" val="1749959585"/>
                  </a:ext>
                </a:extLst>
              </a:tr>
              <a:tr h="491067">
                <a:tc>
                  <a:txBody>
                    <a:bodyPr/>
                    <a:lstStyle/>
                    <a:p>
                      <a:pPr algn="l" fontAlgn="b">
                        <a:buNone/>
                      </a:pPr>
                      <a:r>
                        <a:rPr lang="en-CA" sz="2900" b="0" i="0" u="none" strike="noStrike">
                          <a:solidFill>
                            <a:srgbClr val="000000"/>
                          </a:solidFill>
                          <a:effectLst/>
                          <a:latin typeface="Aptos" panose="020B0004020202020204" pitchFamily="34" charset="0"/>
                        </a:rPr>
                        <a:t>Podolsky</a:t>
                      </a:r>
                    </a:p>
                  </a:txBody>
                  <a:tcPr marL="254000" marR="16933" marT="16933" marB="0" anchor="b">
                    <a:lnL w="6350" cap="flat" cmpd="sng" algn="ctr">
                      <a:solidFill>
                        <a:srgbClr val="808080"/>
                      </a:solidFill>
                      <a:prstDash val="solid"/>
                      <a:round/>
                      <a:headEnd type="none" w="med" len="med"/>
                      <a:tailEnd type="none" w="med" len="med"/>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b">
                        <a:buNone/>
                      </a:pPr>
                      <a:r>
                        <a:rPr lang="en-CA" sz="2900" b="0" i="0" u="none" strike="noStrike">
                          <a:solidFill>
                            <a:srgbClr val="000000"/>
                          </a:solidFill>
                          <a:effectLst/>
                          <a:latin typeface="Aptos" panose="020B0004020202020204" pitchFamily="34" charset="0"/>
                        </a:rPr>
                        <a:t>Footwall</a:t>
                      </a:r>
                    </a:p>
                  </a:txBody>
                  <a:tcPr marL="16933" marR="16933" marT="16933" marB="0" anchor="b">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b">
                        <a:buNone/>
                      </a:pPr>
                      <a:r>
                        <a:rPr lang="en-CA" sz="2900" b="0" i="0" u="none" strike="noStrike">
                          <a:solidFill>
                            <a:srgbClr val="000000"/>
                          </a:solidFill>
                          <a:effectLst/>
                          <a:latin typeface="Aptos" panose="020B0004020202020204" pitchFamily="34" charset="0"/>
                        </a:rPr>
                        <a:t>526,000</a:t>
                      </a:r>
                    </a:p>
                  </a:txBody>
                  <a:tcPr marL="16933" marR="16933" marT="16933" marB="0" anchor="b">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0.23</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1.98</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l" fontAlgn="ctr">
                        <a:buNone/>
                      </a:pPr>
                      <a:r>
                        <a:rPr lang="en-CA" sz="2900" b="0" i="0" u="none" strike="noStrike">
                          <a:solidFill>
                            <a:srgbClr val="000000"/>
                          </a:solidFill>
                          <a:effectLst/>
                          <a:latin typeface="Aptos" panose="020B0004020202020204" pitchFamily="34" charset="0"/>
                        </a:rPr>
                        <a:t>                 -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0.65</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0.76</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0.34</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8.91</a:t>
                      </a:r>
                    </a:p>
                  </a:txBody>
                  <a:tcPr marL="16933" marR="16933" marT="16933" marB="0" anchor="ctr">
                    <a:lnL>
                      <a:noFill/>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991852112"/>
                  </a:ext>
                </a:extLst>
              </a:tr>
              <a:tr h="491067">
                <a:tc>
                  <a:txBody>
                    <a:bodyPr/>
                    <a:lstStyle/>
                    <a:p>
                      <a:pPr algn="l" fontAlgn="b">
                        <a:buNone/>
                      </a:pPr>
                      <a:r>
                        <a:rPr lang="en-CA" sz="2900" b="0" i="0" u="none" strike="noStrike">
                          <a:solidFill>
                            <a:srgbClr val="000000"/>
                          </a:solidFill>
                          <a:effectLst/>
                          <a:latin typeface="Aptos" panose="020B0004020202020204" pitchFamily="34" charset="0"/>
                        </a:rPr>
                        <a:t>Kirkwood</a:t>
                      </a:r>
                    </a:p>
                  </a:txBody>
                  <a:tcPr marL="254000" marR="16933" marT="16933" marB="0" anchor="b">
                    <a:lnL w="6350" cap="flat" cmpd="sng" algn="ctr">
                      <a:solidFill>
                        <a:srgbClr val="808080"/>
                      </a:solidFill>
                      <a:prstDash val="solid"/>
                      <a:round/>
                      <a:headEnd type="none" w="med" len="med"/>
                      <a:tailEnd type="none" w="med" len="med"/>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b">
                        <a:buNone/>
                      </a:pPr>
                      <a:r>
                        <a:rPr lang="en-CA" sz="2900" b="0" i="0" u="none" strike="noStrike">
                          <a:solidFill>
                            <a:srgbClr val="000000"/>
                          </a:solidFill>
                          <a:effectLst/>
                          <a:latin typeface="Aptos" panose="020B0004020202020204" pitchFamily="34" charset="0"/>
                        </a:rPr>
                        <a:t>Contact</a:t>
                      </a:r>
                    </a:p>
                  </a:txBody>
                  <a:tcPr marL="16933" marR="16933" marT="16933" marB="0" anchor="b">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b">
                        <a:buNone/>
                      </a:pPr>
                      <a:r>
                        <a:rPr lang="en-CA" sz="2900" b="0" i="0" u="none" strike="noStrike">
                          <a:solidFill>
                            <a:srgbClr val="000000"/>
                          </a:solidFill>
                          <a:effectLst/>
                          <a:latin typeface="Aptos" panose="020B0004020202020204" pitchFamily="34" charset="0"/>
                        </a:rPr>
                        <a:t>1,589,000</a:t>
                      </a:r>
                    </a:p>
                  </a:txBody>
                  <a:tcPr marL="16933" marR="16933" marT="16933" marB="0" anchor="b">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1.27</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0.97</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l" fontAlgn="ctr">
                        <a:buNone/>
                      </a:pPr>
                      <a:r>
                        <a:rPr lang="en-CA" sz="2900" b="0" i="0" u="none" strike="noStrike">
                          <a:solidFill>
                            <a:srgbClr val="000000"/>
                          </a:solidFill>
                          <a:effectLst/>
                          <a:latin typeface="Aptos" panose="020B0004020202020204" pitchFamily="34" charset="0"/>
                        </a:rPr>
                        <a:t>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0" i="0" u="none" strike="noStrike">
                          <a:solidFill>
                            <a:srgbClr val="000000"/>
                          </a:solidFill>
                          <a:effectLst/>
                          <a:latin typeface="Aptos" panose="020B0004020202020204" pitchFamily="34" charset="0"/>
                        </a:rPr>
                        <a:t> </a:t>
                      </a:r>
                    </a:p>
                  </a:txBody>
                  <a:tcPr marL="16933" marR="16933" marT="16933" marB="0" anchor="ctr">
                    <a:lnL>
                      <a:noFill/>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2732136371"/>
                  </a:ext>
                </a:extLst>
              </a:tr>
              <a:tr h="491067">
                <a:tc>
                  <a:txBody>
                    <a:bodyPr/>
                    <a:lstStyle/>
                    <a:p>
                      <a:pPr algn="ctr" fontAlgn="b">
                        <a:buNone/>
                      </a:pPr>
                      <a:r>
                        <a:rPr lang="en-CA" sz="2900" b="1" i="0" u="none" strike="noStrike">
                          <a:solidFill>
                            <a:srgbClr val="000000"/>
                          </a:solidFill>
                          <a:effectLst/>
                          <a:latin typeface="Aptos" panose="020B0004020202020204" pitchFamily="34" charset="0"/>
                        </a:rPr>
                        <a:t>Total</a:t>
                      </a:r>
                    </a:p>
                  </a:txBody>
                  <a:tcPr marL="16933" marR="16933" marT="16933" marB="0" anchor="b">
                    <a:lnL w="6350" cap="flat" cmpd="sng" algn="ctr">
                      <a:solidFill>
                        <a:srgbClr val="808080"/>
                      </a:solidFill>
                      <a:prstDash val="solid"/>
                      <a:round/>
                      <a:headEnd type="none" w="med" len="med"/>
                      <a:tailEnd type="none" w="med" len="med"/>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b">
                        <a:buNone/>
                      </a:pPr>
                      <a:r>
                        <a:rPr lang="en-CA" sz="2900" b="1" i="0" u="none" strike="noStrike">
                          <a:solidFill>
                            <a:srgbClr val="000000"/>
                          </a:solidFill>
                          <a:effectLst/>
                          <a:latin typeface="Aptos" panose="020B0004020202020204" pitchFamily="34" charset="0"/>
                        </a:rPr>
                        <a:t> </a:t>
                      </a:r>
                    </a:p>
                  </a:txBody>
                  <a:tcPr marL="16933" marR="16933" marT="16933" marB="0" anchor="b">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b">
                        <a:buNone/>
                      </a:pPr>
                      <a:r>
                        <a:rPr lang="en-CA" sz="2900" b="1" i="0" u="none" strike="noStrike">
                          <a:solidFill>
                            <a:srgbClr val="000000"/>
                          </a:solidFill>
                          <a:effectLst/>
                          <a:latin typeface="Aptos" panose="020B0004020202020204" pitchFamily="34" charset="0"/>
                        </a:rPr>
                        <a:t>2,115,000</a:t>
                      </a:r>
                    </a:p>
                  </a:txBody>
                  <a:tcPr marL="16933" marR="16933" marT="16933" marB="0" anchor="b">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1" i="0" u="none" strike="noStrike">
                          <a:solidFill>
                            <a:srgbClr val="000000"/>
                          </a:solidFill>
                          <a:effectLst/>
                          <a:latin typeface="Aptos" panose="020B0004020202020204" pitchFamily="34" charset="0"/>
                        </a:rPr>
                        <a:t>1.01</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1" i="0" u="none" strike="noStrike">
                          <a:solidFill>
                            <a:srgbClr val="000000"/>
                          </a:solidFill>
                          <a:effectLst/>
                          <a:latin typeface="Aptos" panose="020B0004020202020204" pitchFamily="34" charset="0"/>
                        </a:rPr>
                        <a:t>1.22</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l" fontAlgn="ctr">
                        <a:buNone/>
                      </a:pPr>
                      <a:r>
                        <a:rPr lang="en-CA" sz="2900" b="1" i="0" u="none" strike="noStrike">
                          <a:solidFill>
                            <a:srgbClr val="000000"/>
                          </a:solidFill>
                          <a:effectLst/>
                          <a:latin typeface="Aptos" panose="020B0004020202020204" pitchFamily="34" charset="0"/>
                        </a:rPr>
                        <a:t>                 -   </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1" i="0" u="none" strike="noStrike">
                          <a:solidFill>
                            <a:srgbClr val="000000"/>
                          </a:solidFill>
                          <a:effectLst/>
                          <a:latin typeface="Aptos" panose="020B0004020202020204" pitchFamily="34" charset="0"/>
                        </a:rPr>
                        <a:t>0.16</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1" i="0" u="none" strike="noStrike">
                          <a:solidFill>
                            <a:srgbClr val="000000"/>
                          </a:solidFill>
                          <a:effectLst/>
                          <a:latin typeface="Aptos" panose="020B0004020202020204" pitchFamily="34" charset="0"/>
                        </a:rPr>
                        <a:t>0.19</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1" i="0" u="none" strike="noStrike">
                          <a:solidFill>
                            <a:srgbClr val="000000"/>
                          </a:solidFill>
                          <a:effectLst/>
                          <a:latin typeface="Aptos" panose="020B0004020202020204" pitchFamily="34" charset="0"/>
                        </a:rPr>
                        <a:t>0.08</a:t>
                      </a:r>
                    </a:p>
                  </a:txBody>
                  <a:tcPr marL="16933" marR="16933" marT="16933" marB="0" anchor="ctr">
                    <a:lnL>
                      <a:noFill/>
                    </a:lnL>
                    <a:lnR>
                      <a:noFill/>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tc>
                  <a:txBody>
                    <a:bodyPr/>
                    <a:lstStyle/>
                    <a:p>
                      <a:pPr algn="ctr" fontAlgn="ctr">
                        <a:buNone/>
                      </a:pPr>
                      <a:r>
                        <a:rPr lang="en-CA" sz="2900" b="1" i="0" u="none" strike="noStrike">
                          <a:solidFill>
                            <a:srgbClr val="000000"/>
                          </a:solidFill>
                          <a:effectLst/>
                          <a:latin typeface="Aptos" panose="020B0004020202020204" pitchFamily="34" charset="0"/>
                        </a:rPr>
                        <a:t>2.22</a:t>
                      </a:r>
                    </a:p>
                  </a:txBody>
                  <a:tcPr marL="16933" marR="16933" marT="16933" marB="0" anchor="ctr">
                    <a:lnL>
                      <a:noFill/>
                    </a:lnL>
                    <a:lnR w="6350" cap="flat" cmpd="sng" algn="ctr">
                      <a:solidFill>
                        <a:srgbClr val="808080"/>
                      </a:solidFill>
                      <a:prstDash val="solid"/>
                      <a:round/>
                      <a:headEnd type="none" w="med" len="med"/>
                      <a:tailEnd type="none" w="med" len="med"/>
                    </a:lnR>
                    <a:lnT w="6350" cap="flat" cmpd="sng" algn="ctr">
                      <a:solidFill>
                        <a:srgbClr val="808080"/>
                      </a:solidFill>
                      <a:prstDash val="solid"/>
                      <a:round/>
                      <a:headEnd type="none" w="med" len="med"/>
                      <a:tailEnd type="none" w="med" len="med"/>
                    </a:lnT>
                    <a:lnB w="6350" cap="flat" cmpd="sng" algn="ctr">
                      <a:solidFill>
                        <a:srgbClr val="808080"/>
                      </a:solidFill>
                      <a:prstDash val="solid"/>
                      <a:round/>
                      <a:headEnd type="none" w="med" len="med"/>
                      <a:tailEnd type="none" w="med" len="med"/>
                    </a:lnB>
                    <a:solidFill>
                      <a:srgbClr val="FFFFFF"/>
                    </a:solidFill>
                  </a:tcPr>
                </a:tc>
                <a:extLst>
                  <a:ext uri="{0D108BD9-81ED-4DB2-BD59-A6C34878D82A}">
                    <a16:rowId xmlns:a16="http://schemas.microsoft.com/office/drawing/2014/main" val="2642344023"/>
                  </a:ext>
                </a:extLst>
              </a:tr>
            </a:tbl>
          </a:graphicData>
        </a:graphic>
      </p:graphicFrame>
      <p:sp>
        <p:nvSpPr>
          <p:cNvPr id="6" name="TextBox 5">
            <a:extLst>
              <a:ext uri="{FF2B5EF4-FFF2-40B4-BE49-F238E27FC236}">
                <a16:creationId xmlns:a16="http://schemas.microsoft.com/office/drawing/2014/main" id="{E8927468-23ED-1D70-F22B-30314CA10D7E}"/>
              </a:ext>
            </a:extLst>
          </p:cNvPr>
          <p:cNvSpPr txBox="1"/>
          <p:nvPr/>
        </p:nvSpPr>
        <p:spPr>
          <a:xfrm>
            <a:off x="1420973" y="9849383"/>
            <a:ext cx="10778901" cy="492443"/>
          </a:xfrm>
          <a:prstGeom prst="rect">
            <a:avLst/>
          </a:prstGeom>
          <a:noFill/>
        </p:spPr>
        <p:txBody>
          <a:bodyPr wrap="square" lIns="243840" tIns="121920" rIns="243840" bIns="121920" rtlCol="0" anchor="t">
            <a:spAutoFit/>
          </a:bodyPr>
          <a:lstStyle/>
          <a:p>
            <a:r>
              <a:rPr lang="en-US" sz="1600" i="1" baseline="30000">
                <a:solidFill>
                  <a:schemeClr val="bg1"/>
                </a:solidFill>
                <a:latin typeface="Lato" panose="020F0502020204030203" pitchFamily="34" charset="0"/>
                <a:ea typeface="Calibri"/>
                <a:cs typeface="Poppins" panose="00000500000000000000" pitchFamily="2" charset="0"/>
              </a:rPr>
              <a:t>1</a:t>
            </a:r>
            <a:r>
              <a:rPr lang="en-US" sz="1600" i="1">
                <a:solidFill>
                  <a:schemeClr val="bg1"/>
                </a:solidFill>
                <a:latin typeface="Lato" panose="020F0502020204030203" pitchFamily="34" charset="0"/>
                <a:ea typeface="Calibri"/>
                <a:cs typeface="Poppins" panose="00000500000000000000" pitchFamily="2" charset="0"/>
              </a:rPr>
              <a:t>See endnotes for Historical Resource Estimate</a:t>
            </a:r>
            <a:r>
              <a:rPr lang="en-US" sz="1600" i="1">
                <a:latin typeface="Poppins" panose="00000500000000000000" pitchFamily="2" charset="0"/>
                <a:ea typeface="Calibri"/>
                <a:cs typeface="Poppins" panose="00000500000000000000" pitchFamily="2" charset="0"/>
              </a:rPr>
              <a:t>.</a:t>
            </a:r>
            <a:endParaRPr lang="en-CA" sz="1600" i="1">
              <a:latin typeface="Poppins" panose="00000500000000000000" pitchFamily="2" charset="0"/>
              <a:ea typeface="Calibri"/>
              <a:cs typeface="Poppins" panose="00000500000000000000" pitchFamily="2" charset="0"/>
            </a:endParaRPr>
          </a:p>
        </p:txBody>
      </p:sp>
      <p:sp>
        <p:nvSpPr>
          <p:cNvPr id="8" name="Text 16">
            <a:extLst>
              <a:ext uri="{FF2B5EF4-FFF2-40B4-BE49-F238E27FC236}">
                <a16:creationId xmlns:a16="http://schemas.microsoft.com/office/drawing/2014/main" id="{66280043-3F21-7C9F-8211-A95145A32CA3}"/>
              </a:ext>
            </a:extLst>
          </p:cNvPr>
          <p:cNvSpPr/>
          <p:nvPr/>
        </p:nvSpPr>
        <p:spPr>
          <a:xfrm>
            <a:off x="546168"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cs typeface="Poppins Bold" pitchFamily="34" charset="-120"/>
              </a:rPr>
              <a:t>41</a:t>
            </a:r>
            <a:endParaRPr lang="en-US" sz="2400"/>
          </a:p>
        </p:txBody>
      </p:sp>
    </p:spTree>
    <p:extLst>
      <p:ext uri="{BB962C8B-B14F-4D97-AF65-F5344CB8AC3E}">
        <p14:creationId xmlns:p14="http://schemas.microsoft.com/office/powerpoint/2010/main" val="367923082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505020D5-7268-6855-3051-58778C4DB3B8}"/>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5F175C15-2B66-E4BA-C217-7411C1814D09}"/>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6CEB5FCA-1E30-1677-BB6D-10DA9D9C1BC2}"/>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382846AB-2488-4346-D24A-D87464C136D7}"/>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5918FCFC-833B-07D6-CA87-56592DBA350B}"/>
              </a:ext>
            </a:extLst>
          </p:cNvPr>
          <p:cNvSpPr/>
          <p:nvPr/>
        </p:nvSpPr>
        <p:spPr>
          <a:xfrm>
            <a:off x="4475747" y="809605"/>
            <a:ext cx="19009895" cy="2197100"/>
          </a:xfrm>
          <a:prstGeom prst="rect">
            <a:avLst/>
          </a:prstGeom>
          <a:noFill/>
          <a:ln/>
        </p:spPr>
        <p:txBody>
          <a:bodyPr wrap="square" lIns="0" tIns="0" rIns="0" bIns="0" rtlCol="0" anchor="ctr"/>
          <a:lstStyle/>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Notes on McCreedy West Reserve &amp; Resource Estimates and Historical Resources</a:t>
            </a:r>
            <a:endParaRPr lang="en-US" sz="7600">
              <a:solidFill>
                <a:srgbClr val="DED0B9"/>
              </a:solidFill>
              <a:latin typeface="Lato Black" panose="020F0A02020204030203" pitchFamily="34" charset="0"/>
            </a:endParaRPr>
          </a:p>
        </p:txBody>
      </p:sp>
      <p:sp>
        <p:nvSpPr>
          <p:cNvPr id="4" name="TextBox 3">
            <a:extLst>
              <a:ext uri="{FF2B5EF4-FFF2-40B4-BE49-F238E27FC236}">
                <a16:creationId xmlns:a16="http://schemas.microsoft.com/office/drawing/2014/main" id="{1FE9691C-1A9D-D11E-3917-18BFB0A6D7EA}"/>
              </a:ext>
            </a:extLst>
          </p:cNvPr>
          <p:cNvSpPr txBox="1"/>
          <p:nvPr/>
        </p:nvSpPr>
        <p:spPr>
          <a:xfrm>
            <a:off x="218903" y="3529453"/>
            <a:ext cx="23949237" cy="10851753"/>
          </a:xfrm>
          <a:prstGeom prst="rect">
            <a:avLst/>
          </a:prstGeom>
          <a:noFill/>
        </p:spPr>
        <p:txBody>
          <a:bodyPr wrap="square" lIns="243840" tIns="121920" rIns="243840" bIns="121920" anchor="t">
            <a:spAutoFit/>
          </a:bodyPr>
          <a:lstStyle/>
          <a:p>
            <a:pPr algn="just">
              <a:lnSpc>
                <a:spcPct val="107000"/>
              </a:lnSpc>
            </a:pPr>
            <a:r>
              <a:rPr lang="en-US" b="1" i="1" baseline="30000">
                <a:solidFill>
                  <a:schemeClr val="bg1"/>
                </a:solidFill>
                <a:latin typeface="Lato" panose="020F0502020204030203" pitchFamily="34" charset="0"/>
                <a:ea typeface="Times New Roman" panose="02020603050405020304" pitchFamily="18" charset="0"/>
                <a:cs typeface="Poppins" panose="00000500000000000000" pitchFamily="2" charset="0"/>
              </a:rPr>
              <a:t>1</a:t>
            </a:r>
            <a:r>
              <a:rPr lang="en-US" b="1" i="1">
                <a:solidFill>
                  <a:schemeClr val="bg1"/>
                </a:solidFill>
                <a:latin typeface="Lato" panose="020F0502020204030203" pitchFamily="34" charset="0"/>
                <a:ea typeface="Times New Roman" panose="02020603050405020304" pitchFamily="18" charset="0"/>
                <a:cs typeface="Poppins" panose="00000500000000000000" pitchFamily="2" charset="0"/>
              </a:rPr>
              <a:t>Notes on Mineral Reserves</a:t>
            </a:r>
          </a:p>
          <a:p>
            <a:pPr>
              <a:lnSpc>
                <a:spcPct val="107000"/>
              </a:lnSpc>
              <a:spcAft>
                <a:spcPts val="2133"/>
              </a:spcAft>
            </a:pP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The effective date of the McCreedy West Mineral Reserve Estimate is December 31, 2025.</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Mineral Reserves are in addition to Mineral Resources.</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The Mineral Reserve estimate was prepared under the supervision of Mr. William van </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Breugel</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P.Eng., B.A.Sc. Geological Engineering, Associate Engineer of SGS Geological Services and Mr. Henri Gouin, P.Eng., of SGS Geological Services, both are considered a “Qualified Person” as defined by NI 43-101. </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Mineral Reserves are based on metal prices of $7.72/</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lb</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Ni, $4.88/</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lb</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Cu, $18.12/</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lb</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Co, $1,410/oz Pt, $1,156/oz Pd, $3,815/oz Au, and $50/oz Ag. Metal recoveries considered are 85% for Ni, 91% for Cu, 68% for Co, 64% for Pt, 69.5% for Pd, 70.5% for Au, and 70% for Ag and a </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Cdn</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Fx</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of $1.37. </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A cut-off grade was applied to each stope based on NSR exceeding sustaining development, equipment and fixed plant capital costs and operating costs of $180.00 per ton.</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Stope tons and grades include 3 feet of mining dilution for stopes and 85% stope recoveries.</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Figures may not sum exactly due to rounding.</a:t>
            </a:r>
          </a:p>
          <a:p>
            <a:pPr algn="just">
              <a:lnSpc>
                <a:spcPct val="107000"/>
              </a:lnSpc>
            </a:pPr>
            <a:r>
              <a:rPr lang="en-US" b="1" i="1" baseline="30000">
                <a:solidFill>
                  <a:schemeClr val="bg1"/>
                </a:solidFill>
                <a:latin typeface="Lato" panose="020F0502020204030203" pitchFamily="34" charset="0"/>
                <a:ea typeface="Times New Roman" panose="02020603050405020304" pitchFamily="18" charset="0"/>
                <a:cs typeface="Poppins" panose="00000500000000000000" pitchFamily="2" charset="0"/>
              </a:rPr>
              <a:t>2</a:t>
            </a:r>
            <a:r>
              <a:rPr lang="en-US" b="1" i="1">
                <a:solidFill>
                  <a:schemeClr val="bg1"/>
                </a:solidFill>
                <a:latin typeface="Lato" panose="020F0502020204030203" pitchFamily="34" charset="0"/>
                <a:ea typeface="Times New Roman" panose="02020603050405020304" pitchFamily="18" charset="0"/>
                <a:cs typeface="Poppins" panose="00000500000000000000" pitchFamily="2" charset="0"/>
              </a:rPr>
              <a:t>Notes on Mineral Resources</a:t>
            </a:r>
          </a:p>
          <a:p>
            <a:pPr>
              <a:lnSpc>
                <a:spcPct val="107000"/>
              </a:lnSpc>
              <a:spcAft>
                <a:spcPts val="2133"/>
              </a:spcAft>
            </a:pP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The effective date of the McCreedy West Mineral Resource Estimate (“MRE”) is December 31, 2025. The MRE is based on drillhole assay data received up to September 10, 2025, which represents the cut-off date for assay data used in the estimate. The estimate has been depleted to account for all production through December 31, 2025.</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The Contact Zone Mineral Resource was previously disclosed in 2024 and was estimated by Allan Armitage, Ph.D., P. Geo. of SGS Geological Services and is an independent Qualified Person as defined by NI 43-101. Dr. Armitage conducted two site visits to the McCreedy Property Mine, on August 22-23, 2023 (surface tour) and July 24, 2024. Mined material from 2024 was depleted from the previous MRE.</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The Footwall Zone Mineral Resource was estimated by Jonathan Cirelli, </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P.Geo</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of Orix Geoscience Inc. and is an independent Qualified Person as defined by NI 43-101. Mr. Cirelli was previously employed at McCreedy West Mine during 2010-2011. A site visit was last conducted on November 20, 2025. The Footwall Zone Mineral Resource has been reviewed by Mr. Armitage.</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The Contact Zone Mineral Resource was previously disclosed in 2024 and was estimated by Allan Armitage, Ph.D., P. Geo. of SGS Geological Services and is an independent Qualified Person as defined by NI 43-101. Dr. Armitage conducted two site visits to the McCreedy Property Mine, on August 22-23, 2023 (surface tour) and July 24, 2024. Mined material from 2024 was depleted from the previous MRE.</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The Mineral Resource is presented undiluted and in situ, constrained by diamond drillhole information and underground geological mapping, and is considered to have reasonable prospects for eventual economic extraction. Mineral Resources are exclusive of Mineral Reserves and mined-out material.</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Mineral Resources are classified in accordance with the 2014 CIM Definition Standards for Mineral Resources and Mineral Reserves.</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Mineral Resources, which are not Mineral Reserves have not demonstrated economic viability. An Inferred Mineral Resource has a lower level of confidence than that applied to an Indicated Mineral</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Resource and must not be converted to a Mineral Reserve. There is no certainty that Inferred Mineral Resources will be converted to Indicated Mineral Resources through continued exploration.</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All figures are rounded to reflect the relative accuracy of the estimate and numbers may not add due to rounding.</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The Footwall Zone cut-off grade of 2.0% </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CuEq</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considers metal prices of $7.72/</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lb</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Ni, $4.88/</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lb</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Cu, $18.12/</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lb</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Co, $1,410/oz Pt, $1,156/oz Pd, $3,815/oz Au, and $50/oz Ag. Metal recoveries considered are 85% for Ni, 91% for Cu, 68% for Co, 64% for Pt, 69.5% for Pd, 70.5% for Au, and 70% for Ag.</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The Contact Zone cut-off grade of 1.1% </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NiEq</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considers metal prices of $8.50/</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lb</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Ni, $3.75/</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lb</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Cu, $17.00/</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lb</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Co, $950/oz Pt, $1,100/oz Pd and $1,950/oz Au. Metal recoveries considered are 78% for Ni, 95.5% for Cu, 56% for Co, 69.2% for Pt, 68% for Pd and 67.7% for Au. Silver was not considered in the Contact Zone cut-off grade.</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Footwall Zone grades for Ni, Cu, Co, Pt, Pd, Au, and Ag are estimated using ~5.0 ft (1.52 m) composites assigned to that domain. To generate grade within the blocks, the inverse distance squared (ID2) interpolation method was used. Samples were capped before compositing when required. A density regression was calculated and used to populate density values in the model.</a:t>
            </a:r>
            <a:b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b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Contact Zone grades for Ni, Cu, Co, Pt, Pd, Au, and Ag are estimated using ~5.0 ft (1.52 m) capped composites assigned to that domain. To generate grade within the blocks, the inverse distance squared (ID2) interpolation method was used for all domains. Average density values were assigned based on a database of 45,525 samples.</a:t>
            </a:r>
          </a:p>
          <a:p>
            <a:pPr>
              <a:lnSpc>
                <a:spcPct val="107000"/>
              </a:lnSpc>
              <a:spcAft>
                <a:spcPts val="2133"/>
              </a:spcAft>
            </a:pP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The estimate of Mineral Resources may be materially affected by environmental, permitting, legal, title, taxation, socio-political, marketing, or other relevant issues.</a:t>
            </a:r>
            <a:endParaRPr lang="en-CA">
              <a:solidFill>
                <a:schemeClr val="bg1"/>
              </a:solidFill>
              <a:latin typeface="Lato" panose="020F0502020204030203" pitchFamily="34" charset="0"/>
              <a:ea typeface="Calibri" panose="020F0502020204030204" pitchFamily="34" charset="0"/>
              <a:cs typeface="Poppins" panose="00000500000000000000" pitchFamily="2" charset="0"/>
            </a:endParaRPr>
          </a:p>
        </p:txBody>
      </p:sp>
      <p:sp>
        <p:nvSpPr>
          <p:cNvPr id="6" name="TextBox 5">
            <a:extLst>
              <a:ext uri="{FF2B5EF4-FFF2-40B4-BE49-F238E27FC236}">
                <a16:creationId xmlns:a16="http://schemas.microsoft.com/office/drawing/2014/main" id="{C9E01803-7008-7AF4-CF93-940576D1D042}"/>
              </a:ext>
            </a:extLst>
          </p:cNvPr>
          <p:cNvSpPr txBox="1"/>
          <p:nvPr/>
        </p:nvSpPr>
        <p:spPr>
          <a:xfrm>
            <a:off x="407562" y="14413348"/>
            <a:ext cx="23523795" cy="1818575"/>
          </a:xfrm>
          <a:prstGeom prst="rect">
            <a:avLst/>
          </a:prstGeom>
          <a:noFill/>
        </p:spPr>
        <p:txBody>
          <a:bodyPr wrap="square" rtlCol="0">
            <a:spAutoFit/>
          </a:bodyPr>
          <a:lstStyle/>
          <a:p>
            <a:pPr>
              <a:lnSpc>
                <a:spcPct val="107000"/>
              </a:lnSpc>
              <a:spcAft>
                <a:spcPts val="2133"/>
              </a:spcAft>
            </a:pPr>
            <a:r>
              <a:rPr lang="en-CA" b="1" i="1">
                <a:solidFill>
                  <a:schemeClr val="bg1"/>
                </a:solidFill>
                <a:latin typeface="Lato" panose="020F0502020204030203" pitchFamily="34" charset="0"/>
                <a:cs typeface="Poppins" panose="00000500000000000000" pitchFamily="2" charset="0"/>
              </a:rPr>
              <a:t>Historical Resource Estimate Notes: </a:t>
            </a:r>
          </a:p>
          <a:p>
            <a:pPr algn="just">
              <a:lnSpc>
                <a:spcPct val="107000"/>
              </a:lnSpc>
              <a:spcAft>
                <a:spcPts val="2133"/>
              </a:spcAft>
            </a:pPr>
            <a:r>
              <a:rPr lang="en-CA" i="1">
                <a:solidFill>
                  <a:schemeClr val="bg1"/>
                </a:solidFill>
                <a:latin typeface="Lato" panose="020F0502020204030203" pitchFamily="34" charset="0"/>
                <a:cs typeface="Poppins" panose="00000500000000000000" pitchFamily="2" charset="0"/>
              </a:rPr>
              <a:t>An MRE for the Podolsky Mine and Kirkwood Mine has been completed internally by KGHM International and is summarized on the slide titled “Historical Resources”. The MRE for the Podolsky Mine and Kirkwood Mine is considered historical in nature. Although the resource estimate has been prepared and disclosed in compliance with all current disclosure requirements for mineral resources or reserves set out in the NI 43-101 Standards of Disclosure for Mineral Projects and the classification of the historical resource as a Measured, Indicated and Inferred resource is consistent with current 2014 CIM Definition Standards - For Mineral Resources and Mineral Reserves, a qualified person has not done sufficient work to classify the historical resource estimate as a current mineral resource and Magna is not treating the historical resource estimate as a current mineral resource.</a:t>
            </a:r>
          </a:p>
        </p:txBody>
      </p:sp>
      <p:sp>
        <p:nvSpPr>
          <p:cNvPr id="8" name="Text 16">
            <a:extLst>
              <a:ext uri="{FF2B5EF4-FFF2-40B4-BE49-F238E27FC236}">
                <a16:creationId xmlns:a16="http://schemas.microsoft.com/office/drawing/2014/main" id="{347CAC60-F91C-0200-530D-0B0928EB97C9}"/>
              </a:ext>
            </a:extLst>
          </p:cNvPr>
          <p:cNvSpPr/>
          <p:nvPr/>
        </p:nvSpPr>
        <p:spPr>
          <a:xfrm>
            <a:off x="546168"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cs typeface="Poppins Bold" pitchFamily="34" charset="-120"/>
              </a:rPr>
              <a:t>42</a:t>
            </a:r>
            <a:endParaRPr lang="en-US" sz="2400"/>
          </a:p>
        </p:txBody>
      </p:sp>
    </p:spTree>
    <p:extLst>
      <p:ext uri="{BB962C8B-B14F-4D97-AF65-F5344CB8AC3E}">
        <p14:creationId xmlns:p14="http://schemas.microsoft.com/office/powerpoint/2010/main" val="9966845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91E3F"/>
        </a:solidFill>
        <a:effectLst/>
      </p:bgPr>
    </p:bg>
    <p:spTree>
      <p:nvGrpSpPr>
        <p:cNvPr id="1" name="">
          <a:extLst>
            <a:ext uri="{FF2B5EF4-FFF2-40B4-BE49-F238E27FC236}">
              <a16:creationId xmlns:a16="http://schemas.microsoft.com/office/drawing/2014/main" id="{B991077C-CFDA-F67D-8036-428709E12333}"/>
            </a:ext>
          </a:extLst>
        </p:cNvPr>
        <p:cNvGrpSpPr/>
        <p:nvPr/>
      </p:nvGrpSpPr>
      <p:grpSpPr>
        <a:xfrm>
          <a:off x="0" y="0"/>
          <a:ext cx="0" cy="0"/>
          <a:chOff x="0" y="0"/>
          <a:chExt cx="0" cy="0"/>
        </a:xfrm>
      </p:grpSpPr>
      <p:pic>
        <p:nvPicPr>
          <p:cNvPr id="13" name="Image 10" descr=" ">
            <a:extLst>
              <a:ext uri="{FF2B5EF4-FFF2-40B4-BE49-F238E27FC236}">
                <a16:creationId xmlns:a16="http://schemas.microsoft.com/office/drawing/2014/main" id="{EC0FABD2-F99D-C923-9621-94E8BAE1FC0D}"/>
              </a:ext>
            </a:extLst>
          </p:cNvPr>
          <p:cNvPicPr>
            <a:picLocks noChangeAspect="1"/>
          </p:cNvPicPr>
          <p:nvPr/>
        </p:nvPicPr>
        <p:blipFill>
          <a:blip r:embed="rId3">
            <a:alphaModFix amt="38000"/>
          </a:blip>
          <a:stretch>
            <a:fillRect/>
          </a:stretch>
        </p:blipFill>
        <p:spPr>
          <a:xfrm>
            <a:off x="0" y="0"/>
            <a:ext cx="24387048" cy="18288000"/>
          </a:xfrm>
          <a:prstGeom prst="rect">
            <a:avLst/>
          </a:prstGeom>
        </p:spPr>
      </p:pic>
      <p:pic>
        <p:nvPicPr>
          <p:cNvPr id="235" name="Picture 234">
            <a:extLst>
              <a:ext uri="{FF2B5EF4-FFF2-40B4-BE49-F238E27FC236}">
                <a16:creationId xmlns:a16="http://schemas.microsoft.com/office/drawing/2014/main" id="{775D8720-025B-6A07-007C-BE01324CC715}"/>
              </a:ext>
            </a:extLst>
          </p:cNvPr>
          <p:cNvPicPr>
            <a:picLocks noChangeAspect="1"/>
          </p:cNvPicPr>
          <p:nvPr/>
        </p:nvPicPr>
        <p:blipFill>
          <a:blip r:embed="rId4"/>
          <a:stretch>
            <a:fillRect/>
          </a:stretch>
        </p:blipFill>
        <p:spPr>
          <a:xfrm>
            <a:off x="1587" y="14636"/>
            <a:ext cx="24384000" cy="5410200"/>
          </a:xfrm>
          <a:prstGeom prst="rect">
            <a:avLst/>
          </a:prstGeom>
        </p:spPr>
      </p:pic>
      <p:pic>
        <p:nvPicPr>
          <p:cNvPr id="2" name="Image 0" descr=" ">
            <a:extLst>
              <a:ext uri="{FF2B5EF4-FFF2-40B4-BE49-F238E27FC236}">
                <a16:creationId xmlns:a16="http://schemas.microsoft.com/office/drawing/2014/main" id="{1DF50716-FB39-DB2C-1272-5FB87EB4F88E}"/>
              </a:ext>
            </a:extLst>
          </p:cNvPr>
          <p:cNvPicPr>
            <a:picLocks noChangeAspect="1"/>
          </p:cNvPicPr>
          <p:nvPr/>
        </p:nvPicPr>
        <p:blipFill>
          <a:blip r:embed="rId5"/>
          <a:stretch>
            <a:fillRect/>
          </a:stretch>
        </p:blipFill>
        <p:spPr>
          <a:xfrm>
            <a:off x="1371771" y="1143000"/>
            <a:ext cx="20347943" cy="15392400"/>
          </a:xfrm>
          <a:prstGeom prst="rect">
            <a:avLst/>
          </a:prstGeom>
        </p:spPr>
      </p:pic>
      <p:sp>
        <p:nvSpPr>
          <p:cNvPr id="233" name="Text 23">
            <a:extLst>
              <a:ext uri="{FF2B5EF4-FFF2-40B4-BE49-F238E27FC236}">
                <a16:creationId xmlns:a16="http://schemas.microsoft.com/office/drawing/2014/main" id="{40559308-0F32-9228-BAC9-792316F435DA}"/>
              </a:ext>
            </a:extLst>
          </p:cNvPr>
          <p:cNvSpPr/>
          <p:nvPr/>
        </p:nvSpPr>
        <p:spPr>
          <a:xfrm>
            <a:off x="5969746" y="809605"/>
            <a:ext cx="13810170" cy="2197100"/>
          </a:xfrm>
          <a:prstGeom prst="rect">
            <a:avLst/>
          </a:prstGeom>
          <a:noFill/>
          <a:ln/>
        </p:spPr>
        <p:txBody>
          <a:bodyPr wrap="square" lIns="0" tIns="0" rIns="0" bIns="0" rtlCol="0" anchor="ctr"/>
          <a:lstStyle/>
          <a:p>
            <a:pPr marL="0" indent="0" algn="ctr">
              <a:lnSpc>
                <a:spcPts val="7200"/>
              </a:lnSpc>
              <a:buNone/>
            </a:pPr>
            <a:r>
              <a:rPr lang="en-US" sz="5600">
                <a:solidFill>
                  <a:srgbClr val="DED0B9"/>
                </a:solidFill>
                <a:latin typeface="Lato Black" panose="020F0A02020204030203" pitchFamily="34" charset="0"/>
                <a:ea typeface="Poppins Black" pitchFamily="34" charset="-122"/>
                <a:cs typeface="Poppins Black" pitchFamily="34" charset="-120"/>
              </a:rPr>
              <a:t>Notes on Levack Resource Estimate</a:t>
            </a:r>
            <a:endParaRPr lang="en-US" sz="7600">
              <a:solidFill>
                <a:srgbClr val="DED0B9"/>
              </a:solidFill>
              <a:latin typeface="Lato Black" panose="020F0A02020204030203" pitchFamily="34" charset="0"/>
            </a:endParaRPr>
          </a:p>
        </p:txBody>
      </p:sp>
      <p:sp>
        <p:nvSpPr>
          <p:cNvPr id="6" name="TextBox 5">
            <a:extLst>
              <a:ext uri="{FF2B5EF4-FFF2-40B4-BE49-F238E27FC236}">
                <a16:creationId xmlns:a16="http://schemas.microsoft.com/office/drawing/2014/main" id="{8B501AE4-CD87-9C9D-EB39-9D6CA6A22BA3}"/>
              </a:ext>
            </a:extLst>
          </p:cNvPr>
          <p:cNvSpPr txBox="1"/>
          <p:nvPr/>
        </p:nvSpPr>
        <p:spPr>
          <a:xfrm>
            <a:off x="218905" y="3006705"/>
            <a:ext cx="23949237" cy="8585877"/>
          </a:xfrm>
          <a:prstGeom prst="rect">
            <a:avLst/>
          </a:prstGeom>
          <a:noFill/>
        </p:spPr>
        <p:txBody>
          <a:bodyPr wrap="square" lIns="243840" tIns="121920" rIns="243840" bIns="121920" anchor="t">
            <a:spAutoFit/>
          </a:bodyPr>
          <a:lstStyle/>
          <a:p>
            <a:pPr algn="just">
              <a:lnSpc>
                <a:spcPct val="107000"/>
              </a:lnSpc>
              <a:spcAft>
                <a:spcPts val="2133"/>
              </a:spcAft>
            </a:pPr>
            <a:r>
              <a:rPr lang="en-US" b="1" i="1">
                <a:solidFill>
                  <a:schemeClr val="bg1"/>
                </a:solidFill>
                <a:latin typeface="Lato" panose="020F0502020204030203" pitchFamily="34" charset="0"/>
                <a:ea typeface="Times New Roman" panose="02020603050405020304" pitchFamily="18" charset="0"/>
                <a:cs typeface="Poppins" panose="00000500000000000000" pitchFamily="2" charset="0"/>
              </a:rPr>
              <a:t>Levack Mineral Resource Estimate Notes:</a:t>
            </a:r>
            <a:r>
              <a:rPr lang="en-CA" b="1">
                <a:solidFill>
                  <a:schemeClr val="bg1"/>
                </a:solidFill>
                <a:latin typeface="Lato" panose="020F0502020204030203" pitchFamily="34" charset="0"/>
                <a:ea typeface="Times New Roman" panose="02020603050405020304" pitchFamily="18" charset="0"/>
                <a:cs typeface="Poppins" panose="00000500000000000000" pitchFamily="2" charset="0"/>
              </a:rPr>
              <a:t>  </a:t>
            </a:r>
            <a:endParaRPr lang="en-CA" b="1">
              <a:solidFill>
                <a:schemeClr val="bg1"/>
              </a:solidFill>
              <a:latin typeface="Lato" panose="020F0502020204030203" pitchFamily="34" charset="0"/>
              <a:ea typeface="Calibri" panose="020F0502020204030204" pitchFamily="34" charset="0"/>
              <a:cs typeface="Poppins" panose="00000500000000000000" pitchFamily="2" charset="0"/>
            </a:endParaRPr>
          </a:p>
          <a:p>
            <a:pPr marL="914411" indent="-914411" algn="just">
              <a:lnSpc>
                <a:spcPct val="107000"/>
              </a:lnSpc>
              <a:spcAft>
                <a:spcPts val="2133"/>
              </a:spcAft>
              <a:buFont typeface="+mj-lt"/>
              <a:buAutoNum type="arabicPeriod"/>
              <a:tabLst>
                <a:tab pos="1219215" algn="l"/>
              </a:tabLst>
            </a:pP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The effective date of the Levack Mine Mineral Resource Estimate (MRE) is August 31, 2025. This is the close out date for the final mineral resource models and mine out models (as-builts). </a:t>
            </a:r>
          </a:p>
          <a:p>
            <a:pPr marL="914411" indent="-914411" algn="just">
              <a:lnSpc>
                <a:spcPct val="107000"/>
              </a:lnSpc>
              <a:spcAft>
                <a:spcPts val="2133"/>
              </a:spcAft>
              <a:buFont typeface="+mj-lt"/>
              <a:buAutoNum type="arabicPeriod"/>
              <a:tabLst>
                <a:tab pos="1219215" algn="l"/>
              </a:tabLst>
            </a:pP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The mineral resources are reported at a cut-off grade of 2.00% </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CuEq</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for Contact deposits and 2.50% </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CuEq</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for Footwall deposits. Values in this table reported above and below the cut-off grades should not be misconstrued with a Mineral Resource Statement. The values are only presented to show the sensitivity of the block model estimates to the selection of cut-off grade. </a:t>
            </a:r>
          </a:p>
          <a:p>
            <a:pPr marL="914411" indent="-914411" algn="just">
              <a:lnSpc>
                <a:spcPct val="107000"/>
              </a:lnSpc>
              <a:spcAft>
                <a:spcPts val="2133"/>
              </a:spcAft>
              <a:buFont typeface="+mj-lt"/>
              <a:buAutoNum type="arabicPeriod"/>
              <a:tabLst>
                <a:tab pos="1219215" algn="l"/>
              </a:tabLst>
            </a:pP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CuEq</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is calculated using metal prices of $4.50/</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lb</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Cu, $7.31/</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lb</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Ni, $15.00/</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lb</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Co, $1,291/oz Pt, $1,031/oz Pd ,$3,324/oz Au, and $37.40/oz Ag. Metal recoveries considered are 91% for Cu, 85% for Ni, 68% for Co, 64% for Pt, 69.5% for Pd, 70.5% for Au, and 70% for Ag.</a:t>
            </a:r>
          </a:p>
          <a:p>
            <a:pPr marL="914411" indent="-914411" algn="just">
              <a:lnSpc>
                <a:spcPct val="107000"/>
              </a:lnSpc>
              <a:spcAft>
                <a:spcPts val="2133"/>
              </a:spcAft>
              <a:buFont typeface="+mj-lt"/>
              <a:buAutoNum type="arabicPeriod"/>
              <a:tabLst>
                <a:tab pos="1219215" algn="l"/>
              </a:tabLst>
            </a:pP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The mineral resource was estimated by Jonathan Cirelli, </a:t>
            </a:r>
            <a:r>
              <a:rPr lang="en-US" i="1" err="1">
                <a:solidFill>
                  <a:schemeClr val="bg1"/>
                </a:solidFill>
                <a:latin typeface="Lato" panose="020F0502020204030203" pitchFamily="34" charset="0"/>
                <a:ea typeface="Times New Roman" panose="02020603050405020304" pitchFamily="18" charset="0"/>
                <a:cs typeface="Poppins" panose="00000500000000000000" pitchFamily="2" charset="0"/>
              </a:rPr>
              <a:t>P.Geo</a:t>
            </a: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 of Orix Geoscience Inc. and is an independent Qualified Person as defined by NI 43-101. A site visit was conducted on July 9th, 2025.</a:t>
            </a:r>
          </a:p>
          <a:p>
            <a:pPr marL="914411" indent="-914411" algn="just">
              <a:lnSpc>
                <a:spcPct val="107000"/>
              </a:lnSpc>
              <a:spcAft>
                <a:spcPts val="2133"/>
              </a:spcAft>
              <a:buFont typeface="+mj-lt"/>
              <a:buAutoNum type="arabicPeriod"/>
              <a:tabLst>
                <a:tab pos="1219215" algn="l"/>
              </a:tabLst>
            </a:pP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The classification of the current Mineral Resource Estimate (MRE) into Indicated and Inferred mineral resources is consistent with current 2014 CIM Definition Standards - For Mineral Resources and Mineral Reserves.</a:t>
            </a:r>
          </a:p>
          <a:p>
            <a:pPr marL="914411" indent="-914411" algn="just">
              <a:lnSpc>
                <a:spcPct val="107000"/>
              </a:lnSpc>
              <a:spcAft>
                <a:spcPts val="2133"/>
              </a:spcAft>
              <a:buFont typeface="+mj-lt"/>
              <a:buAutoNum type="arabicPeriod"/>
              <a:tabLst>
                <a:tab pos="1219215" algn="l"/>
              </a:tabLst>
            </a:pP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All figures are rounded to reflect the relative accuracy of the estimate and numbers may not add due to rounding.</a:t>
            </a:r>
          </a:p>
          <a:p>
            <a:pPr marL="914411" indent="-914411" algn="just">
              <a:lnSpc>
                <a:spcPct val="107000"/>
              </a:lnSpc>
              <a:spcAft>
                <a:spcPts val="2133"/>
              </a:spcAft>
              <a:buFont typeface="+mj-lt"/>
              <a:buAutoNum type="arabicPeriod"/>
              <a:tabLst>
                <a:tab pos="1219215" algn="l"/>
              </a:tabLst>
            </a:pP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The mineral resources are presented undiluted and in situ, constrained by diamond drillhole information and previous underground geological mapping, and are considered to have reasonable prospects for eventual economic extraction. The mineral resource is exclusive of mined out material. The drillhole database includes data from 10,525 surface and underground diamond drill holes completed between 1911 and 2025. The drilling totals 4,382,756 ft (1,335,864 m) including 341,394 assay intervals representing 1,393,512 ft (424,742 m) of data.</a:t>
            </a:r>
          </a:p>
          <a:p>
            <a:pPr marL="914411" indent="-914411" algn="just">
              <a:lnSpc>
                <a:spcPct val="107000"/>
              </a:lnSpc>
              <a:spcAft>
                <a:spcPts val="2133"/>
              </a:spcAft>
              <a:buFont typeface="+mj-lt"/>
              <a:buAutoNum type="arabicPeriod"/>
              <a:tabLst>
                <a:tab pos="1219215" algn="l"/>
              </a:tabLst>
            </a:pP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Mineral resources which are not mineral reserves do not have demonstrated economic viability. An Inferred Mineral Resource has a lower level of confidence than that applying to an Indicated Mineral Resource and must not be converted to a Mineral Reserve. It is reasonably expected that most Inferred Mineral Resources could be upgraded to Indicated Mineral Resources with continued exploration.</a:t>
            </a:r>
          </a:p>
          <a:p>
            <a:pPr marL="914411" indent="-914411" algn="just">
              <a:lnSpc>
                <a:spcPct val="107000"/>
              </a:lnSpc>
              <a:spcAft>
                <a:spcPts val="2133"/>
              </a:spcAft>
              <a:buFont typeface="+mj-lt"/>
              <a:buAutoNum type="arabicPeriod"/>
              <a:tabLst>
                <a:tab pos="1219215" algn="l"/>
              </a:tabLst>
            </a:pP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Grades for Ni, Cu, Co, Pt, Pd, Au, and Ag are estimated for each mineralization domain using ~2.0 ft (0.61 m), 2.5 ft (0.76 m), or 5.0 ft (1.52 m) composites assigned to that domain, depending on the style of mineralization. To generate grade within the blocks, the inverse distance squared (ID2) interpolation method was used for all domains. Samples were capped before compositing when required.</a:t>
            </a:r>
          </a:p>
          <a:p>
            <a:pPr marL="914411" indent="-914411" algn="just">
              <a:lnSpc>
                <a:spcPct val="107000"/>
              </a:lnSpc>
              <a:spcAft>
                <a:spcPts val="2133"/>
              </a:spcAft>
              <a:buFont typeface="+mj-lt"/>
              <a:buAutoNum type="arabicPeriod"/>
              <a:tabLst>
                <a:tab pos="1219215" algn="l"/>
              </a:tabLst>
            </a:pPr>
            <a:r>
              <a:rPr lang="en-US" i="1">
                <a:solidFill>
                  <a:schemeClr val="bg1"/>
                </a:solidFill>
                <a:latin typeface="Lato" panose="020F0502020204030203" pitchFamily="34" charset="0"/>
                <a:ea typeface="Times New Roman" panose="02020603050405020304" pitchFamily="18" charset="0"/>
                <a:cs typeface="Poppins" panose="00000500000000000000" pitchFamily="2" charset="0"/>
              </a:rPr>
              <a:t>Reliable density measurements were available for 21% of the samples in the drillhole database (71,712 measured samples) allowing for zone-specific Ni and Cu-based regression formulas to be created and applied to estimate missing densities.</a:t>
            </a:r>
          </a:p>
          <a:p>
            <a:pPr marL="914411" indent="-914411" algn="just">
              <a:lnSpc>
                <a:spcPct val="107000"/>
              </a:lnSpc>
              <a:spcAft>
                <a:spcPts val="2133"/>
              </a:spcAft>
              <a:buFont typeface="+mj-lt"/>
              <a:buAutoNum type="arabicPeriod" startAt="13"/>
              <a:tabLst>
                <a:tab pos="1219215" algn="l"/>
              </a:tabLst>
            </a:pPr>
            <a:endParaRPr lang="en-CA" sz="2133">
              <a:solidFill>
                <a:srgbClr val="000000"/>
              </a:solidFill>
              <a:latin typeface="Aptos"/>
              <a:ea typeface="Calibri" panose="020F0502020204030204" pitchFamily="34" charset="0"/>
              <a:cs typeface="Arial"/>
            </a:endParaRPr>
          </a:p>
        </p:txBody>
      </p:sp>
      <p:sp>
        <p:nvSpPr>
          <p:cNvPr id="8" name="Text 16">
            <a:extLst>
              <a:ext uri="{FF2B5EF4-FFF2-40B4-BE49-F238E27FC236}">
                <a16:creationId xmlns:a16="http://schemas.microsoft.com/office/drawing/2014/main" id="{4E027339-D37E-4441-7395-94E9B94CD8AC}"/>
              </a:ext>
            </a:extLst>
          </p:cNvPr>
          <p:cNvSpPr/>
          <p:nvPr/>
        </p:nvSpPr>
        <p:spPr>
          <a:xfrm>
            <a:off x="546168" y="17297400"/>
            <a:ext cx="851006" cy="558800"/>
          </a:xfrm>
          <a:prstGeom prst="rect">
            <a:avLst/>
          </a:prstGeom>
          <a:noFill/>
          <a:ln/>
        </p:spPr>
        <p:txBody>
          <a:bodyPr wrap="square" lIns="0" tIns="0" rIns="0" bIns="0" rtlCol="0" anchor="ctr"/>
          <a:lstStyle/>
          <a:p>
            <a:pPr marL="0" indent="0" algn="l">
              <a:buNone/>
            </a:pPr>
            <a:r>
              <a:rPr lang="en-US" sz="2400">
                <a:solidFill>
                  <a:srgbClr val="FFFFFF">
                    <a:alpha val="59000"/>
                  </a:srgbClr>
                </a:solidFill>
                <a:latin typeface="Poppins Bold" pitchFamily="34" charset="0"/>
                <a:cs typeface="Poppins Bold" pitchFamily="34" charset="-120"/>
              </a:rPr>
              <a:t>43</a:t>
            </a:r>
            <a:endParaRPr lang="en-US" sz="2400"/>
          </a:p>
        </p:txBody>
      </p:sp>
    </p:spTree>
    <p:extLst>
      <p:ext uri="{BB962C8B-B14F-4D97-AF65-F5344CB8AC3E}">
        <p14:creationId xmlns:p14="http://schemas.microsoft.com/office/powerpoint/2010/main" val="17336395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a33c859c-d0f1-40cb-9a10-86eb1c586ebf" xsi:nil="true"/>
    <lcf76f155ced4ddcb4097134ff3c332f xmlns="c2b7ddb0-92cb-426a-abcb-3d3a17e19a1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1A36C6CBB985E4199078C2113616CA7" ma:contentTypeVersion="13" ma:contentTypeDescription="Create a new document." ma:contentTypeScope="" ma:versionID="b66bf1919bec5d86dc862e6fbf1c0a47">
  <xsd:schema xmlns:xsd="http://www.w3.org/2001/XMLSchema" xmlns:xs="http://www.w3.org/2001/XMLSchema" xmlns:p="http://schemas.microsoft.com/office/2006/metadata/properties" xmlns:ns2="c2b7ddb0-92cb-426a-abcb-3d3a17e19a13" xmlns:ns3="a33c859c-d0f1-40cb-9a10-86eb1c586ebf" targetNamespace="http://schemas.microsoft.com/office/2006/metadata/properties" ma:root="true" ma:fieldsID="1a462b28ef0ad42e366e0262d2deeadb" ns2:_="" ns3:_="">
    <xsd:import namespace="c2b7ddb0-92cb-426a-abcb-3d3a17e19a13"/>
    <xsd:import namespace="a33c859c-d0f1-40cb-9a10-86eb1c586e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b7ddb0-92cb-426a-abcb-3d3a17e19a1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bc94fe2-e3e2-422a-b52e-e501156c76a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3c859c-d0f1-40cb-9a10-86eb1c586e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0d0f41f-f27a-4195-9aad-e9363a84f4fe}" ma:internalName="TaxCatchAll" ma:showField="CatchAllData" ma:web="a33c859c-d0f1-40cb-9a10-86eb1c586e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A38D94-2CA2-4352-888F-5633E6150A01}">
  <ds:schemaRefs>
    <ds:schemaRef ds:uri="http://schemas.microsoft.com/sharepoint/v3/contenttype/forms"/>
  </ds:schemaRefs>
</ds:datastoreItem>
</file>

<file path=customXml/itemProps2.xml><?xml version="1.0" encoding="utf-8"?>
<ds:datastoreItem xmlns:ds="http://schemas.openxmlformats.org/officeDocument/2006/customXml" ds:itemID="{86436BBD-1C0D-4BDF-BF03-B6824F1A47E0}">
  <ds:schemaRefs>
    <ds:schemaRef ds:uri="a33c859c-d0f1-40cb-9a10-86eb1c586ebf"/>
    <ds:schemaRef ds:uri="c2b7ddb0-92cb-426a-abcb-3d3a17e19a1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91C6FA8-3E86-4E96-90C8-18280C19C6DE}">
  <ds:schemaRefs>
    <ds:schemaRef ds:uri="a33c859c-d0f1-40cb-9a10-86eb1c586ebf"/>
    <ds:schemaRef ds:uri="c2b7ddb0-92cb-426a-abcb-3d3a17e19a1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43</Slides>
  <Notes>41</Notes>
  <HiddenSlides>0</HiddenSlide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revision>1</cp:revision>
  <cp:lastPrinted>2026-09-19T13:21:32Z</cp:lastPrinted>
  <dcterms:created xsi:type="dcterms:W3CDTF">2026-09-04T19:43:36Z</dcterms:created>
  <dcterms:modified xsi:type="dcterms:W3CDTF">2026-10-05T14:48:15Z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6129332</vt:lpwstr>
  </property>
  <property fmtid="{D5CDD505-2E9C-101B-9397-08002B2CF9AE}" pid="3" name="NXPowerLiteSettings">
    <vt:lpwstr>F7000400038000</vt:lpwstr>
  </property>
  <property fmtid="{D5CDD505-2E9C-101B-9397-08002B2CF9AE}" pid="4" name="NXPowerLiteVersion">
    <vt:lpwstr>S11.0.1</vt:lpwstr>
  </property>
  <property fmtid="{D5CDD505-2E9C-101B-9397-08002B2CF9AE}" pid="5" name="ContentTypeId">
    <vt:lpwstr>0x01010091A36C6CBB985E4199078C2113616CA7</vt:lpwstr>
  </property>
  <property fmtid="{D5CDD505-2E9C-101B-9397-08002B2CF9AE}" pid="6" name="MediaServiceImageTags">
    <vt:lpwstr/>
  </property>
</Properties>
</file>